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 id="2147484450" r:id="rId2"/>
  </p:sldMasterIdLst>
  <p:notesMasterIdLst>
    <p:notesMasterId r:id="rId129"/>
  </p:notesMasterIdLst>
  <p:handoutMasterIdLst>
    <p:handoutMasterId r:id="rId130"/>
  </p:handoutMasterIdLst>
  <p:sldIdLst>
    <p:sldId id="443" r:id="rId3"/>
    <p:sldId id="381" r:id="rId4"/>
    <p:sldId id="1296" r:id="rId5"/>
    <p:sldId id="1304" r:id="rId6"/>
    <p:sldId id="1306" r:id="rId7"/>
    <p:sldId id="1309" r:id="rId8"/>
    <p:sldId id="1528" r:id="rId9"/>
    <p:sldId id="1529" r:id="rId10"/>
    <p:sldId id="1482" r:id="rId11"/>
    <p:sldId id="1486" r:id="rId12"/>
    <p:sldId id="1487" r:id="rId13"/>
    <p:sldId id="1605" r:id="rId14"/>
    <p:sldId id="1606" r:id="rId15"/>
    <p:sldId id="1736" r:id="rId16"/>
    <p:sldId id="1489" r:id="rId17"/>
    <p:sldId id="1737" r:id="rId18"/>
    <p:sldId id="1738" r:id="rId19"/>
    <p:sldId id="926" r:id="rId20"/>
    <p:sldId id="1739" r:id="rId21"/>
    <p:sldId id="1532" r:id="rId22"/>
    <p:sldId id="1733" r:id="rId23"/>
    <p:sldId id="1734" r:id="rId24"/>
    <p:sldId id="1560" r:id="rId25"/>
    <p:sldId id="1492" r:id="rId26"/>
    <p:sldId id="1493" r:id="rId27"/>
    <p:sldId id="1740" r:id="rId28"/>
    <p:sldId id="1496" r:id="rId29"/>
    <p:sldId id="1535" r:id="rId30"/>
    <p:sldId id="1602" r:id="rId31"/>
    <p:sldId id="1498" r:id="rId32"/>
    <p:sldId id="1744" r:id="rId33"/>
    <p:sldId id="1607" r:id="rId34"/>
    <p:sldId id="1745" r:id="rId35"/>
    <p:sldId id="1608" r:id="rId36"/>
    <p:sldId id="1746" r:id="rId37"/>
    <p:sldId id="1609" r:id="rId38"/>
    <p:sldId id="1499" r:id="rId39"/>
    <p:sldId id="1500" r:id="rId40"/>
    <p:sldId id="1501" r:id="rId41"/>
    <p:sldId id="1561" r:id="rId42"/>
    <p:sldId id="1731" r:id="rId43"/>
    <p:sldId id="1732" r:id="rId44"/>
    <p:sldId id="1564" r:id="rId45"/>
    <p:sldId id="1536" r:id="rId46"/>
    <p:sldId id="1565" r:id="rId47"/>
    <p:sldId id="1747" r:id="rId48"/>
    <p:sldId id="1505" r:id="rId49"/>
    <p:sldId id="1390" r:id="rId50"/>
    <p:sldId id="1574" r:id="rId51"/>
    <p:sldId id="1575" r:id="rId52"/>
    <p:sldId id="1576" r:id="rId53"/>
    <p:sldId id="1719" r:id="rId54"/>
    <p:sldId id="1577" r:id="rId55"/>
    <p:sldId id="1580" r:id="rId56"/>
    <p:sldId id="1581" r:id="rId57"/>
    <p:sldId id="1582" r:id="rId58"/>
    <p:sldId id="1583" r:id="rId59"/>
    <p:sldId id="1721" r:id="rId60"/>
    <p:sldId id="1584" r:id="rId61"/>
    <p:sldId id="1588" r:id="rId62"/>
    <p:sldId id="1729" r:id="rId63"/>
    <p:sldId id="1591" r:id="rId64"/>
    <p:sldId id="1589" r:id="rId65"/>
    <p:sldId id="1592" r:id="rId66"/>
    <p:sldId id="1593" r:id="rId67"/>
    <p:sldId id="1595" r:id="rId68"/>
    <p:sldId id="1596" r:id="rId69"/>
    <p:sldId id="1407" r:id="rId70"/>
    <p:sldId id="1409" r:id="rId71"/>
    <p:sldId id="1460" r:id="rId72"/>
    <p:sldId id="1413" r:id="rId73"/>
    <p:sldId id="1415" r:id="rId74"/>
    <p:sldId id="1597" r:id="rId75"/>
    <p:sldId id="1667" r:id="rId76"/>
    <p:sldId id="1410" r:id="rId77"/>
    <p:sldId id="1416" r:id="rId78"/>
    <p:sldId id="1417" r:id="rId79"/>
    <p:sldId id="1419" r:id="rId80"/>
    <p:sldId id="1420" r:id="rId81"/>
    <p:sldId id="1421" r:id="rId82"/>
    <p:sldId id="1422" r:id="rId83"/>
    <p:sldId id="1425" r:id="rId84"/>
    <p:sldId id="1598" r:id="rId85"/>
    <p:sldId id="1423" r:id="rId86"/>
    <p:sldId id="1408" r:id="rId87"/>
    <p:sldId id="1426" r:id="rId88"/>
    <p:sldId id="1708" r:id="rId89"/>
    <p:sldId id="1730" r:id="rId90"/>
    <p:sldId id="1427" r:id="rId91"/>
    <p:sldId id="1709" r:id="rId92"/>
    <p:sldId id="1710" r:id="rId93"/>
    <p:sldId id="1711" r:id="rId94"/>
    <p:sldId id="1712" r:id="rId95"/>
    <p:sldId id="1713" r:id="rId96"/>
    <p:sldId id="1714" r:id="rId97"/>
    <p:sldId id="1715" r:id="rId98"/>
    <p:sldId id="1614" r:id="rId99"/>
    <p:sldId id="1647" r:id="rId100"/>
    <p:sldId id="1694" r:id="rId101"/>
    <p:sldId id="1699" r:id="rId102"/>
    <p:sldId id="1639" r:id="rId103"/>
    <p:sldId id="1700" r:id="rId104"/>
    <p:sldId id="1735" r:id="rId105"/>
    <p:sldId id="1726" r:id="rId106"/>
    <p:sldId id="1727" r:id="rId107"/>
    <p:sldId id="1641" r:id="rId108"/>
    <p:sldId id="1728" r:id="rId109"/>
    <p:sldId id="1644" r:id="rId110"/>
    <p:sldId id="1615" r:id="rId111"/>
    <p:sldId id="1621" r:id="rId112"/>
    <p:sldId id="1720" r:id="rId113"/>
    <p:sldId id="1651" r:id="rId114"/>
    <p:sldId id="1653" r:id="rId115"/>
    <p:sldId id="1660" r:id="rId116"/>
    <p:sldId id="1655" r:id="rId117"/>
    <p:sldId id="1656" r:id="rId118"/>
    <p:sldId id="1652" r:id="rId119"/>
    <p:sldId id="1657" r:id="rId120"/>
    <p:sldId id="1658" r:id="rId121"/>
    <p:sldId id="1431" r:id="rId122"/>
    <p:sldId id="1438" r:id="rId123"/>
    <p:sldId id="1439" r:id="rId124"/>
    <p:sldId id="1441" r:id="rId125"/>
    <p:sldId id="1599" r:id="rId126"/>
    <p:sldId id="1442" r:id="rId127"/>
    <p:sldId id="1718" r:id="rId128"/>
  </p:sldIdLst>
  <p:sldSz cx="9144000" cy="6858000" type="screen4x3"/>
  <p:notesSz cx="6669088" cy="9928225"/>
  <p:defaultTextStyle>
    <a:defPPr>
      <a:defRPr lang="en-GB"/>
    </a:defPPr>
    <a:lvl1pPr algn="ctr" rtl="0" fontAlgn="base">
      <a:spcBef>
        <a:spcPct val="0"/>
      </a:spcBef>
      <a:spcAft>
        <a:spcPct val="0"/>
      </a:spcAft>
      <a:defRPr sz="2000" kern="1200">
        <a:solidFill>
          <a:srgbClr val="66FFFF"/>
        </a:solidFill>
        <a:latin typeface="Arial" charset="0"/>
        <a:ea typeface="+mn-ea"/>
        <a:cs typeface="+mn-cs"/>
      </a:defRPr>
    </a:lvl1pPr>
    <a:lvl2pPr marL="457200" algn="ctr" rtl="0" fontAlgn="base">
      <a:spcBef>
        <a:spcPct val="0"/>
      </a:spcBef>
      <a:spcAft>
        <a:spcPct val="0"/>
      </a:spcAft>
      <a:defRPr sz="2000" kern="1200">
        <a:solidFill>
          <a:srgbClr val="66FFFF"/>
        </a:solidFill>
        <a:latin typeface="Arial" charset="0"/>
        <a:ea typeface="+mn-ea"/>
        <a:cs typeface="+mn-cs"/>
      </a:defRPr>
    </a:lvl2pPr>
    <a:lvl3pPr marL="914400" algn="ctr" rtl="0" fontAlgn="base">
      <a:spcBef>
        <a:spcPct val="0"/>
      </a:spcBef>
      <a:spcAft>
        <a:spcPct val="0"/>
      </a:spcAft>
      <a:defRPr sz="2000" kern="1200">
        <a:solidFill>
          <a:srgbClr val="66FFFF"/>
        </a:solidFill>
        <a:latin typeface="Arial" charset="0"/>
        <a:ea typeface="+mn-ea"/>
        <a:cs typeface="+mn-cs"/>
      </a:defRPr>
    </a:lvl3pPr>
    <a:lvl4pPr marL="1371600" algn="ctr" rtl="0" fontAlgn="base">
      <a:spcBef>
        <a:spcPct val="0"/>
      </a:spcBef>
      <a:spcAft>
        <a:spcPct val="0"/>
      </a:spcAft>
      <a:defRPr sz="2000" kern="1200">
        <a:solidFill>
          <a:srgbClr val="66FFFF"/>
        </a:solidFill>
        <a:latin typeface="Arial" charset="0"/>
        <a:ea typeface="+mn-ea"/>
        <a:cs typeface="+mn-cs"/>
      </a:defRPr>
    </a:lvl4pPr>
    <a:lvl5pPr marL="1828800" algn="ctr" rtl="0" fontAlgn="base">
      <a:spcBef>
        <a:spcPct val="0"/>
      </a:spcBef>
      <a:spcAft>
        <a:spcPct val="0"/>
      </a:spcAft>
      <a:defRPr sz="2000" kern="1200">
        <a:solidFill>
          <a:srgbClr val="66FFFF"/>
        </a:solidFill>
        <a:latin typeface="Arial" charset="0"/>
        <a:ea typeface="+mn-ea"/>
        <a:cs typeface="+mn-cs"/>
      </a:defRPr>
    </a:lvl5pPr>
    <a:lvl6pPr marL="2286000" algn="l" defTabSz="914400" rtl="0" eaLnBrk="1" latinLnBrk="0" hangingPunct="1">
      <a:defRPr sz="2000" kern="1200">
        <a:solidFill>
          <a:srgbClr val="66FFFF"/>
        </a:solidFill>
        <a:latin typeface="Arial" charset="0"/>
        <a:ea typeface="+mn-ea"/>
        <a:cs typeface="+mn-cs"/>
      </a:defRPr>
    </a:lvl6pPr>
    <a:lvl7pPr marL="2743200" algn="l" defTabSz="914400" rtl="0" eaLnBrk="1" latinLnBrk="0" hangingPunct="1">
      <a:defRPr sz="2000" kern="1200">
        <a:solidFill>
          <a:srgbClr val="66FFFF"/>
        </a:solidFill>
        <a:latin typeface="Arial" charset="0"/>
        <a:ea typeface="+mn-ea"/>
        <a:cs typeface="+mn-cs"/>
      </a:defRPr>
    </a:lvl7pPr>
    <a:lvl8pPr marL="3200400" algn="l" defTabSz="914400" rtl="0" eaLnBrk="1" latinLnBrk="0" hangingPunct="1">
      <a:defRPr sz="2000" kern="1200">
        <a:solidFill>
          <a:srgbClr val="66FFFF"/>
        </a:solidFill>
        <a:latin typeface="Arial" charset="0"/>
        <a:ea typeface="+mn-ea"/>
        <a:cs typeface="+mn-cs"/>
      </a:defRPr>
    </a:lvl8pPr>
    <a:lvl9pPr marL="3657600" algn="l" defTabSz="914400" rtl="0" eaLnBrk="1" latinLnBrk="0" hangingPunct="1">
      <a:defRPr sz="2000" kern="1200">
        <a:solidFill>
          <a:srgbClr val="66FFFF"/>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66FF33"/>
    <a:srgbClr val="FF66FF"/>
    <a:srgbClr val="FF9933"/>
    <a:srgbClr val="FFFF66"/>
    <a:srgbClr val="33CC33"/>
    <a:srgbClr val="FF0000"/>
    <a:srgbClr val="FFFF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29" autoAdjust="0"/>
    <p:restoredTop sz="88477" autoAdjust="0"/>
  </p:normalViewPr>
  <p:slideViewPr>
    <p:cSldViewPr snapToGrid="0">
      <p:cViewPr varScale="1">
        <p:scale>
          <a:sx n="78" d="100"/>
          <a:sy n="78" d="100"/>
        </p:scale>
        <p:origin x="60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2" d="100"/>
        <a:sy n="72" d="100"/>
      </p:scale>
      <p:origin x="0" y="17238"/>
    </p:cViewPr>
  </p:sorterViewPr>
  <p:notesViewPr>
    <p:cSldViewPr snapToGrid="0">
      <p:cViewPr>
        <p:scale>
          <a:sx n="100" d="100"/>
          <a:sy n="100" d="100"/>
        </p:scale>
        <p:origin x="-1722" y="64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notesMaster" Target="notesMasters/notesMaster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handoutMaster" Target="handoutMasters/handout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viewProps" Target="view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19748" tIns="0" rIns="19748" bIns="0" numCol="1" anchor="t" anchorCtr="0" compatLnSpc="1">
            <a:prstTxWarp prst="textNoShape">
              <a:avLst/>
            </a:prstTxWarp>
          </a:bodyPr>
          <a:lstStyle>
            <a:lvl1pPr algn="l" defTabSz="790509" eaLnBrk="0" hangingPunct="0">
              <a:defRPr sz="1100" i="1">
                <a:solidFill>
                  <a:schemeClr val="tx1"/>
                </a:solidFill>
                <a:latin typeface="Times New Roman" pitchFamily="18" charset="0"/>
              </a:defRPr>
            </a:lvl1pPr>
          </a:lstStyle>
          <a:p>
            <a:pPr>
              <a:defRPr/>
            </a:pPr>
            <a:endParaRPr lang="en-GB"/>
          </a:p>
        </p:txBody>
      </p:sp>
      <p:sp>
        <p:nvSpPr>
          <p:cNvPr id="3075" name="Rectangle 3"/>
          <p:cNvSpPr>
            <a:spLocks noGrp="1" noChangeArrowheads="1"/>
          </p:cNvSpPr>
          <p:nvPr>
            <p:ph type="dt" sz="quarter" idx="1"/>
          </p:nvPr>
        </p:nvSpPr>
        <p:spPr bwMode="auto">
          <a:xfrm>
            <a:off x="3778250" y="0"/>
            <a:ext cx="2890838" cy="495300"/>
          </a:xfrm>
          <a:prstGeom prst="rect">
            <a:avLst/>
          </a:prstGeom>
          <a:noFill/>
          <a:ln w="9525">
            <a:noFill/>
            <a:miter lim="800000"/>
            <a:headEnd/>
            <a:tailEnd/>
          </a:ln>
          <a:effectLst/>
        </p:spPr>
        <p:txBody>
          <a:bodyPr vert="horz" wrap="square" lIns="19748" tIns="0" rIns="19748" bIns="0" numCol="1" anchor="t" anchorCtr="0" compatLnSpc="1">
            <a:prstTxWarp prst="textNoShape">
              <a:avLst/>
            </a:prstTxWarp>
          </a:bodyPr>
          <a:lstStyle>
            <a:lvl1pPr algn="r" defTabSz="790509" eaLnBrk="0" hangingPunct="0">
              <a:defRPr sz="1100" i="1">
                <a:solidFill>
                  <a:schemeClr val="tx1"/>
                </a:solidFill>
                <a:latin typeface="Times New Roman" pitchFamily="18" charset="0"/>
              </a:defRPr>
            </a:lvl1pPr>
          </a:lstStyle>
          <a:p>
            <a:pPr>
              <a:defRPr/>
            </a:pPr>
            <a:endParaRPr lang="en-GB"/>
          </a:p>
        </p:txBody>
      </p:sp>
    </p:spTree>
    <p:extLst>
      <p:ext uri="{BB962C8B-B14F-4D97-AF65-F5344CB8AC3E}">
        <p14:creationId xmlns:p14="http://schemas.microsoft.com/office/powerpoint/2010/main" val="2495015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19748" tIns="0" rIns="19748" bIns="0" numCol="1" anchor="t" anchorCtr="0" compatLnSpc="1">
            <a:prstTxWarp prst="textNoShape">
              <a:avLst/>
            </a:prstTxWarp>
          </a:bodyPr>
          <a:lstStyle>
            <a:lvl1pPr algn="l" defTabSz="790509" eaLnBrk="0" hangingPunct="0">
              <a:defRPr sz="1100" i="1">
                <a:solidFill>
                  <a:schemeClr val="tx1"/>
                </a:solidFill>
                <a:latin typeface="Times New Roman" pitchFamily="18" charset="0"/>
              </a:defRPr>
            </a:lvl1pPr>
          </a:lstStyle>
          <a:p>
            <a:pPr>
              <a:defRPr/>
            </a:pPr>
            <a:endParaRPr lang="en-GB"/>
          </a:p>
        </p:txBody>
      </p:sp>
      <p:sp>
        <p:nvSpPr>
          <p:cNvPr id="2051" name="Rectangle 3"/>
          <p:cNvSpPr>
            <a:spLocks noGrp="1" noChangeArrowheads="1"/>
          </p:cNvSpPr>
          <p:nvPr>
            <p:ph type="dt" idx="1"/>
          </p:nvPr>
        </p:nvSpPr>
        <p:spPr bwMode="auto">
          <a:xfrm>
            <a:off x="3778250" y="0"/>
            <a:ext cx="2890838" cy="495300"/>
          </a:xfrm>
          <a:prstGeom prst="rect">
            <a:avLst/>
          </a:prstGeom>
          <a:noFill/>
          <a:ln w="9525">
            <a:noFill/>
            <a:miter lim="800000"/>
            <a:headEnd/>
            <a:tailEnd/>
          </a:ln>
          <a:effectLst/>
        </p:spPr>
        <p:txBody>
          <a:bodyPr vert="horz" wrap="square" lIns="19748" tIns="0" rIns="19748" bIns="0" numCol="1" anchor="t" anchorCtr="0" compatLnSpc="1">
            <a:prstTxWarp prst="textNoShape">
              <a:avLst/>
            </a:prstTxWarp>
          </a:bodyPr>
          <a:lstStyle>
            <a:lvl1pPr algn="r" defTabSz="790509" eaLnBrk="0" hangingPunct="0">
              <a:defRPr sz="1100" i="1">
                <a:solidFill>
                  <a:schemeClr val="tx1"/>
                </a:solidFill>
                <a:latin typeface="Times New Roman" pitchFamily="18" charset="0"/>
              </a:defRPr>
            </a:lvl1pPr>
          </a:lstStyle>
          <a:p>
            <a:pPr>
              <a:defRPr/>
            </a:pPr>
            <a:endParaRPr lang="en-GB"/>
          </a:p>
        </p:txBody>
      </p:sp>
      <p:sp>
        <p:nvSpPr>
          <p:cNvPr id="2052" name="Rectangle 4"/>
          <p:cNvSpPr>
            <a:spLocks noGrp="1" noChangeArrowheads="1"/>
          </p:cNvSpPr>
          <p:nvPr>
            <p:ph type="ftr" sz="quarter" idx="4"/>
          </p:nvPr>
        </p:nvSpPr>
        <p:spPr bwMode="auto">
          <a:xfrm>
            <a:off x="0" y="9432925"/>
            <a:ext cx="2890838" cy="495300"/>
          </a:xfrm>
          <a:prstGeom prst="rect">
            <a:avLst/>
          </a:prstGeom>
          <a:noFill/>
          <a:ln w="9525">
            <a:noFill/>
            <a:miter lim="800000"/>
            <a:headEnd/>
            <a:tailEnd/>
          </a:ln>
          <a:effectLst/>
        </p:spPr>
        <p:txBody>
          <a:bodyPr vert="horz" wrap="square" lIns="19748" tIns="0" rIns="19748" bIns="0" numCol="1" anchor="b" anchorCtr="0" compatLnSpc="1">
            <a:prstTxWarp prst="textNoShape">
              <a:avLst/>
            </a:prstTxWarp>
          </a:bodyPr>
          <a:lstStyle>
            <a:lvl1pPr algn="l" defTabSz="790509" eaLnBrk="0" hangingPunct="0">
              <a:defRPr sz="1100" i="1">
                <a:solidFill>
                  <a:schemeClr val="tx1"/>
                </a:solidFill>
                <a:latin typeface="Times New Roman" pitchFamily="18" charset="0"/>
              </a:defRPr>
            </a:lvl1pPr>
          </a:lstStyle>
          <a:p>
            <a:pPr>
              <a:defRPr/>
            </a:pPr>
            <a:endParaRPr lang="de-DE"/>
          </a:p>
        </p:txBody>
      </p:sp>
      <p:sp>
        <p:nvSpPr>
          <p:cNvPr id="2053" name="Rectangle 5"/>
          <p:cNvSpPr>
            <a:spLocks noGrp="1" noChangeArrowheads="1"/>
          </p:cNvSpPr>
          <p:nvPr>
            <p:ph type="sldNum" sz="quarter" idx="5"/>
          </p:nvPr>
        </p:nvSpPr>
        <p:spPr bwMode="auto">
          <a:xfrm>
            <a:off x="3778250" y="9432925"/>
            <a:ext cx="2890838" cy="495300"/>
          </a:xfrm>
          <a:prstGeom prst="rect">
            <a:avLst/>
          </a:prstGeom>
          <a:noFill/>
          <a:ln w="9525">
            <a:noFill/>
            <a:miter lim="800000"/>
            <a:headEnd/>
            <a:tailEnd/>
          </a:ln>
          <a:effectLst/>
        </p:spPr>
        <p:txBody>
          <a:bodyPr vert="horz" wrap="square" lIns="19748" tIns="0" rIns="19748" bIns="0" numCol="1" anchor="b" anchorCtr="0" compatLnSpc="1">
            <a:prstTxWarp prst="textNoShape">
              <a:avLst/>
            </a:prstTxWarp>
          </a:bodyPr>
          <a:lstStyle>
            <a:lvl1pPr algn="r" defTabSz="790509" eaLnBrk="0" hangingPunct="0">
              <a:defRPr sz="1100" i="1">
                <a:solidFill>
                  <a:schemeClr val="tx1"/>
                </a:solidFill>
                <a:latin typeface="Times New Roman" pitchFamily="18" charset="0"/>
              </a:defRPr>
            </a:lvl1pPr>
          </a:lstStyle>
          <a:p>
            <a:pPr>
              <a:defRPr/>
            </a:pPr>
            <a:fld id="{32EFC8F0-AE8E-4F74-B52D-743BF5FDF905}" type="slidenum">
              <a:rPr lang="en-GB"/>
              <a:pPr>
                <a:defRPr/>
              </a:pPr>
              <a:t>‹#›</a:t>
            </a:fld>
            <a:endParaRPr lang="en-GB"/>
          </a:p>
        </p:txBody>
      </p:sp>
      <p:sp>
        <p:nvSpPr>
          <p:cNvPr id="2054" name="Rectangle 6"/>
          <p:cNvSpPr>
            <a:spLocks noGrp="1" noChangeArrowheads="1"/>
          </p:cNvSpPr>
          <p:nvPr>
            <p:ph type="body" sz="quarter" idx="3"/>
          </p:nvPr>
        </p:nvSpPr>
        <p:spPr bwMode="auto">
          <a:xfrm>
            <a:off x="227013" y="4714875"/>
            <a:ext cx="6216650" cy="4467225"/>
          </a:xfrm>
          <a:prstGeom prst="rect">
            <a:avLst/>
          </a:prstGeom>
          <a:noFill/>
          <a:ln w="9525">
            <a:noFill/>
            <a:miter lim="800000"/>
            <a:headEnd/>
            <a:tailEnd/>
          </a:ln>
          <a:effectLst/>
        </p:spPr>
        <p:txBody>
          <a:bodyPr vert="horz" wrap="square" lIns="95456" tIns="47729" rIns="95456" bIns="4772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6199" name="Rectangle 7"/>
          <p:cNvSpPr>
            <a:spLocks noGrp="1" noRot="1" noChangeAspect="1" noChangeArrowheads="1" noTextEdit="1"/>
          </p:cNvSpPr>
          <p:nvPr>
            <p:ph type="sldImg" idx="2"/>
          </p:nvPr>
        </p:nvSpPr>
        <p:spPr bwMode="auto">
          <a:xfrm>
            <a:off x="862013" y="750888"/>
            <a:ext cx="4946650" cy="37099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51555285"/>
      </p:ext>
    </p:extLst>
  </p:cSld>
  <p:clrMap bg1="lt1" tx1="dk1" bg2="lt2" tx2="dk2" accent1="accent1" accent2="accent2" accent3="accent3" accent4="accent4" accent5="accent5" accent6="accent6" hlink="hlink" folHlink="folHlink"/>
  <p:notesStyle>
    <a:lvl1pPr marL="228600" indent="-228600" algn="l" defTabSz="762000" rtl="0" eaLnBrk="0" fontAlgn="base" hangingPunct="0">
      <a:spcBef>
        <a:spcPct val="30000"/>
      </a:spcBef>
      <a:spcAft>
        <a:spcPct val="0"/>
      </a:spcAft>
      <a:buAutoNum type="arabicPeriod"/>
      <a:defRPr sz="1200" kern="1200">
        <a:solidFill>
          <a:schemeClr val="tx1"/>
        </a:solidFill>
        <a:latin typeface="Arial" charset="0"/>
        <a:ea typeface="+mn-ea"/>
        <a:cs typeface="+mn-cs"/>
      </a:defRPr>
    </a:lvl1pPr>
    <a:lvl2pPr marL="685800" indent="-228600" algn="l" defTabSz="762000" rtl="0" eaLnBrk="0" fontAlgn="base" hangingPunct="0">
      <a:spcBef>
        <a:spcPct val="30000"/>
      </a:spcBef>
      <a:spcAft>
        <a:spcPct val="0"/>
      </a:spcAft>
      <a:buAutoNum type="arabicPeriod"/>
      <a:defRPr sz="1200" kern="1200">
        <a:solidFill>
          <a:schemeClr val="tx1"/>
        </a:solidFill>
        <a:latin typeface="Arial" charset="0"/>
        <a:ea typeface="+mn-ea"/>
        <a:cs typeface="+mn-cs"/>
      </a:defRPr>
    </a:lvl2pPr>
    <a:lvl3pPr marL="1143000" indent="-228600" algn="l" defTabSz="762000" rtl="0" eaLnBrk="0" fontAlgn="base" hangingPunct="0">
      <a:spcBef>
        <a:spcPct val="30000"/>
      </a:spcBef>
      <a:spcAft>
        <a:spcPct val="0"/>
      </a:spcAft>
      <a:buAutoNum type="arabicPeriod"/>
      <a:defRPr sz="1200" kern="1200">
        <a:solidFill>
          <a:schemeClr val="tx1"/>
        </a:solidFill>
        <a:latin typeface="Arial" charset="0"/>
        <a:ea typeface="+mn-ea"/>
        <a:cs typeface="+mn-cs"/>
      </a:defRPr>
    </a:lvl3pPr>
    <a:lvl4pPr marL="1600200" indent="-228600" algn="l" defTabSz="762000" rtl="0" eaLnBrk="0" fontAlgn="base" hangingPunct="0">
      <a:spcBef>
        <a:spcPct val="30000"/>
      </a:spcBef>
      <a:spcAft>
        <a:spcPct val="0"/>
      </a:spcAft>
      <a:buAutoNum type="arabicPeriod"/>
      <a:defRPr sz="1200" kern="1200">
        <a:solidFill>
          <a:schemeClr val="tx1"/>
        </a:solidFill>
        <a:latin typeface="Arial" charset="0"/>
        <a:ea typeface="+mn-ea"/>
        <a:cs typeface="+mn-cs"/>
      </a:defRPr>
    </a:lvl4pPr>
    <a:lvl5pPr marL="2057400" indent="-228600" algn="l" defTabSz="762000" rtl="0" eaLnBrk="0" fontAlgn="base" hangingPunct="0">
      <a:spcBef>
        <a:spcPct val="30000"/>
      </a:spcBef>
      <a:spcAft>
        <a:spcPct val="0"/>
      </a:spcAft>
      <a:buAutoNum type="arabicPeriod"/>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embeddings/oleObject6.bin"/></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vmlDrawing" Target="../drawings/vmlDrawing12.vml"/><Relationship Id="rId5" Type="http://schemas.openxmlformats.org/officeDocument/2006/relationships/image" Target="../media/image19.emf"/><Relationship Id="rId4" Type="http://schemas.openxmlformats.org/officeDocument/2006/relationships/oleObject" Target="../embeddings/oleObject13.bin"/></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vmlDrawing" Target="../drawings/vmlDrawing14.vml"/><Relationship Id="rId5" Type="http://schemas.openxmlformats.org/officeDocument/2006/relationships/image" Target="../media/image13.emf"/><Relationship Id="rId4" Type="http://schemas.openxmlformats.org/officeDocument/2006/relationships/oleObject" Target="../embeddings/oleObject15.bin"/></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8" Type="http://schemas.openxmlformats.org/officeDocument/2006/relationships/hyperlink" Target="http://en.wikipedia.org/wiki/Central_bank" TargetMode="External"/><Relationship Id="rId3" Type="http://schemas.openxmlformats.org/officeDocument/2006/relationships/hyperlink" Target="http://en.wikipedia.org/wiki/July_22" TargetMode="External"/><Relationship Id="rId7" Type="http://schemas.openxmlformats.org/officeDocument/2006/relationships/hyperlink" Target="http://en.wikipedia.org/wiki/Bancor" TargetMode="External"/><Relationship Id="rId12" Type="http://schemas.openxmlformats.org/officeDocument/2006/relationships/hyperlink" Target="http://en.wikipedia.org/wiki/Underdevelopment" TargetMode="External"/><Relationship Id="rId2" Type="http://schemas.openxmlformats.org/officeDocument/2006/relationships/slide" Target="../slides/slide69.xml"/><Relationship Id="rId1" Type="http://schemas.openxmlformats.org/officeDocument/2006/relationships/notesMaster" Target="../notesMasters/notesMaster1.xml"/><Relationship Id="rId6" Type="http://schemas.openxmlformats.org/officeDocument/2006/relationships/hyperlink" Target="http://en.wikipedia.org/wiki/Reserve_currency" TargetMode="External"/><Relationship Id="rId11" Type="http://schemas.openxmlformats.org/officeDocument/2006/relationships/hyperlink" Target="http://en.wikipedia.org/wiki/Poverty" TargetMode="External"/><Relationship Id="rId5" Type="http://schemas.openxmlformats.org/officeDocument/2006/relationships/hyperlink" Target="http://en.wikipedia.org/wiki/Bretton_Woods_system#cite_note-5" TargetMode="External"/><Relationship Id="rId10" Type="http://schemas.openxmlformats.org/officeDocument/2006/relationships/hyperlink" Target="http://en.wikipedia.org/wiki/Ideology" TargetMode="External"/><Relationship Id="rId4" Type="http://schemas.openxmlformats.org/officeDocument/2006/relationships/hyperlink" Target="http://en.wikipedia.org/wiki/1944" TargetMode="External"/><Relationship Id="rId9" Type="http://schemas.openxmlformats.org/officeDocument/2006/relationships/hyperlink" Target="http://en.wikipedia.org/wiki/Inflatio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794C6105-C758-48DA-AC27-D8AB64552494}" type="slidenum">
              <a:rPr lang="en-GB" altLang="en-US" sz="1100" smtClean="0">
                <a:latin typeface="Times New Roman" pitchFamily="18" charset="0"/>
              </a:rPr>
              <a:pPr algn="r">
                <a:spcBef>
                  <a:spcPct val="0"/>
                </a:spcBef>
                <a:buFontTx/>
                <a:buNone/>
              </a:pPr>
              <a:t>1</a:t>
            </a:fld>
            <a:endParaRPr lang="en-GB" altLang="en-US" sz="1100">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dirty="0"/>
              <a:t>Guten Tag meine Damen und Herren! Dies ist Lektion 16 der Vorlesung „Internationale Wirtschaftsbeziehungen“. Ich werde die Folien 1 bis 27 von Kapitel 3 „Währungspolitik“ diskutieren.</a:t>
            </a:r>
            <a:endParaRPr lang="de-DE"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9510254A-0D29-4AF0-981A-6DD961FDBDDC}" type="slidenum">
              <a:rPr lang="en-GB" altLang="en-US" sz="1100" smtClean="0">
                <a:latin typeface="Times New Roman" pitchFamily="18" charset="0"/>
              </a:rPr>
              <a:pPr algn="r">
                <a:spcBef>
                  <a:spcPct val="0"/>
                </a:spcBef>
                <a:buFontTx/>
                <a:buNone/>
              </a:pPr>
              <a:t>10</a:t>
            </a:fld>
            <a:endParaRPr lang="en-GB" altLang="en-US" sz="1100">
              <a:latin typeface="Times New Roman" pitchFamily="18"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7036E556-7834-4D8E-A228-F8B8BFDE8388}" type="slidenum">
              <a:rPr lang="en-GB" altLang="en-US" sz="1100" smtClean="0">
                <a:latin typeface="Times New Roman" pitchFamily="18" charset="0"/>
              </a:rPr>
              <a:pPr algn="r">
                <a:spcBef>
                  <a:spcPct val="0"/>
                </a:spcBef>
                <a:buFontTx/>
                <a:buNone/>
              </a:pPr>
              <a:t>100</a:t>
            </a:fld>
            <a:endParaRPr lang="en-GB" altLang="en-US" sz="1100">
              <a:latin typeface="Times New Roman" pitchFamily="18" charset="0"/>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67AD3A35-81E3-4FFB-9637-14EB34E68B44}" type="slidenum">
              <a:rPr lang="en-GB" altLang="en-US" sz="1100" smtClean="0">
                <a:latin typeface="Times New Roman" pitchFamily="18" charset="0"/>
              </a:rPr>
              <a:pPr algn="r">
                <a:spcBef>
                  <a:spcPct val="0"/>
                </a:spcBef>
                <a:buFontTx/>
                <a:buNone/>
              </a:pPr>
              <a:t>101</a:t>
            </a:fld>
            <a:endParaRPr lang="en-GB" altLang="en-US" sz="1100">
              <a:latin typeface="Times New Roman" pitchFamily="18" charset="0"/>
            </a:endParaRPr>
          </a:p>
        </p:txBody>
      </p:sp>
      <p:sp>
        <p:nvSpPr>
          <p:cNvPr id="238595" name="Rectangle 2"/>
          <p:cNvSpPr>
            <a:spLocks noGrp="1" noRot="1" noChangeAspect="1" noChangeArrowheads="1" noTextEdit="1"/>
          </p:cNvSpPr>
          <p:nvPr>
            <p:ph type="sldImg"/>
          </p:nvPr>
        </p:nvSpPr>
        <p:spPr>
          <a:xfrm>
            <a:off x="863600" y="750888"/>
            <a:ext cx="4948238" cy="3711575"/>
          </a:xfrm>
          <a:ln/>
        </p:spPr>
      </p:sp>
      <p:sp>
        <p:nvSpPr>
          <p:cNvPr id="238596" name="Rectangle 3"/>
          <p:cNvSpPr>
            <a:spLocks noGrp="1" noChangeArrowheads="1"/>
          </p:cNvSpPr>
          <p:nvPr>
            <p:ph type="body" idx="1"/>
          </p:nvPr>
        </p:nvSpPr>
        <p:spPr>
          <a:xfrm>
            <a:off x="227013" y="4714875"/>
            <a:ext cx="6216650"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Um den Zusammenhang grafisch darzustellen, messen wir auf der y-Achse dieses Diagramms die Gewinne und Kosten eines Beitritts zu einer Währungsunion. Auf der x-Achse messen wir den Grad der wirtschaftlichen Integration zwischen einer Währungsunion und einem Beitrittsstaat.</a:t>
            </a:r>
          </a:p>
          <a:p>
            <a:pPr marL="0" indent="0" eaLnBrk="1" hangingPunct="1">
              <a:buNone/>
            </a:pPr>
            <a:endParaRPr lang="de-DE" altLang="en-US" dirty="0"/>
          </a:p>
          <a:p>
            <a:pPr marL="0" indent="0" eaLnBrk="1" hangingPunct="1">
              <a:buNone/>
            </a:pPr>
            <a:r>
              <a:rPr lang="de-DE" altLang="en-US" dirty="0"/>
              <a:t>Der „monetäre Effizienzgewinn eines Beitritts“ ist nach den soeben gemachten KLICK-Überlegungen umso größer, je größer der Grad der wirtschaftlichen Integration zwischen Währungsunion und Beitrittsstaat ist.</a:t>
            </a:r>
          </a:p>
          <a:p>
            <a:pPr marL="0" indent="0" eaLnBrk="1" hangingPunct="1">
              <a:buNone/>
            </a:pPr>
            <a:endParaRPr lang="de-DE" altLang="en-US" dirty="0"/>
          </a:p>
          <a:p>
            <a:pPr marL="0" indent="0" eaLnBrk="1" hangingPunct="1">
              <a:buNone/>
            </a:pPr>
            <a:r>
              <a:rPr lang="de-DE" altLang="en-US" dirty="0"/>
              <a:t>KLICK</a:t>
            </a:r>
          </a:p>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sz="1200" dirty="0">
                <a:solidFill>
                  <a:srgbClr val="FF0000"/>
                </a:solidFill>
              </a:rPr>
              <a:t>=&gt;</a:t>
            </a:r>
            <a:r>
              <a:rPr lang="de-DE" altLang="en-US" sz="1200" dirty="0">
                <a:solidFill>
                  <a:srgbClr val="3333FF"/>
                </a:solidFill>
              </a:rPr>
              <a:t> Für ein Land, das gar keinen Handel mit Gütern oder Produktionsfaktoren mit den Mitgliedsländern einer Währungsunion treibt, macht ein Beitritt zu einer Währungsunion keinen Sinn.</a:t>
            </a:r>
            <a:endParaRPr lang="de-DE" altLang="en-US" sz="1200" baseline="-25000" dirty="0">
              <a:solidFill>
                <a:srgbClr val="3333FF"/>
              </a:solidFill>
            </a:endParaRPr>
          </a:p>
          <a:p>
            <a:pPr marL="0" indent="0" eaLnBrk="1" hangingPunct="1">
              <a:buNone/>
            </a:pPr>
            <a:endParaRPr lang="de-DE" altLang="en-US" dirty="0"/>
          </a:p>
          <a:p>
            <a:pPr marL="0" indent="0" eaLnBrk="1" hangingPunct="1">
              <a:buNone/>
            </a:pPr>
            <a:endParaRPr lang="de-DE" altLang="en-US" dirty="0"/>
          </a:p>
          <a:p>
            <a:pPr marL="0" indent="0" eaLnBrk="1" hangingPunct="1">
              <a:buNone/>
            </a:pPr>
            <a:r>
              <a:rPr lang="de-DE" altLang="en-US" dirty="0"/>
              <a:t>Als Ergebnis hat diese Kurve eine positive Steigung. </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F1C4BD5A-4A15-4578-BA30-918B903E9125}" type="slidenum">
              <a:rPr lang="en-GB" altLang="en-US" sz="1100" smtClean="0">
                <a:latin typeface="Times New Roman" pitchFamily="18" charset="0"/>
              </a:rPr>
              <a:pPr algn="r">
                <a:spcBef>
                  <a:spcPct val="0"/>
                </a:spcBef>
                <a:buFontTx/>
                <a:buNone/>
              </a:pPr>
              <a:t>102</a:t>
            </a:fld>
            <a:endParaRPr lang="en-GB" altLang="en-US" sz="1100">
              <a:latin typeface="Times New Roman" pitchFamily="18" charset="0"/>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9FBD898B-9E9B-47E1-A561-B972C0C3671A}" type="slidenum">
              <a:rPr lang="en-GB" altLang="en-US" sz="1100" smtClean="0">
                <a:latin typeface="Times New Roman" pitchFamily="18" charset="0"/>
              </a:rPr>
              <a:pPr algn="r">
                <a:spcBef>
                  <a:spcPct val="0"/>
                </a:spcBef>
                <a:buFontTx/>
                <a:buNone/>
              </a:pPr>
              <a:t>103</a:t>
            </a:fld>
            <a:endParaRPr lang="en-GB" altLang="en-US" sz="1100">
              <a:latin typeface="Times New Roman" pitchFamily="18" charset="0"/>
            </a:endParaRP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EB4E43AB-47DA-4803-B168-0E20F2A051E5}" type="slidenum">
              <a:rPr lang="en-GB" altLang="en-US" sz="1100" smtClean="0">
                <a:latin typeface="Times New Roman" pitchFamily="18" charset="0"/>
              </a:rPr>
              <a:pPr algn="r">
                <a:spcBef>
                  <a:spcPct val="0"/>
                </a:spcBef>
                <a:buFontTx/>
                <a:buNone/>
              </a:pPr>
              <a:t>104</a:t>
            </a:fld>
            <a:endParaRPr lang="en-GB" altLang="en-US" sz="1100">
              <a:latin typeface="Times New Roman" pitchFamily="18"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02964ED7-1F89-4EF4-9AC8-A084517B0A3B}" type="slidenum">
              <a:rPr lang="en-GB" altLang="en-US" sz="1100" smtClean="0">
                <a:latin typeface="Times New Roman" pitchFamily="18" charset="0"/>
              </a:rPr>
              <a:pPr algn="r">
                <a:spcBef>
                  <a:spcPct val="0"/>
                </a:spcBef>
                <a:buFontTx/>
                <a:buNone/>
              </a:pPr>
              <a:t>105</a:t>
            </a:fld>
            <a:endParaRPr lang="en-GB" altLang="en-US" sz="1100">
              <a:latin typeface="Times New Roman" pitchFamily="18" charset="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1DED90FF-33B7-4717-B3E9-559C98359089}" type="slidenum">
              <a:rPr lang="en-GB" altLang="en-US" sz="1100" smtClean="0">
                <a:latin typeface="Times New Roman" pitchFamily="18" charset="0"/>
              </a:rPr>
              <a:pPr algn="r">
                <a:spcBef>
                  <a:spcPct val="0"/>
                </a:spcBef>
                <a:buFontTx/>
                <a:buNone/>
              </a:pPr>
              <a:t>106</a:t>
            </a:fld>
            <a:endParaRPr lang="en-GB" altLang="en-US" sz="1100">
              <a:latin typeface="Times New Roman" pitchFamily="18" charset="0"/>
            </a:endParaRPr>
          </a:p>
        </p:txBody>
      </p:sp>
      <p:sp>
        <p:nvSpPr>
          <p:cNvPr id="243715" name="Rectangle 2"/>
          <p:cNvSpPr>
            <a:spLocks noGrp="1" noRot="1" noChangeAspect="1" noChangeArrowheads="1" noTextEdit="1"/>
          </p:cNvSpPr>
          <p:nvPr>
            <p:ph type="sldImg"/>
          </p:nvPr>
        </p:nvSpPr>
        <p:spPr>
          <a:xfrm>
            <a:off x="863600" y="750888"/>
            <a:ext cx="4948238" cy="3711575"/>
          </a:xfrm>
          <a:ln/>
        </p:spPr>
      </p:sp>
      <p:sp>
        <p:nvSpPr>
          <p:cNvPr id="243716" name="Rectangle 3"/>
          <p:cNvSpPr>
            <a:spLocks noGrp="1" noChangeArrowheads="1"/>
          </p:cNvSpPr>
          <p:nvPr>
            <p:ph type="body" idx="1"/>
          </p:nvPr>
        </p:nvSpPr>
        <p:spPr>
          <a:xfrm>
            <a:off x="227013" y="4714875"/>
            <a:ext cx="6216650"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dirty="0"/>
              <a:t>Als Ergebnis dieser Überlegungen hat die Kurve, die den „Wirtschaftlichen Stabilitätsverlust eines Beitritts“ darstellt, eine negative Steigung </a:t>
            </a:r>
            <a:endParaRPr lang="de-DE" alt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014C33AE-C0C0-4F24-8544-7AC5D9857DEB}" type="slidenum">
              <a:rPr lang="en-GB" altLang="en-US" sz="1100" smtClean="0">
                <a:latin typeface="Times New Roman" pitchFamily="18" charset="0"/>
              </a:rPr>
              <a:pPr algn="r">
                <a:spcBef>
                  <a:spcPct val="0"/>
                </a:spcBef>
                <a:buFontTx/>
                <a:buNone/>
              </a:pPr>
              <a:t>107</a:t>
            </a:fld>
            <a:endParaRPr lang="en-GB" altLang="en-US" sz="1100">
              <a:latin typeface="Times New Roman" pitchFamily="18" charset="0"/>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C8AB48A1-2AA7-413E-A010-F37E5567EDF4}" type="slidenum">
              <a:rPr lang="en-GB" altLang="en-US" sz="1100" smtClean="0">
                <a:latin typeface="Times New Roman" pitchFamily="18" charset="0"/>
              </a:rPr>
              <a:pPr algn="r">
                <a:spcBef>
                  <a:spcPct val="0"/>
                </a:spcBef>
                <a:buFontTx/>
                <a:buNone/>
              </a:pPr>
              <a:t>108</a:t>
            </a:fld>
            <a:endParaRPr lang="en-GB" altLang="en-US" sz="1100">
              <a:latin typeface="Times New Roman" pitchFamily="18" charset="0"/>
            </a:endParaRPr>
          </a:p>
        </p:txBody>
      </p:sp>
      <p:sp>
        <p:nvSpPr>
          <p:cNvPr id="245763" name="Rectangle 2"/>
          <p:cNvSpPr>
            <a:spLocks noGrp="1" noRot="1" noChangeAspect="1" noChangeArrowheads="1" noTextEdit="1"/>
          </p:cNvSpPr>
          <p:nvPr>
            <p:ph type="sldImg"/>
          </p:nvPr>
        </p:nvSpPr>
        <p:spPr>
          <a:xfrm>
            <a:off x="863600" y="750888"/>
            <a:ext cx="4948238" cy="3711575"/>
          </a:xfrm>
          <a:ln/>
        </p:spPr>
      </p:sp>
      <p:sp>
        <p:nvSpPr>
          <p:cNvPr id="245764" name="Rectangle 3"/>
          <p:cNvSpPr>
            <a:spLocks noGrp="1" noChangeArrowheads="1"/>
          </p:cNvSpPr>
          <p:nvPr>
            <p:ph type="body" idx="1"/>
          </p:nvPr>
        </p:nvSpPr>
        <p:spPr>
          <a:xfrm>
            <a:off x="227013" y="4714875"/>
            <a:ext cx="6216650"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Stellen wir beide Kurven in einem Diagramm CLICK </a:t>
            </a:r>
            <a:r>
              <a:rPr lang="de-DE" altLang="en-US" dirty="0" err="1"/>
              <a:t>CLICK</a:t>
            </a:r>
            <a:r>
              <a:rPr lang="de-DE" altLang="en-US" dirty="0"/>
              <a:t> dar, markiert der Schnittpunkt die Höhe CLICK des Grades der wirtschaftlichen Integration, ab dem der monetäre Effizienzgewinn eines Beitritts größer wird als die Stabilitätskosten.</a:t>
            </a:r>
          </a:p>
          <a:p>
            <a:pPr marL="0" indent="0" eaLnBrk="1" hangingPunct="1">
              <a:buNone/>
            </a:pPr>
            <a:endParaRPr lang="de-DE" altLang="en-US" dirty="0"/>
          </a:p>
          <a:p>
            <a:pPr marL="0" indent="0" eaLnBrk="1" hangingPunct="1">
              <a:buNone/>
            </a:pPr>
            <a:r>
              <a:rPr lang="de-DE" altLang="en-US" dirty="0"/>
              <a:t>Vor dieser Schwelle CLICK ist eine eigenständige Geldpolitik überlegen.</a:t>
            </a:r>
          </a:p>
          <a:p>
            <a:pPr marL="0" indent="0" eaLnBrk="1" hangingPunct="1">
              <a:buNone/>
            </a:pPr>
            <a:r>
              <a:rPr lang="de-DE" altLang="en-US" dirty="0"/>
              <a:t>Nach dieser Schwelle CLICK ist der Beitritt zu einer Währungsunion überlegen.</a:t>
            </a:r>
          </a:p>
          <a:p>
            <a:pPr marL="0" indent="0" eaLnBrk="1" hangingPunct="1">
              <a:buNone/>
            </a:pPr>
            <a:endParaRPr lang="de-DE" altLang="en-US" dirty="0"/>
          </a:p>
          <a:p>
            <a:pPr marL="0" indent="0" eaLnBrk="1" hangingPunct="1">
              <a:buNone/>
            </a:pPr>
            <a:r>
              <a:rPr lang="de-DE" altLang="en-US" dirty="0"/>
              <a:t>Folglich ist nach der Theorie der optimalen Währungsräume eine Währungsunion einem System flexibler Wechselkurse nicht immer vorzuziehen.</a:t>
            </a:r>
          </a:p>
          <a:p>
            <a:pPr marL="0" indent="0" eaLnBrk="1" hangingPunct="1">
              <a:buNone/>
            </a:pPr>
            <a:endParaRPr lang="de-DE" altLang="en-US" dirty="0"/>
          </a:p>
          <a:p>
            <a:pPr marL="0" indent="0" eaLnBrk="1" hangingPunct="1">
              <a:buNone/>
            </a:pPr>
            <a:r>
              <a:rPr lang="de-DE" altLang="en-US" dirty="0"/>
              <a:t>Nur wenn der Grad der wirtschaftlichen Integration hoch genug ist, ist die Bildung einer Währungsunion sinnvoll. </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11AB5161-652C-44DC-AD66-F0859249552C}" type="slidenum">
              <a:rPr lang="en-GB" altLang="en-US" sz="1100" smtClean="0">
                <a:latin typeface="Times New Roman" pitchFamily="18" charset="0"/>
              </a:rPr>
              <a:pPr algn="r">
                <a:spcBef>
                  <a:spcPct val="0"/>
                </a:spcBef>
                <a:buFontTx/>
                <a:buNone/>
              </a:pPr>
              <a:t>109</a:t>
            </a:fld>
            <a:endParaRPr lang="en-GB" altLang="en-US" sz="1100">
              <a:latin typeface="Times New Roman" pitchFamily="18" charset="0"/>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Soviel für diese Lektion!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64CA19B2-7C23-478C-9956-DA0745CE6037}" type="slidenum">
              <a:rPr lang="en-GB" altLang="en-US" sz="1100" smtClean="0">
                <a:latin typeface="Times New Roman" pitchFamily="18" charset="0"/>
              </a:rPr>
              <a:pPr algn="r">
                <a:spcBef>
                  <a:spcPct val="0"/>
                </a:spcBef>
                <a:buFontTx/>
                <a:buNone/>
              </a:pPr>
              <a:t>11</a:t>
            </a:fld>
            <a:endParaRPr lang="en-GB" altLang="en-US" sz="1100">
              <a:latin typeface="Times New Roman"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387F978D-F9C0-426D-B822-958A9C6ABF8D}" type="slidenum">
              <a:rPr lang="en-GB" altLang="en-US" sz="1100" smtClean="0">
                <a:latin typeface="Times New Roman" pitchFamily="18" charset="0"/>
              </a:rPr>
              <a:pPr algn="r">
                <a:spcBef>
                  <a:spcPct val="0"/>
                </a:spcBef>
                <a:buFontTx/>
                <a:buNone/>
              </a:pPr>
              <a:t>110</a:t>
            </a:fld>
            <a:endParaRPr lang="en-GB" altLang="en-US" sz="1100">
              <a:latin typeface="Times New Roman" pitchFamily="18"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EBC78725-F3A1-4B47-8B66-EF4697E09C60}" type="slidenum">
              <a:rPr lang="en-GB" altLang="en-US" sz="1100" smtClean="0">
                <a:latin typeface="Times New Roman" pitchFamily="18" charset="0"/>
              </a:rPr>
              <a:pPr algn="r">
                <a:spcBef>
                  <a:spcPct val="0"/>
                </a:spcBef>
                <a:buFontTx/>
                <a:buNone/>
              </a:pPr>
              <a:t>111</a:t>
            </a:fld>
            <a:endParaRPr lang="en-GB" altLang="en-US" sz="1100">
              <a:latin typeface="Times New Roman" pitchFamily="18" charset="0"/>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de-DE" altLang="en-US"/>
              <a:t>Der Europäische Binnenmarkt ist der gemeinsame Binnenmarkt der Mitgliedstaaten der Europäischen Union, der unter diesem Namen offiziell seit 1. Januar 1993 existiert.</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C48AB7AC-22D1-4AD6-A3CB-D4196028EF94}" type="slidenum">
              <a:rPr lang="en-GB" altLang="en-US" sz="1100" smtClean="0">
                <a:latin typeface="Times New Roman" pitchFamily="18" charset="0"/>
              </a:rPr>
              <a:pPr algn="r">
                <a:spcBef>
                  <a:spcPct val="0"/>
                </a:spcBef>
                <a:buFontTx/>
                <a:buNone/>
              </a:pPr>
              <a:t>112</a:t>
            </a:fld>
            <a:endParaRPr lang="en-GB" altLang="en-US" sz="1100">
              <a:latin typeface="Times New Roman" pitchFamily="18" charset="0"/>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471E1204-8C21-4396-B0C6-1B2DFD7C9DA3}" type="slidenum">
              <a:rPr lang="en-GB" altLang="en-US" sz="1100" smtClean="0">
                <a:latin typeface="Times New Roman" pitchFamily="18" charset="0"/>
              </a:rPr>
              <a:pPr algn="r">
                <a:spcBef>
                  <a:spcPct val="0"/>
                </a:spcBef>
                <a:buFontTx/>
                <a:buNone/>
              </a:pPr>
              <a:t>113</a:t>
            </a:fld>
            <a:endParaRPr lang="en-GB" altLang="en-US" sz="1100">
              <a:latin typeface="Times New Roman" pitchFamily="18" charset="0"/>
            </a:endParaRP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US" altLang="en-US">
                <a:solidFill>
                  <a:schemeClr val="bg2"/>
                </a:solidFill>
              </a:rPr>
              <a:t>GDP-Gap      =    current GDP     minus                     long-run trend GDP</a:t>
            </a:r>
          </a:p>
          <a:p>
            <a:pPr marL="0" indent="0" eaLnBrk="1" hangingPunct="1">
              <a:buFontTx/>
              <a:buNone/>
            </a:pPr>
            <a:endParaRPr lang="de-DE" altLang="en-US"/>
          </a:p>
          <a:p>
            <a:pPr marL="0" indent="0" eaLnBrk="1" hangingPunct="1">
              <a:buFontTx/>
              <a:buNone/>
            </a:pPr>
            <a:r>
              <a:rPr lang="en-US" altLang="en-US">
                <a:solidFill>
                  <a:schemeClr val="bg2"/>
                </a:solidFill>
              </a:rPr>
              <a:t>GDP-Gap       =       Y</a:t>
            </a:r>
            <a:r>
              <a:rPr lang="en-US" altLang="en-US" baseline="-25000">
                <a:solidFill>
                  <a:schemeClr val="bg2"/>
                </a:solidFill>
              </a:rPr>
              <a:t>t</a:t>
            </a:r>
            <a:r>
              <a:rPr lang="en-US" altLang="en-US">
                <a:solidFill>
                  <a:schemeClr val="bg2"/>
                </a:solidFill>
              </a:rPr>
              <a:t>                    -        (Y</a:t>
            </a:r>
            <a:r>
              <a:rPr lang="en-US" altLang="en-US" baseline="-25000">
                <a:solidFill>
                  <a:schemeClr val="bg2"/>
                </a:solidFill>
              </a:rPr>
              <a:t>t-3 </a:t>
            </a:r>
            <a:r>
              <a:rPr lang="en-US" altLang="en-US">
                <a:solidFill>
                  <a:schemeClr val="bg2"/>
                </a:solidFill>
              </a:rPr>
              <a:t> + Y</a:t>
            </a:r>
            <a:r>
              <a:rPr lang="en-US" altLang="en-US" baseline="-25000">
                <a:solidFill>
                  <a:schemeClr val="bg2"/>
                </a:solidFill>
              </a:rPr>
              <a:t>t-2</a:t>
            </a:r>
            <a:r>
              <a:rPr lang="en-US" altLang="en-US">
                <a:solidFill>
                  <a:schemeClr val="bg2"/>
                </a:solidFill>
              </a:rPr>
              <a:t> + Y</a:t>
            </a:r>
            <a:r>
              <a:rPr lang="en-US" altLang="en-US" baseline="-25000">
                <a:solidFill>
                  <a:schemeClr val="bg2"/>
                </a:solidFill>
              </a:rPr>
              <a:t>t-1</a:t>
            </a:r>
            <a:r>
              <a:rPr lang="en-US" altLang="en-US">
                <a:solidFill>
                  <a:schemeClr val="bg2"/>
                </a:solidFill>
              </a:rPr>
              <a:t> + Y</a:t>
            </a:r>
            <a:r>
              <a:rPr lang="en-US" altLang="en-US" baseline="-25000">
                <a:solidFill>
                  <a:schemeClr val="bg2"/>
                </a:solidFill>
              </a:rPr>
              <a:t>t-2</a:t>
            </a:r>
            <a:r>
              <a:rPr lang="en-US" altLang="en-US">
                <a:solidFill>
                  <a:schemeClr val="bg2"/>
                </a:solidFill>
              </a:rPr>
              <a:t> + Y</a:t>
            </a:r>
            <a:r>
              <a:rPr lang="en-US" altLang="en-US" baseline="-25000">
                <a:solidFill>
                  <a:schemeClr val="bg2"/>
                </a:solidFill>
              </a:rPr>
              <a:t>t</a:t>
            </a:r>
            <a:r>
              <a:rPr lang="en-US" altLang="en-US">
                <a:solidFill>
                  <a:schemeClr val="bg2"/>
                </a:solidFill>
              </a:rPr>
              <a:t> + Y</a:t>
            </a:r>
            <a:r>
              <a:rPr lang="en-US" altLang="en-US" baseline="-25000">
                <a:solidFill>
                  <a:schemeClr val="bg2"/>
                </a:solidFill>
              </a:rPr>
              <a:t>t+2</a:t>
            </a:r>
            <a:r>
              <a:rPr lang="en-US" altLang="en-US">
                <a:solidFill>
                  <a:schemeClr val="bg2"/>
                </a:solidFill>
              </a:rPr>
              <a:t> + Y</a:t>
            </a:r>
            <a:r>
              <a:rPr lang="en-US" altLang="en-US" baseline="-25000">
                <a:solidFill>
                  <a:schemeClr val="bg2"/>
                </a:solidFill>
              </a:rPr>
              <a:t>t+3</a:t>
            </a:r>
            <a:r>
              <a:rPr lang="en-US" altLang="en-US">
                <a:solidFill>
                  <a:schemeClr val="bg2"/>
                </a:solidFill>
              </a:rPr>
              <a:t> )  /  7</a:t>
            </a:r>
            <a:endParaRPr lang="de-DE" altLang="en-US" baseline="-25000"/>
          </a:p>
          <a:p>
            <a:pPr marL="0" indent="0" eaLnBrk="1" hangingPunct="1">
              <a:buFontTx/>
              <a:buNone/>
            </a:pPr>
            <a:endParaRPr lang="de-DE"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19646D0A-BE99-445A-8CFB-18E985E90B57}" type="slidenum">
              <a:rPr lang="en-GB" altLang="en-US" sz="1100" smtClean="0">
                <a:latin typeface="Times New Roman" pitchFamily="18" charset="0"/>
              </a:rPr>
              <a:pPr algn="r">
                <a:spcBef>
                  <a:spcPct val="0"/>
                </a:spcBef>
                <a:buFontTx/>
                <a:buNone/>
              </a:pPr>
              <a:t>114</a:t>
            </a:fld>
            <a:endParaRPr lang="en-GB" altLang="en-US" sz="1100">
              <a:latin typeface="Times New Roman" pitchFamily="18" charset="0"/>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27FC9F47-7927-4E9F-B750-CD3B57CB92CC}" type="slidenum">
              <a:rPr lang="en-GB" altLang="en-US" sz="1100" smtClean="0">
                <a:latin typeface="Times New Roman" pitchFamily="18" charset="0"/>
              </a:rPr>
              <a:pPr algn="r">
                <a:spcBef>
                  <a:spcPct val="0"/>
                </a:spcBef>
                <a:buFontTx/>
                <a:buNone/>
              </a:pPr>
              <a:t>115</a:t>
            </a:fld>
            <a:endParaRPr lang="en-GB" altLang="en-US" sz="1100">
              <a:latin typeface="Times New Roman" pitchFamily="18" charset="0"/>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de-DE" altLang="en-US">
                <a:solidFill>
                  <a:srgbClr val="3333FF"/>
                </a:solidFill>
                <a:cs typeface="Arial" charset="0"/>
              </a:rPr>
              <a:t>Bislang haben </a:t>
            </a:r>
            <a:r>
              <a:rPr lang="de-DE" altLang="en-US">
                <a:solidFill>
                  <a:srgbClr val="FF0000"/>
                </a:solidFill>
                <a:cs typeface="Arial" charset="0"/>
              </a:rPr>
              <a:t>Slowenien</a:t>
            </a:r>
            <a:r>
              <a:rPr lang="de-DE" altLang="en-US">
                <a:solidFill>
                  <a:srgbClr val="3333FF"/>
                </a:solidFill>
                <a:cs typeface="Arial" charset="0"/>
              </a:rPr>
              <a:t> (2007) sowie </a:t>
            </a:r>
            <a:r>
              <a:rPr lang="de-DE" altLang="en-US">
                <a:solidFill>
                  <a:srgbClr val="FF0000"/>
                </a:solidFill>
                <a:cs typeface="Arial" charset="0"/>
              </a:rPr>
              <a:t>Malta</a:t>
            </a:r>
            <a:r>
              <a:rPr lang="de-DE" altLang="en-US">
                <a:solidFill>
                  <a:srgbClr val="3333FF"/>
                </a:solidFill>
                <a:cs typeface="Arial" charset="0"/>
              </a:rPr>
              <a:t> und </a:t>
            </a:r>
            <a:r>
              <a:rPr lang="de-DE" altLang="en-US">
                <a:solidFill>
                  <a:srgbClr val="FF0000"/>
                </a:solidFill>
                <a:cs typeface="Arial" charset="0"/>
              </a:rPr>
              <a:t>Zypern</a:t>
            </a:r>
            <a:r>
              <a:rPr lang="de-DE" altLang="en-US">
                <a:solidFill>
                  <a:srgbClr val="3333FF"/>
                </a:solidFill>
                <a:cs typeface="Arial" charset="0"/>
              </a:rPr>
              <a:t> (2008) und die </a:t>
            </a:r>
            <a:r>
              <a:rPr lang="de-DE" altLang="en-US">
                <a:solidFill>
                  <a:srgbClr val="FF0000"/>
                </a:solidFill>
                <a:cs typeface="Arial" charset="0"/>
              </a:rPr>
              <a:t>Slowakei</a:t>
            </a:r>
            <a:r>
              <a:rPr lang="de-DE" altLang="en-US">
                <a:solidFill>
                  <a:srgbClr val="3333FF"/>
                </a:solidFill>
                <a:cs typeface="Arial" charset="0"/>
              </a:rPr>
              <a:t> davon Gebrauch gemacht. Vier weitere Länder (</a:t>
            </a:r>
            <a:r>
              <a:rPr lang="de-DE" altLang="en-US">
                <a:solidFill>
                  <a:srgbClr val="FF0000"/>
                </a:solidFill>
                <a:cs typeface="Arial" charset="0"/>
              </a:rPr>
              <a:t>Dänemark, Estland, Lettland, Litauen</a:t>
            </a:r>
            <a:r>
              <a:rPr lang="de-DE" altLang="en-US">
                <a:solidFill>
                  <a:srgbClr val="3333FF"/>
                </a:solidFill>
                <a:cs typeface="Arial" charset="0"/>
              </a:rPr>
              <a:t>) nehmen Wechselkursmechanismus II teil und können prinzipiell ebenfalls den Euro einführen. </a:t>
            </a:r>
            <a:endParaRPr lang="de-DE"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C04E7905-9A98-41FD-A815-990AD6BD0562}" type="slidenum">
              <a:rPr lang="en-GB" altLang="en-US" sz="1100" smtClean="0">
                <a:latin typeface="Times New Roman" pitchFamily="18" charset="0"/>
              </a:rPr>
              <a:pPr algn="r">
                <a:spcBef>
                  <a:spcPct val="0"/>
                </a:spcBef>
                <a:buFontTx/>
                <a:buNone/>
              </a:pPr>
              <a:t>116</a:t>
            </a:fld>
            <a:endParaRPr lang="en-GB" altLang="en-US" sz="1100">
              <a:latin typeface="Times New Roman" pitchFamily="18" charset="0"/>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AC20F9E1-C914-43E5-8297-0D599651741D}" type="slidenum">
              <a:rPr lang="en-GB" altLang="en-US" sz="1100" smtClean="0">
                <a:latin typeface="Times New Roman" pitchFamily="18" charset="0"/>
              </a:rPr>
              <a:pPr algn="r">
                <a:spcBef>
                  <a:spcPct val="0"/>
                </a:spcBef>
                <a:buFontTx/>
                <a:buNone/>
              </a:pPr>
              <a:t>117</a:t>
            </a:fld>
            <a:endParaRPr lang="en-GB" altLang="en-US" sz="1100">
              <a:latin typeface="Times New Roman" pitchFamily="18" charset="0"/>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C19C99EB-89BD-40E2-AD44-D88CCBA5DE8A}" type="slidenum">
              <a:rPr lang="en-GB" altLang="en-US" sz="1100" smtClean="0">
                <a:latin typeface="Times New Roman" pitchFamily="18" charset="0"/>
              </a:rPr>
              <a:pPr algn="r">
                <a:spcBef>
                  <a:spcPct val="0"/>
                </a:spcBef>
                <a:buFontTx/>
                <a:buNone/>
              </a:pPr>
              <a:t>118</a:t>
            </a:fld>
            <a:endParaRPr lang="en-GB" altLang="en-US" sz="1100">
              <a:latin typeface="Times New Roman" pitchFamily="18"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420A7783-3611-4AED-B1F8-EC4179E6F32E}" type="slidenum">
              <a:rPr lang="en-GB" altLang="en-US" sz="1100" smtClean="0">
                <a:latin typeface="Times New Roman" pitchFamily="18" charset="0"/>
              </a:rPr>
              <a:pPr algn="r">
                <a:spcBef>
                  <a:spcPct val="0"/>
                </a:spcBef>
                <a:buFontTx/>
                <a:buNone/>
              </a:pPr>
              <a:t>119</a:t>
            </a:fld>
            <a:endParaRPr lang="en-GB" altLang="en-US" sz="1100">
              <a:latin typeface="Times New Roman" pitchFamily="18" charset="0"/>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48008DAE-A63A-416A-8C80-9F89627BC64B}" type="slidenum">
              <a:rPr lang="en-GB" altLang="en-US" sz="1100" smtClean="0">
                <a:latin typeface="Times New Roman" pitchFamily="18" charset="0"/>
              </a:rPr>
              <a:pPr algn="r">
                <a:spcBef>
                  <a:spcPct val="0"/>
                </a:spcBef>
                <a:buFontTx/>
                <a:buNone/>
              </a:pPr>
              <a:t>12</a:t>
            </a:fld>
            <a:endParaRPr lang="en-GB" altLang="en-US" sz="1100">
              <a:latin typeface="Times New Roman"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5D2098F1-557E-4EF1-9699-DB4EFE589337}" type="slidenum">
              <a:rPr lang="en-GB" altLang="en-US" sz="1100" smtClean="0">
                <a:latin typeface="Times New Roman" pitchFamily="18" charset="0"/>
              </a:rPr>
              <a:pPr algn="r">
                <a:spcBef>
                  <a:spcPct val="0"/>
                </a:spcBef>
                <a:buFontTx/>
                <a:buNone/>
              </a:pPr>
              <a:t>120</a:t>
            </a:fld>
            <a:endParaRPr lang="en-GB" altLang="en-US" sz="1100">
              <a:latin typeface="Times New Roman" pitchFamily="18" charset="0"/>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1BFDBAAE-25AD-43D3-862F-7BF43B212880}" type="slidenum">
              <a:rPr lang="en-GB" altLang="en-US" sz="1100" smtClean="0">
                <a:latin typeface="Times New Roman" pitchFamily="18" charset="0"/>
              </a:rPr>
              <a:pPr algn="r">
                <a:spcBef>
                  <a:spcPct val="0"/>
                </a:spcBef>
                <a:buFontTx/>
                <a:buNone/>
              </a:pPr>
              <a:t>121</a:t>
            </a:fld>
            <a:endParaRPr lang="en-GB" altLang="en-US" sz="1100">
              <a:latin typeface="Times New Roman" pitchFamily="18" charset="0"/>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3004A82A-E9D8-4122-AF5B-B29D2AFB7B02}" type="slidenum">
              <a:rPr lang="en-GB" altLang="en-US" sz="1100" smtClean="0">
                <a:latin typeface="Times New Roman" pitchFamily="18" charset="0"/>
              </a:rPr>
              <a:pPr algn="r">
                <a:spcBef>
                  <a:spcPct val="0"/>
                </a:spcBef>
                <a:buFontTx/>
                <a:buNone/>
              </a:pPr>
              <a:t>122</a:t>
            </a:fld>
            <a:endParaRPr lang="en-GB" altLang="en-US" sz="1100">
              <a:latin typeface="Times New Roman" pitchFamily="18" charset="0"/>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932F867F-CACE-40F6-AE9D-297BA2A5064C}" type="slidenum">
              <a:rPr lang="en-GB" altLang="en-US" sz="1100" smtClean="0">
                <a:latin typeface="Times New Roman" pitchFamily="18" charset="0"/>
              </a:rPr>
              <a:pPr algn="r">
                <a:spcBef>
                  <a:spcPct val="0"/>
                </a:spcBef>
                <a:buFontTx/>
                <a:buNone/>
              </a:pPr>
              <a:t>123</a:t>
            </a:fld>
            <a:endParaRPr lang="en-GB" altLang="en-US" sz="1100">
              <a:latin typeface="Times New Roman" pitchFamily="18" charset="0"/>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8AE6DE74-9111-43CC-93B2-4FBADFC64348}" type="slidenum">
              <a:rPr lang="en-GB" altLang="en-US" sz="1100" smtClean="0">
                <a:latin typeface="Times New Roman" pitchFamily="18" charset="0"/>
              </a:rPr>
              <a:pPr algn="r">
                <a:spcBef>
                  <a:spcPct val="0"/>
                </a:spcBef>
                <a:buFontTx/>
                <a:buNone/>
              </a:pPr>
              <a:t>124</a:t>
            </a:fld>
            <a:endParaRPr lang="en-GB" altLang="en-US" sz="1100">
              <a:latin typeface="Times New Roman" pitchFamily="18" charset="0"/>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DB90BF70-C345-4285-8C3B-60DD973FDF02}" type="slidenum">
              <a:rPr lang="en-GB" altLang="en-US" sz="1100" smtClean="0">
                <a:latin typeface="Times New Roman" pitchFamily="18" charset="0"/>
              </a:rPr>
              <a:pPr algn="r">
                <a:spcBef>
                  <a:spcPct val="0"/>
                </a:spcBef>
                <a:buFontTx/>
                <a:buNone/>
              </a:pPr>
              <a:t>125</a:t>
            </a:fld>
            <a:endParaRPr lang="en-GB" altLang="en-US" sz="1100">
              <a:latin typeface="Times New Roman" pitchFamily="18" charset="0"/>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3156D888-3FBF-4085-A941-625C3F4E85AD}" type="slidenum">
              <a:rPr lang="en-GB" altLang="en-US" sz="1100" smtClean="0">
                <a:latin typeface="Times New Roman" pitchFamily="18" charset="0"/>
              </a:rPr>
              <a:pPr algn="r">
                <a:spcBef>
                  <a:spcPct val="0"/>
                </a:spcBef>
                <a:buFontTx/>
                <a:buNone/>
              </a:pPr>
              <a:t>126</a:t>
            </a:fld>
            <a:endParaRPr lang="en-GB" altLang="en-US" sz="1100">
              <a:latin typeface="Times New Roman" pitchFamily="18" charset="0"/>
            </a:endParaRPr>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80A7C215-3306-4634-A922-679743CFB505}" type="slidenum">
              <a:rPr lang="en-GB" altLang="en-US" sz="1100" smtClean="0">
                <a:latin typeface="Times New Roman" pitchFamily="18" charset="0"/>
              </a:rPr>
              <a:pPr algn="r">
                <a:spcBef>
                  <a:spcPct val="0"/>
                </a:spcBef>
                <a:buFontTx/>
                <a:buNone/>
              </a:pPr>
              <a:t>13</a:t>
            </a:fld>
            <a:endParaRPr lang="en-GB" altLang="en-US" sz="1100">
              <a:latin typeface="Times New Roman"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charset="0"/>
              </a:defRPr>
            </a:lvl1pPr>
            <a:lvl2pPr marL="742950" indent="-285750" defTabSz="788988">
              <a:spcBef>
                <a:spcPct val="30000"/>
              </a:spcBef>
              <a:buAutoNum type="arabicPeriod"/>
              <a:defRPr sz="1200">
                <a:solidFill>
                  <a:schemeClr val="tx1"/>
                </a:solidFill>
                <a:latin typeface="Arial" charset="0"/>
              </a:defRPr>
            </a:lvl2pPr>
            <a:lvl3pPr marL="1143000" indent="-228600" defTabSz="788988">
              <a:spcBef>
                <a:spcPct val="30000"/>
              </a:spcBef>
              <a:buAutoNum type="arabicPeriod"/>
              <a:defRPr sz="1200">
                <a:solidFill>
                  <a:schemeClr val="tx1"/>
                </a:solidFill>
                <a:latin typeface="Arial" charset="0"/>
              </a:defRPr>
            </a:lvl3pPr>
            <a:lvl4pPr marL="1600200" indent="-228600" defTabSz="788988">
              <a:spcBef>
                <a:spcPct val="30000"/>
              </a:spcBef>
              <a:buAutoNum type="arabicPeriod"/>
              <a:defRPr sz="1200">
                <a:solidFill>
                  <a:schemeClr val="tx1"/>
                </a:solidFill>
                <a:latin typeface="Arial" charset="0"/>
              </a:defRPr>
            </a:lvl4pPr>
            <a:lvl5pPr marL="2057400" indent="-228600" defTabSz="788988">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BC4D01AD-490C-4AEA-A833-AEF18352BBE2}" type="slidenum">
              <a:rPr lang="en-GB" altLang="en-US" sz="1100" smtClean="0">
                <a:latin typeface="Times New Roman" pitchFamily="18" charset="0"/>
              </a:rPr>
              <a:pPr>
                <a:spcBef>
                  <a:spcPct val="0"/>
                </a:spcBef>
                <a:buFontTx/>
                <a:buNone/>
              </a:pPr>
              <a:t>14</a:t>
            </a:fld>
            <a:endParaRPr lang="en-GB" altLang="en-US" sz="1100">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A7ACDE7D-2946-44FD-93C7-17A6BFB16CBD}" type="slidenum">
              <a:rPr lang="en-GB" altLang="en-US" sz="1100" smtClean="0">
                <a:latin typeface="Times New Roman" pitchFamily="18" charset="0"/>
              </a:rPr>
              <a:pPr algn="r">
                <a:spcBef>
                  <a:spcPct val="0"/>
                </a:spcBef>
                <a:buFontTx/>
                <a:buNone/>
              </a:pPr>
              <a:t>15</a:t>
            </a:fld>
            <a:endParaRPr lang="en-GB" altLang="en-US" sz="1100">
              <a:latin typeface="Times New Roman" pitchFamily="18"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charset="0"/>
              </a:defRPr>
            </a:lvl1pPr>
            <a:lvl2pPr marL="742950" indent="-285750" defTabSz="788988">
              <a:spcBef>
                <a:spcPct val="30000"/>
              </a:spcBef>
              <a:buAutoNum type="arabicPeriod"/>
              <a:defRPr sz="1200">
                <a:solidFill>
                  <a:schemeClr val="tx1"/>
                </a:solidFill>
                <a:latin typeface="Arial" charset="0"/>
              </a:defRPr>
            </a:lvl2pPr>
            <a:lvl3pPr marL="1143000" indent="-228600" defTabSz="788988">
              <a:spcBef>
                <a:spcPct val="30000"/>
              </a:spcBef>
              <a:buAutoNum type="arabicPeriod"/>
              <a:defRPr sz="1200">
                <a:solidFill>
                  <a:schemeClr val="tx1"/>
                </a:solidFill>
                <a:latin typeface="Arial" charset="0"/>
              </a:defRPr>
            </a:lvl3pPr>
            <a:lvl4pPr marL="1600200" indent="-228600" defTabSz="788988">
              <a:spcBef>
                <a:spcPct val="30000"/>
              </a:spcBef>
              <a:buAutoNum type="arabicPeriod"/>
              <a:defRPr sz="1200">
                <a:solidFill>
                  <a:schemeClr val="tx1"/>
                </a:solidFill>
                <a:latin typeface="Arial" charset="0"/>
              </a:defRPr>
            </a:lvl4pPr>
            <a:lvl5pPr marL="2057400" indent="-228600" defTabSz="788988">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F286118B-A865-4574-8D36-276829F31F7B}" type="slidenum">
              <a:rPr lang="en-GB" altLang="en-US" sz="1100" smtClean="0">
                <a:latin typeface="Times New Roman" pitchFamily="18" charset="0"/>
              </a:rPr>
              <a:pPr>
                <a:spcBef>
                  <a:spcPct val="0"/>
                </a:spcBef>
                <a:buFontTx/>
                <a:buNone/>
              </a:pPr>
              <a:t>16</a:t>
            </a:fld>
            <a:endParaRPr lang="en-GB" altLang="en-US" sz="1100">
              <a:latin typeface="Times New Roman"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dirty="0"/>
              <a:t>Wir können diese „Bandbreite“ mit Hilfe einfacher Algebra bestimmen, wie der folgende Exkurs zeigt. Schauen wir uns hier die resultierende Gleichung dieser Berechnung an.</a:t>
            </a:r>
            <a:endParaRPr lang="en-US" altLang="en-US" noProof="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charset="0"/>
              </a:defRPr>
            </a:lvl1pPr>
            <a:lvl2pPr marL="742950" indent="-285750" defTabSz="788988">
              <a:spcBef>
                <a:spcPct val="30000"/>
              </a:spcBef>
              <a:buAutoNum type="arabicPeriod"/>
              <a:defRPr sz="1200">
                <a:solidFill>
                  <a:schemeClr val="tx1"/>
                </a:solidFill>
                <a:latin typeface="Arial" charset="0"/>
              </a:defRPr>
            </a:lvl2pPr>
            <a:lvl3pPr marL="1143000" indent="-228600" defTabSz="788988">
              <a:spcBef>
                <a:spcPct val="30000"/>
              </a:spcBef>
              <a:buAutoNum type="arabicPeriod"/>
              <a:defRPr sz="1200">
                <a:solidFill>
                  <a:schemeClr val="tx1"/>
                </a:solidFill>
                <a:latin typeface="Arial" charset="0"/>
              </a:defRPr>
            </a:lvl3pPr>
            <a:lvl4pPr marL="1600200" indent="-228600" defTabSz="788988">
              <a:spcBef>
                <a:spcPct val="30000"/>
              </a:spcBef>
              <a:buAutoNum type="arabicPeriod"/>
              <a:defRPr sz="1200">
                <a:solidFill>
                  <a:schemeClr val="tx1"/>
                </a:solidFill>
                <a:latin typeface="Arial" charset="0"/>
              </a:defRPr>
            </a:lvl4pPr>
            <a:lvl5pPr marL="2057400" indent="-228600" defTabSz="788988">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47B3898B-D2EC-4CFD-8B4B-4EB0FFEFAA5B}" type="slidenum">
              <a:rPr lang="en-GB" altLang="en-US" sz="1100" smtClean="0">
                <a:latin typeface="Times New Roman" pitchFamily="18" charset="0"/>
              </a:rPr>
              <a:pPr>
                <a:spcBef>
                  <a:spcPct val="0"/>
                </a:spcBef>
                <a:buFontTx/>
                <a:buNone/>
              </a:pPr>
              <a:t>17</a:t>
            </a:fld>
            <a:endParaRPr lang="en-GB" altLang="en-US" sz="1100">
              <a:latin typeface="Times New Roman" pitchFamily="18" charset="0"/>
            </a:endParaRPr>
          </a:p>
        </p:txBody>
      </p:sp>
      <p:sp>
        <p:nvSpPr>
          <p:cNvPr id="15257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defRPr/>
            </a:pPr>
            <a:r>
              <a:rPr lang="de-DE" dirty="0"/>
              <a:t>Wenn wir diese Art von Transaktionskosten pro Gütereinheit mit dem Großbuchstaben „C“ in Dollar KLICKEN messen, kann sich der tatsächliche </a:t>
            </a:r>
            <a:r>
              <a:rPr lang="de-DE" dirty="0" err="1"/>
              <a:t>Wechslkrus</a:t>
            </a:r>
            <a:r>
              <a:rPr lang="de-DE" dirty="0"/>
              <a:t> zwischen einem unteren KLICKEN und einem oberen KLICKEN Rand um den KPP-Wechselkurs KLICKEN bewegen.</a:t>
            </a:r>
          </a:p>
          <a:p>
            <a:pPr marL="0" indent="0" eaLnBrk="1" hangingPunct="1">
              <a:buFontTx/>
              <a:buNone/>
              <a:defRPr/>
            </a:pPr>
            <a:endParaRPr lang="en-US" altLang="en-US" noProof="0" dirty="0"/>
          </a:p>
          <a:p>
            <a:pPr marL="0" indent="0" eaLnBrk="1" hangingPunct="1">
              <a:buFontTx/>
              <a:buNone/>
              <a:defRPr/>
            </a:pPr>
            <a:r>
              <a:rPr lang="de-DE" dirty="0"/>
              <a:t>KLICKEN </a:t>
            </a:r>
          </a:p>
          <a:p>
            <a:pPr marL="0" indent="0" eaLnBrk="1" hangingPunct="1">
              <a:buFontTx/>
              <a:buNone/>
              <a:defRPr/>
            </a:pPr>
            <a:r>
              <a:rPr lang="de-DE" altLang="en-US" noProof="0" dirty="0"/>
              <a:t>FTXT</a:t>
            </a:r>
            <a:endParaRPr lang="en-US" altLang="en-US" noProof="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pitchFamily="34" charset="0"/>
              </a:defRPr>
            </a:lvl1pPr>
            <a:lvl2pPr marL="709613" indent="-271463" defTabSz="788988">
              <a:spcBef>
                <a:spcPct val="30000"/>
              </a:spcBef>
              <a:buAutoNum type="arabicPeriod"/>
              <a:defRPr sz="1200">
                <a:solidFill>
                  <a:schemeClr val="tx1"/>
                </a:solidFill>
                <a:latin typeface="Arial" pitchFamily="34" charset="0"/>
              </a:defRPr>
            </a:lvl2pPr>
            <a:lvl3pPr marL="1092200" indent="-215900" defTabSz="788988">
              <a:spcBef>
                <a:spcPct val="30000"/>
              </a:spcBef>
              <a:buAutoNum type="arabicPeriod"/>
              <a:defRPr sz="1200">
                <a:solidFill>
                  <a:schemeClr val="tx1"/>
                </a:solidFill>
                <a:latin typeface="Arial" pitchFamily="34" charset="0"/>
              </a:defRPr>
            </a:lvl3pPr>
            <a:lvl4pPr marL="1530350" indent="-215900" defTabSz="788988">
              <a:spcBef>
                <a:spcPct val="30000"/>
              </a:spcBef>
              <a:buAutoNum type="arabicPeriod"/>
              <a:defRPr sz="1200">
                <a:solidFill>
                  <a:schemeClr val="tx1"/>
                </a:solidFill>
                <a:latin typeface="Arial" pitchFamily="34" charset="0"/>
              </a:defRPr>
            </a:lvl4pPr>
            <a:lvl5pPr marL="1966913" indent="-215900" defTabSz="788988">
              <a:spcBef>
                <a:spcPct val="30000"/>
              </a:spcBef>
              <a:buAutoNum type="arabicPeriod"/>
              <a:defRPr sz="1200">
                <a:solidFill>
                  <a:schemeClr val="tx1"/>
                </a:solidFill>
                <a:latin typeface="Arial" pitchFamily="34" charset="0"/>
              </a:defRPr>
            </a:lvl5pPr>
            <a:lvl6pPr marL="2424113" indent="-215900" defTabSz="788988" eaLnBrk="0" fontAlgn="base" hangingPunct="0">
              <a:spcBef>
                <a:spcPct val="30000"/>
              </a:spcBef>
              <a:spcAft>
                <a:spcPct val="0"/>
              </a:spcAft>
              <a:buAutoNum type="arabicPeriod"/>
              <a:defRPr sz="1200">
                <a:solidFill>
                  <a:schemeClr val="tx1"/>
                </a:solidFill>
                <a:latin typeface="Arial" pitchFamily="34" charset="0"/>
              </a:defRPr>
            </a:lvl6pPr>
            <a:lvl7pPr marL="2881313" indent="-215900" defTabSz="788988" eaLnBrk="0" fontAlgn="base" hangingPunct="0">
              <a:spcBef>
                <a:spcPct val="30000"/>
              </a:spcBef>
              <a:spcAft>
                <a:spcPct val="0"/>
              </a:spcAft>
              <a:buAutoNum type="arabicPeriod"/>
              <a:defRPr sz="1200">
                <a:solidFill>
                  <a:schemeClr val="tx1"/>
                </a:solidFill>
                <a:latin typeface="Arial" pitchFamily="34" charset="0"/>
              </a:defRPr>
            </a:lvl7pPr>
            <a:lvl8pPr marL="3338513" indent="-215900" defTabSz="788988" eaLnBrk="0" fontAlgn="base" hangingPunct="0">
              <a:spcBef>
                <a:spcPct val="30000"/>
              </a:spcBef>
              <a:spcAft>
                <a:spcPct val="0"/>
              </a:spcAft>
              <a:buAutoNum type="arabicPeriod"/>
              <a:defRPr sz="1200">
                <a:solidFill>
                  <a:schemeClr val="tx1"/>
                </a:solidFill>
                <a:latin typeface="Arial" pitchFamily="34" charset="0"/>
              </a:defRPr>
            </a:lvl8pPr>
            <a:lvl9pPr marL="3795713" indent="-215900" defTabSz="7889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fld id="{F22B3482-66B1-46B0-83F6-9FD7898B3A3E}" type="slidenum">
              <a:rPr lang="en-GB" altLang="en-US" sz="1100" smtClean="0">
                <a:latin typeface="Times New Roman" pitchFamily="18" charset="0"/>
              </a:rPr>
              <a:pPr>
                <a:spcBef>
                  <a:spcPct val="0"/>
                </a:spcBef>
                <a:buFontTx/>
                <a:buNone/>
              </a:pPr>
              <a:t>18</a:t>
            </a:fld>
            <a:endParaRPr lang="en-GB" altLang="en-US" sz="1100">
              <a:latin typeface="Times New Roman" pitchFamily="18" charset="0"/>
            </a:endParaRPr>
          </a:p>
        </p:txBody>
      </p:sp>
      <p:sp>
        <p:nvSpPr>
          <p:cNvPr id="309251" name="Rectangle 4"/>
          <p:cNvSpPr txBox="1">
            <a:spLocks noGrp="1" noChangeArrowheads="1"/>
          </p:cNvSpPr>
          <p:nvPr/>
        </p:nvSpPr>
        <p:spPr bwMode="auto">
          <a:xfrm>
            <a:off x="0"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3" tIns="0" rIns="19793" bIns="0" anchor="b"/>
          <a:lstStyle>
            <a:lvl1pPr defTabSz="827088">
              <a:spcBef>
                <a:spcPct val="30000"/>
              </a:spcBef>
              <a:buAutoNum type="arabicPeriod"/>
              <a:defRPr sz="1200">
                <a:solidFill>
                  <a:schemeClr val="tx1"/>
                </a:solidFill>
                <a:latin typeface="Arial" pitchFamily="34" charset="0"/>
              </a:defRPr>
            </a:lvl1pPr>
            <a:lvl2pPr marL="742950" indent="-285750" defTabSz="827088">
              <a:spcBef>
                <a:spcPct val="30000"/>
              </a:spcBef>
              <a:buAutoNum type="arabicPeriod"/>
              <a:defRPr sz="1200">
                <a:solidFill>
                  <a:schemeClr val="tx1"/>
                </a:solidFill>
                <a:latin typeface="Arial" pitchFamily="34" charset="0"/>
              </a:defRPr>
            </a:lvl2pPr>
            <a:lvl3pPr marL="1143000" indent="-228600" defTabSz="827088">
              <a:spcBef>
                <a:spcPct val="30000"/>
              </a:spcBef>
              <a:buAutoNum type="arabicPeriod"/>
              <a:defRPr sz="1200">
                <a:solidFill>
                  <a:schemeClr val="tx1"/>
                </a:solidFill>
                <a:latin typeface="Arial" pitchFamily="34" charset="0"/>
              </a:defRPr>
            </a:lvl3pPr>
            <a:lvl4pPr marL="1600200" indent="-228600" defTabSz="827088">
              <a:spcBef>
                <a:spcPct val="30000"/>
              </a:spcBef>
              <a:buAutoNum type="arabicPeriod"/>
              <a:defRPr sz="1200">
                <a:solidFill>
                  <a:schemeClr val="tx1"/>
                </a:solidFill>
                <a:latin typeface="Arial" pitchFamily="34" charset="0"/>
              </a:defRPr>
            </a:lvl4pPr>
            <a:lvl5pPr marL="2057400" indent="-228600" defTabSz="827088">
              <a:spcBef>
                <a:spcPct val="30000"/>
              </a:spcBef>
              <a:buAutoNum type="arabicPeriod"/>
              <a:defRPr sz="1200">
                <a:solidFill>
                  <a:schemeClr val="tx1"/>
                </a:solidFill>
                <a:latin typeface="Arial" pitchFamily="34" charset="0"/>
              </a:defRPr>
            </a:lvl5pPr>
            <a:lvl6pPr marL="2514600" indent="-228600" defTabSz="8270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70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70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7088" eaLnBrk="0" fontAlgn="base" hangingPunct="0">
              <a:spcBef>
                <a:spcPct val="30000"/>
              </a:spcBef>
              <a:spcAft>
                <a:spcPct val="0"/>
              </a:spcAft>
              <a:buAutoNum type="arabicPeriod"/>
              <a:defRPr sz="1200">
                <a:solidFill>
                  <a:schemeClr val="tx1"/>
                </a:solidFill>
                <a:latin typeface="Arial" pitchFamily="34" charset="0"/>
              </a:defRPr>
            </a:lvl9pPr>
          </a:lstStyle>
          <a:p>
            <a:pPr>
              <a:spcBef>
                <a:spcPct val="0"/>
              </a:spcBef>
              <a:buFontTx/>
              <a:buNone/>
            </a:pPr>
            <a:r>
              <a:rPr lang="en-GB" altLang="en-US" sz="1100" i="1">
                <a:latin typeface="Times New Roman" pitchFamily="18" charset="0"/>
              </a:rPr>
              <a:t>Prof. Dr. Rainer Maurer</a:t>
            </a:r>
          </a:p>
        </p:txBody>
      </p:sp>
      <p:sp>
        <p:nvSpPr>
          <p:cNvPr id="309252" name="Rectangle 5"/>
          <p:cNvSpPr txBox="1">
            <a:spLocks noGrp="1" noChangeArrowheads="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93" tIns="0" rIns="19793" bIns="0" anchor="b"/>
          <a:lstStyle>
            <a:lvl1pPr defTabSz="827088">
              <a:spcBef>
                <a:spcPct val="30000"/>
              </a:spcBef>
              <a:buAutoNum type="arabicPeriod"/>
              <a:defRPr sz="1200">
                <a:solidFill>
                  <a:schemeClr val="tx1"/>
                </a:solidFill>
                <a:latin typeface="Arial" pitchFamily="34" charset="0"/>
              </a:defRPr>
            </a:lvl1pPr>
            <a:lvl2pPr marL="742950" indent="-285750" defTabSz="827088">
              <a:spcBef>
                <a:spcPct val="30000"/>
              </a:spcBef>
              <a:buAutoNum type="arabicPeriod"/>
              <a:defRPr sz="1200">
                <a:solidFill>
                  <a:schemeClr val="tx1"/>
                </a:solidFill>
                <a:latin typeface="Arial" pitchFamily="34" charset="0"/>
              </a:defRPr>
            </a:lvl2pPr>
            <a:lvl3pPr marL="1143000" indent="-228600" defTabSz="827088">
              <a:spcBef>
                <a:spcPct val="30000"/>
              </a:spcBef>
              <a:buAutoNum type="arabicPeriod"/>
              <a:defRPr sz="1200">
                <a:solidFill>
                  <a:schemeClr val="tx1"/>
                </a:solidFill>
                <a:latin typeface="Arial" pitchFamily="34" charset="0"/>
              </a:defRPr>
            </a:lvl3pPr>
            <a:lvl4pPr marL="1600200" indent="-228600" defTabSz="827088">
              <a:spcBef>
                <a:spcPct val="30000"/>
              </a:spcBef>
              <a:buAutoNum type="arabicPeriod"/>
              <a:defRPr sz="1200">
                <a:solidFill>
                  <a:schemeClr val="tx1"/>
                </a:solidFill>
                <a:latin typeface="Arial" pitchFamily="34" charset="0"/>
              </a:defRPr>
            </a:lvl4pPr>
            <a:lvl5pPr marL="2057400" indent="-228600" defTabSz="827088">
              <a:spcBef>
                <a:spcPct val="30000"/>
              </a:spcBef>
              <a:buAutoNum type="arabicPeriod"/>
              <a:defRPr sz="1200">
                <a:solidFill>
                  <a:schemeClr val="tx1"/>
                </a:solidFill>
                <a:latin typeface="Arial" pitchFamily="34" charset="0"/>
              </a:defRPr>
            </a:lvl5pPr>
            <a:lvl6pPr marL="2514600" indent="-228600" defTabSz="827088" eaLnBrk="0" fontAlgn="base" hangingPunct="0">
              <a:spcBef>
                <a:spcPct val="30000"/>
              </a:spcBef>
              <a:spcAft>
                <a:spcPct val="0"/>
              </a:spcAft>
              <a:buAutoNum type="arabicPeriod"/>
              <a:defRPr sz="1200">
                <a:solidFill>
                  <a:schemeClr val="tx1"/>
                </a:solidFill>
                <a:latin typeface="Arial" pitchFamily="34" charset="0"/>
              </a:defRPr>
            </a:lvl6pPr>
            <a:lvl7pPr marL="2971800" indent="-228600" defTabSz="827088" eaLnBrk="0" fontAlgn="base" hangingPunct="0">
              <a:spcBef>
                <a:spcPct val="30000"/>
              </a:spcBef>
              <a:spcAft>
                <a:spcPct val="0"/>
              </a:spcAft>
              <a:buAutoNum type="arabicPeriod"/>
              <a:defRPr sz="1200">
                <a:solidFill>
                  <a:schemeClr val="tx1"/>
                </a:solidFill>
                <a:latin typeface="Arial" pitchFamily="34" charset="0"/>
              </a:defRPr>
            </a:lvl7pPr>
            <a:lvl8pPr marL="3429000" indent="-228600" defTabSz="827088" eaLnBrk="0" fontAlgn="base" hangingPunct="0">
              <a:spcBef>
                <a:spcPct val="30000"/>
              </a:spcBef>
              <a:spcAft>
                <a:spcPct val="0"/>
              </a:spcAft>
              <a:buAutoNum type="arabicPeriod"/>
              <a:defRPr sz="1200">
                <a:solidFill>
                  <a:schemeClr val="tx1"/>
                </a:solidFill>
                <a:latin typeface="Arial" pitchFamily="34" charset="0"/>
              </a:defRPr>
            </a:lvl8pPr>
            <a:lvl9pPr marL="3886200" indent="-228600" defTabSz="827088" eaLnBrk="0" fontAlgn="base" hangingPunct="0">
              <a:spcBef>
                <a:spcPct val="30000"/>
              </a:spcBef>
              <a:spcAft>
                <a:spcPct val="0"/>
              </a:spcAft>
              <a:buAutoNum type="arabicPeriod"/>
              <a:defRPr sz="1200">
                <a:solidFill>
                  <a:schemeClr val="tx1"/>
                </a:solidFill>
                <a:latin typeface="Arial" pitchFamily="34" charset="0"/>
              </a:defRPr>
            </a:lvl9pPr>
          </a:lstStyle>
          <a:p>
            <a:pPr algn="r">
              <a:spcBef>
                <a:spcPct val="0"/>
              </a:spcBef>
              <a:buFontTx/>
              <a:buNone/>
            </a:pPr>
            <a:fld id="{64B0BE15-1C8F-4460-BC12-E7131EFC5943}" type="slidenum">
              <a:rPr lang="en-GB" altLang="en-US" sz="1100" i="1">
                <a:latin typeface="Times New Roman" pitchFamily="18" charset="0"/>
              </a:rPr>
              <a:pPr algn="r">
                <a:spcBef>
                  <a:spcPct val="0"/>
                </a:spcBef>
                <a:buFontTx/>
                <a:buNone/>
              </a:pPr>
              <a:t>18</a:t>
            </a:fld>
            <a:endParaRPr lang="en-GB" altLang="en-US" sz="1100" i="1">
              <a:latin typeface="Times New Roman" pitchFamily="18" charset="0"/>
            </a:endParaRPr>
          </a:p>
        </p:txBody>
      </p:sp>
      <p:sp>
        <p:nvSpPr>
          <p:cNvPr id="309253" name="Rectangle 2"/>
          <p:cNvSpPr>
            <a:spLocks noGrp="1" noRot="1" noChangeAspect="1" noChangeArrowheads="1" noTextEdit="1"/>
          </p:cNvSpPr>
          <p:nvPr>
            <p:ph type="sldImg"/>
          </p:nvPr>
        </p:nvSpPr>
        <p:spPr>
          <a:ln/>
        </p:spPr>
      </p:sp>
      <p:sp>
        <p:nvSpPr>
          <p:cNvPr id="3092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1" tIns="47836" rIns="95671" bIns="47836"/>
          <a:lstStyle/>
          <a:p>
            <a:pPr marL="0" indent="0" eaLnBrk="1" hangingPunct="1">
              <a:buFontTx/>
              <a:buNone/>
            </a:pPr>
            <a:endParaRPr lang="de-DE"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charset="0"/>
              </a:defRPr>
            </a:lvl1pPr>
            <a:lvl2pPr marL="742950" indent="-285750" defTabSz="788988">
              <a:spcBef>
                <a:spcPct val="30000"/>
              </a:spcBef>
              <a:buAutoNum type="arabicPeriod"/>
              <a:defRPr sz="1200">
                <a:solidFill>
                  <a:schemeClr val="tx1"/>
                </a:solidFill>
                <a:latin typeface="Arial" charset="0"/>
              </a:defRPr>
            </a:lvl2pPr>
            <a:lvl3pPr marL="1143000" indent="-228600" defTabSz="788988">
              <a:spcBef>
                <a:spcPct val="30000"/>
              </a:spcBef>
              <a:buAutoNum type="arabicPeriod"/>
              <a:defRPr sz="1200">
                <a:solidFill>
                  <a:schemeClr val="tx1"/>
                </a:solidFill>
                <a:latin typeface="Arial" charset="0"/>
              </a:defRPr>
            </a:lvl3pPr>
            <a:lvl4pPr marL="1600200" indent="-228600" defTabSz="788988">
              <a:spcBef>
                <a:spcPct val="30000"/>
              </a:spcBef>
              <a:buAutoNum type="arabicPeriod"/>
              <a:defRPr sz="1200">
                <a:solidFill>
                  <a:schemeClr val="tx1"/>
                </a:solidFill>
                <a:latin typeface="Arial" charset="0"/>
              </a:defRPr>
            </a:lvl4pPr>
            <a:lvl5pPr marL="2057400" indent="-228600" defTabSz="788988">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F286118B-A865-4574-8D36-276829F31F7B}" type="slidenum">
              <a:rPr lang="en-GB" altLang="en-US" sz="1100" smtClean="0">
                <a:latin typeface="Times New Roman" pitchFamily="18" charset="0"/>
              </a:rPr>
              <a:pPr>
                <a:spcBef>
                  <a:spcPct val="0"/>
                </a:spcBef>
                <a:buFontTx/>
                <a:buNone/>
              </a:pPr>
              <a:t>19</a:t>
            </a:fld>
            <a:endParaRPr lang="en-GB" altLang="en-US" sz="1100">
              <a:latin typeface="Times New Roman"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defRPr/>
            </a:pPr>
            <a:r>
              <a:rPr lang="de-DE" altLang="en-US" dirty="0"/>
              <a:t>FTXT</a:t>
            </a:r>
          </a:p>
        </p:txBody>
      </p:sp>
    </p:spTree>
    <p:extLst>
      <p:ext uri="{BB962C8B-B14F-4D97-AF65-F5344CB8AC3E}">
        <p14:creationId xmlns:p14="http://schemas.microsoft.com/office/powerpoint/2010/main" val="364180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24903942-7266-40A7-B10E-E255C6E0C767}" type="slidenum">
              <a:rPr lang="en-GB" altLang="en-US" sz="1100" smtClean="0">
                <a:latin typeface="Times New Roman" pitchFamily="18" charset="0"/>
              </a:rPr>
              <a:pPr algn="r">
                <a:spcBef>
                  <a:spcPct val="0"/>
                </a:spcBef>
                <a:buFontTx/>
                <a:buNone/>
              </a:pPr>
              <a:t>2</a:t>
            </a:fld>
            <a:endParaRPr lang="en-GB" altLang="en-US" sz="1100">
              <a:latin typeface="Times New Roman"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Bevor wir beginnen, möchte ich Ihnen einen Überblick über dieses Kapitel geben: Wir werden zunächst zwei Theorien diskutieren, die erklären, welche Faktoren den Wechselkurs zwischen den Währungen zweier Länder bestimmen.</a:t>
            </a:r>
          </a:p>
          <a:p>
            <a:pPr marL="0" indent="0" eaLnBrk="1" hangingPunct="1">
              <a:buNone/>
            </a:pPr>
            <a:endParaRPr lang="de-DE" altLang="en-US" dirty="0"/>
          </a:p>
          <a:p>
            <a:pPr marL="0" indent="0" eaLnBrk="1" hangingPunct="1">
              <a:buNone/>
            </a:pPr>
            <a:r>
              <a:rPr lang="de-DE" altLang="en-US" dirty="0"/>
              <a:t>Die KPP-Theorie und die Zinsparitätstheorie. Wir werden auch die empirische Leistungsfähigkeit dieser Theorien diskutieren.</a:t>
            </a:r>
          </a:p>
          <a:p>
            <a:pPr marL="0" indent="0" eaLnBrk="1" hangingPunct="1">
              <a:buNone/>
            </a:pPr>
            <a:endParaRPr lang="de-DE" altLang="en-US" dirty="0"/>
          </a:p>
          <a:p>
            <a:pPr marL="0" indent="0" eaLnBrk="1" hangingPunct="1">
              <a:buNone/>
            </a:pPr>
            <a:r>
              <a:rPr lang="de-DE" altLang="en-US" dirty="0"/>
              <a:t>Anschließend schauen wir uns an, wie Zentralbanken den Wechselkurs ihrer Währung beeinflussen können und welche Konsequenzen das haben kann.</a:t>
            </a:r>
          </a:p>
          <a:p>
            <a:pPr marL="0" indent="0" eaLnBrk="1" hangingPunct="1">
              <a:buNone/>
            </a:pPr>
            <a:endParaRPr lang="de-DE" altLang="en-US" dirty="0"/>
          </a:p>
          <a:p>
            <a:pPr marL="0" indent="0" eaLnBrk="1" hangingPunct="1">
              <a:buNone/>
            </a:pPr>
            <a:r>
              <a:rPr lang="de-DE" altLang="en-US" dirty="0"/>
              <a:t>Schließlich werden wir einige grundlegende Techniken untersuchen, mit denen private Unternehmen Handelsgeschäfte in Fremdwährungen gegen das Wechselkursrisiko absichern können.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9A83D2F0-4993-4D4B-9F71-D00AC745113D}" type="slidenum">
              <a:rPr lang="en-GB" altLang="en-US" sz="1100" smtClean="0">
                <a:latin typeface="Times New Roman" pitchFamily="18" charset="0"/>
              </a:rPr>
              <a:pPr algn="r">
                <a:spcBef>
                  <a:spcPct val="0"/>
                </a:spcBef>
                <a:buFontTx/>
                <a:buNone/>
              </a:pPr>
              <a:t>20</a:t>
            </a:fld>
            <a:endParaRPr lang="en-GB" altLang="en-US" sz="1100">
              <a:latin typeface="Times New Roman" pitchFamily="18"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Die grüne Linie zeigt CLICK den tatsächlichen Wechselkurs des Euro gegenüber dem US-Dollar in Dollar pro Euro.</a:t>
            </a:r>
          </a:p>
          <a:p>
            <a:pPr marL="0" indent="0" eaLnBrk="1" hangingPunct="1">
              <a:buNone/>
            </a:pPr>
            <a:endParaRPr lang="de-DE" altLang="en-US" dirty="0"/>
          </a:p>
          <a:p>
            <a:pPr marL="0" indent="0" eaLnBrk="1" hangingPunct="1">
              <a:buNone/>
            </a:pPr>
            <a:r>
              <a:rPr lang="de-DE" altLang="en-US" dirty="0"/>
              <a:t>Die gestrichelte rote Linie stellt CLICK dar, den KKP-Kurs des Euro gegenüber dem US-Dollar, berechnet auf der Grundlage der Preise eines standardisierten Konsumgüterkorbs CLICK.</a:t>
            </a:r>
          </a:p>
          <a:p>
            <a:pPr marL="0" indent="0" eaLnBrk="1" hangingPunct="1">
              <a:buNone/>
            </a:pPr>
            <a:endParaRPr lang="de-DE" altLang="en-US" dirty="0"/>
          </a:p>
          <a:p>
            <a:pPr marL="0" indent="0" eaLnBrk="1" hangingPunct="1">
              <a:buNone/>
            </a:pPr>
            <a:r>
              <a:rPr lang="de-DE" altLang="en-US" dirty="0"/>
              <a:t>Das Transaktionskostenband liegt nach unserer Formel KLICK um den KPP-Wechselkurs. Innerhalb dieses Bandes wird der tatsächliche Wechselkurs nicht vom internationalen Handel beeinflusst. Es ist also innerhalb dieser Band unbestimmt.</a:t>
            </a:r>
          </a:p>
          <a:p>
            <a:pPr marL="0" indent="0" eaLnBrk="1" hangingPunct="1">
              <a:buNone/>
            </a:pPr>
            <a:endParaRPr lang="de-DE" altLang="en-US" dirty="0"/>
          </a:p>
          <a:p>
            <a:pPr marL="0" indent="0" eaLnBrk="1" hangingPunct="1">
              <a:buNone/>
            </a:pPr>
            <a:r>
              <a:rPr lang="de-DE" altLang="en-US" dirty="0"/>
              <a:t>Angesichts dieser Transaktionskosten ist der tatsächliche Wechselkurs entweder nicht hoch genug, um Importe zu verursachen, oder nicht niedrig genug, um Exporte zu verursachen.</a:t>
            </a:r>
          </a:p>
          <a:p>
            <a:pPr marL="0" indent="0" eaLnBrk="1" hangingPunct="1">
              <a:buNone/>
            </a:pPr>
            <a:endParaRPr lang="de-DE" altLang="en-US" dirty="0"/>
          </a:p>
          <a:p>
            <a:pPr marL="0" indent="0" eaLnBrk="1" hangingPunct="1">
              <a:buNone/>
            </a:pPr>
            <a:r>
              <a:rPr lang="de-DE" altLang="en-US" dirty="0"/>
              <a:t>In einer Welt ohne Transaktionskosten wäre das Transaktionskostenband Null und gemäß der KPP-Theorie würde der tatsächliche Wechselkurs immer dem KPP-Wechselkurs folgen;</a:t>
            </a:r>
          </a:p>
          <a:p>
            <a:pPr marL="0" indent="0" eaLnBrk="1" hangingPunct="1">
              <a:buNone/>
            </a:pPr>
            <a:endParaRPr lang="de-DE" altLang="en-US" dirty="0"/>
          </a:p>
          <a:p>
            <a:pPr marL="0" indent="0" eaLnBrk="1" hangingPunct="1">
              <a:buNone/>
            </a:pPr>
            <a:r>
              <a:rPr lang="de-DE" altLang="en-US" dirty="0"/>
              <a:t>so dass die grüne und die gestrichelte rote Linie identisch Güter.</a:t>
            </a: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BE39BE95-B70C-4828-882B-88EB39D46FFA}" type="slidenum">
              <a:rPr lang="en-GB" altLang="en-US" sz="1100" smtClean="0">
                <a:latin typeface="Times New Roman" pitchFamily="18" charset="0"/>
              </a:rPr>
              <a:pPr algn="r">
                <a:spcBef>
                  <a:spcPct val="0"/>
                </a:spcBef>
                <a:buFontTx/>
                <a:buNone/>
              </a:pPr>
              <a:t>21</a:t>
            </a:fld>
            <a:endParaRPr lang="en-GB" altLang="en-US" sz="1100">
              <a:latin typeface="Times New Roman" pitchFamily="18"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de-DE" altLang="en-US" dirty="0"/>
              <a:t>Dieses Diagramm zeigt die Entwicklung des tatsächlichen Wechselkurses und des KKP-Wechselkurses zwischen dem französischen Franken und der Deutschen Mark von 1960 bis 2018.</a:t>
            </a:r>
          </a:p>
          <a:p>
            <a:pPr marL="0" indent="0" eaLnBrk="1" hangingPunct="1">
              <a:buFontTx/>
              <a:buNone/>
            </a:pPr>
            <a:endParaRPr lang="de-DE" altLang="en-US" dirty="0"/>
          </a:p>
          <a:p>
            <a:pPr marL="0" indent="0" eaLnBrk="1" hangingPunct="1">
              <a:buFontTx/>
              <a:buNone/>
            </a:pPr>
            <a:r>
              <a:rPr lang="de-DE" altLang="en-US" dirty="0"/>
              <a:t>Die gestrichelte rote Linie ist der Logarithmus des tatsächlichen Wechselkurses CLICK</a:t>
            </a:r>
          </a:p>
          <a:p>
            <a:pPr marL="0" indent="0" eaLnBrk="1" hangingPunct="1">
              <a:buFontTx/>
              <a:buNone/>
            </a:pPr>
            <a:r>
              <a:rPr lang="de-DE" altLang="en-US" dirty="0"/>
              <a:t>Die durchgehende blaue Linie repräsentiert den KPP-Wechselkurs CLICK.</a:t>
            </a:r>
          </a:p>
          <a:p>
            <a:pPr marL="0" indent="0" eaLnBrk="1" hangingPunct="1">
              <a:buFontTx/>
              <a:buNone/>
            </a:pPr>
            <a:endParaRPr lang="de-DE" altLang="en-US" dirty="0"/>
          </a:p>
          <a:p>
            <a:pPr marL="0" indent="0" eaLnBrk="1" hangingPunct="1">
              <a:buFontTx/>
              <a:buNone/>
            </a:pPr>
            <a:r>
              <a:rPr lang="de-DE" altLang="en-US" dirty="0"/>
              <a:t>Beide Wechselkurse haben die Dimension DM pro französischen Franken. In diesem Diagramm wird also die bisher verwendete Dimension umgedreht.</a:t>
            </a:r>
          </a:p>
          <a:p>
            <a:pPr marL="0" indent="0" eaLnBrk="1" hangingPunct="1">
              <a:buFontTx/>
              <a:buNone/>
            </a:pPr>
            <a:endParaRPr lang="de-DE" altLang="en-US" dirty="0"/>
          </a:p>
          <a:p>
            <a:pPr marL="0" indent="0" eaLnBrk="1" hangingPunct="1">
              <a:buFontTx/>
              <a:buNone/>
            </a:pPr>
            <a:r>
              <a:rPr lang="de-DE" altLang="en-US" dirty="0"/>
              <a:t>Zur Berechnung des KPP-Wechselkurses wurde das zur Messung des Verbraucherpreisindex (VPI) verwendete Güterbündel verwendet. Die Werte werden alle in Logarithmen ausgedrückt.</a:t>
            </a:r>
          </a:p>
          <a:p>
            <a:pPr marL="0" indent="0" eaLnBrk="1" hangingPunct="1">
              <a:buFontTx/>
              <a:buNone/>
            </a:pPr>
            <a:endParaRPr lang="de-DE" altLang="en-US" dirty="0"/>
          </a:p>
          <a:p>
            <a:pPr marL="0" indent="0" eaLnBrk="1" hangingPunct="1">
              <a:buFontTx/>
              <a:buNone/>
            </a:pPr>
            <a:r>
              <a:rPr lang="de-DE" altLang="en-US" dirty="0"/>
              <a:t>Das Diagramm zeigt, dass der französische Verbraucherpreisindex bis Anfang der </a:t>
            </a:r>
            <a:r>
              <a:rPr lang="de-DE" altLang="en-US" dirty="0" err="1"/>
              <a:t>90er</a:t>
            </a:r>
            <a:r>
              <a:rPr lang="de-DE" altLang="en-US" dirty="0"/>
              <a:t> Jahre schneller anstieg als der deutsche, so dass der KPP-Wechselkurs zwischen beiden Ländern einen langfristigen Abwärtstrend aufweist.</a:t>
            </a:r>
          </a:p>
          <a:p>
            <a:pPr marL="0" indent="0" eaLnBrk="1" hangingPunct="1">
              <a:buFontTx/>
              <a:buNone/>
            </a:pPr>
            <a:endParaRPr lang="de-DE" altLang="en-US" dirty="0"/>
          </a:p>
          <a:p>
            <a:pPr marL="0" indent="0" eaLnBrk="1" hangingPunct="1">
              <a:buFontTx/>
              <a:buNone/>
            </a:pPr>
            <a:r>
              <a:rPr lang="de-DE" altLang="en-US" dirty="0"/>
              <a:t>Etwa 10 Jahre vor der Gründung der Europäischen Währungsunion stabilisierte sich das Verhältnis und der KPP-Wechselkurs zeigt einen Seitwärtstrend entlang eines Niveaus von Null, was de-logarithmisch einem Niveau von 1 entspricht.</a:t>
            </a:r>
          </a:p>
          <a:p>
            <a:pPr marL="0" indent="0" eaLnBrk="1" hangingPunct="1">
              <a:buFontTx/>
              <a:buNone/>
            </a:pPr>
            <a:endParaRPr lang="de-DE" altLang="en-US" dirty="0"/>
          </a:p>
          <a:p>
            <a:pPr marL="0" indent="0" eaLnBrk="1" hangingPunct="1">
              <a:buFontTx/>
              <a:buNone/>
            </a:pPr>
            <a:r>
              <a:rPr lang="de-DE" altLang="en-US" dirty="0"/>
              <a:t>Zu Beginn der EMU wurde der nominale Wechselkurs zwischen Frankreich und Deutschland auf einem Niveau von 1 festgelegt, so dass der Logarithmus gleich Null ist. Wie der KPP-Wechselkurs zeigt, ist die Abweichung des Preisniveaus geringer geworden, es gibt immer noch kleine Abweichungen, was darauf hinweist, dass die Transaktionskosten immer noch eine wichtige Rolle spielen.</a:t>
            </a:r>
          </a:p>
          <a:p>
            <a:pPr marL="0" indent="0" eaLnBrk="1" hangingPunct="1">
              <a:buFontTx/>
              <a:buNone/>
            </a:pPr>
            <a:endParaRPr lang="de-DE" altLang="en-US" dirty="0"/>
          </a:p>
          <a:p>
            <a:pPr marL="0" indent="0" eaLnBrk="1" hangingPunct="1">
              <a:buFontTx/>
              <a:buNone/>
            </a:pPr>
            <a:r>
              <a:rPr lang="de-DE" altLang="en-US" dirty="0"/>
              <a:t>Insgesamt zeigt das Diagramm, dass der tatsächliche Wechselkurs (die gestrichelte Linie) langfristig dem KPP-Wechselkurs (die durchgehende blaue Linie) folgte. Insbesondere in der Zeit vor den </a:t>
            </a:r>
            <a:r>
              <a:rPr lang="de-DE" altLang="en-US" dirty="0" err="1"/>
              <a:t>90er</a:t>
            </a:r>
            <a:r>
              <a:rPr lang="de-DE" altLang="en-US" dirty="0"/>
              <a:t> Jahren verzeichnete der Französische Franc eine stetige Abwertung, um die höhere französische Inflationsrate bei den Güterpreisen auszugleichen. Genau das sagt die KPP-Theorie für einen solchen Fall voraus.</a:t>
            </a:r>
          </a:p>
          <a:p>
            <a:pPr marL="0" indent="0" eaLnBrk="1" hangingPunct="1">
              <a:buFontTx/>
              <a:buNone/>
            </a:pPr>
            <a:endParaRPr lang="de-DE" altLang="en-US" dirty="0"/>
          </a:p>
          <a:p>
            <a:pPr marL="0" indent="0" eaLnBrk="1" hangingPunct="1">
              <a:buFontTx/>
              <a:buNone/>
            </a:pPr>
            <a:r>
              <a:rPr lang="de-DE" altLang="en-US" dirty="0"/>
              <a:t>Wir beobachten aber auch signifikante Abweichungen beider Wechselkurse über längere Zeiträume, was darauf hinweist, dass die Transaktionskosten eine engere Konvergenz beider Variablen verhinderten.</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DB00B05A-0254-4904-A682-3A6B482768AE}" type="slidenum">
              <a:rPr lang="en-GB" altLang="en-US" sz="1100" smtClean="0">
                <a:latin typeface="Times New Roman" pitchFamily="18" charset="0"/>
              </a:rPr>
              <a:pPr algn="r">
                <a:spcBef>
                  <a:spcPct val="0"/>
                </a:spcBef>
                <a:buFontTx/>
                <a:buNone/>
              </a:pPr>
              <a:t>22</a:t>
            </a:fld>
            <a:endParaRPr lang="en-GB" altLang="en-US" sz="1100">
              <a:latin typeface="Times New Roman"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dirty="0"/>
              <a:t>Für andere Länderpaare ist eine ähnliche Entwicklung der tatsächlichen Wechselkurse und der KPP-Wechselkurse erkennbar.</a:t>
            </a:r>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DE3BD6C7-BF56-4186-9A8D-AA4841A9CA95}" type="slidenum">
              <a:rPr lang="en-GB" altLang="en-US" sz="1100" smtClean="0">
                <a:latin typeface="Times New Roman" pitchFamily="18" charset="0"/>
              </a:rPr>
              <a:pPr algn="r">
                <a:spcBef>
                  <a:spcPct val="0"/>
                </a:spcBef>
                <a:buFontTx/>
                <a:buNone/>
              </a:pPr>
              <a:t>23</a:t>
            </a:fld>
            <a:endParaRPr lang="en-GB" altLang="en-US" sz="1100">
              <a:latin typeface="Times New Roman" pitchFamily="18"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0B36E96C-2403-469E-BAC8-AF9650B60A87}" type="slidenum">
              <a:rPr lang="en-GB" altLang="en-US" sz="1100" smtClean="0">
                <a:latin typeface="Times New Roman" pitchFamily="18" charset="0"/>
              </a:rPr>
              <a:pPr algn="r">
                <a:spcBef>
                  <a:spcPct val="0"/>
                </a:spcBef>
                <a:buFontTx/>
                <a:buNone/>
              </a:pPr>
              <a:t>24</a:t>
            </a:fld>
            <a:endParaRPr lang="en-GB" altLang="en-US" sz="1100">
              <a:latin typeface="Times New Roman" pitchFamily="18" charset="0"/>
            </a:endParaRPr>
          </a:p>
        </p:txBody>
      </p:sp>
      <p:sp>
        <p:nvSpPr>
          <p:cNvPr id="160771"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6" rIns="91433" bIns="45716" anchor="ct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endParaRPr lang="de-DE" altLang="en-US" sz="2000">
              <a:solidFill>
                <a:srgbClr val="66FFFF"/>
              </a:solidFill>
            </a:endParaRPr>
          </a:p>
        </p:txBody>
      </p:sp>
      <p:sp>
        <p:nvSpPr>
          <p:cNvPr id="160772"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60773"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6" rIns="91433" bIns="45716" anchor="ct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endParaRPr lang="de-DE" altLang="en-US" sz="2000">
              <a:solidFill>
                <a:srgbClr val="66FFFF"/>
              </a:solidFill>
            </a:endParaRPr>
          </a:p>
        </p:txBody>
      </p:sp>
      <p:sp>
        <p:nvSpPr>
          <p:cNvPr id="160774"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6" rIns="91433" bIns="45716" anchor="ct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endParaRPr lang="de-DE" altLang="en-US" sz="2000">
              <a:solidFill>
                <a:srgbClr val="66FFFF"/>
              </a:solidFill>
            </a:endParaRPr>
          </a:p>
        </p:txBody>
      </p:sp>
      <p:sp>
        <p:nvSpPr>
          <p:cNvPr id="160775"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p>
            <a:pPr marL="0" indent="0" eaLnBrk="1" hangingPunct="1">
              <a:buNone/>
            </a:pPr>
            <a:r>
              <a:rPr lang="de-DE" altLang="en-US" dirty="0"/>
              <a:t>Auf dem Markt, auf dem Euro gegen Dollar gehandelt wird, messen wir den Wechselkurs auf der y-Achse und das Volumen der gehandelten Euro auf der x-Achse.</a:t>
            </a:r>
          </a:p>
          <a:p>
            <a:pPr marL="0" indent="0" eaLnBrk="1" hangingPunct="1">
              <a:buNone/>
            </a:pPr>
            <a:endParaRPr lang="de-DE" altLang="en-US" dirty="0"/>
          </a:p>
          <a:p>
            <a:pPr marL="0" indent="0" eaLnBrk="1" hangingPunct="1">
              <a:buNone/>
            </a:pPr>
            <a:r>
              <a:rPr lang="de-DE" altLang="en-US" dirty="0"/>
              <a:t>Die Euro-Nachfragekurve CLICK weist die übliche negative Steigung auf, da CLICK „Je weniger $ für einen € bezahlt werden müssen, desto mehr Euro-Güter sind billiger als $ -Güter und desto mehr € werden im Austausch für $ nachgefragt.“</a:t>
            </a:r>
          </a:p>
          <a:p>
            <a:pPr marL="0" indent="0" eaLnBrk="1" hangingPunct="1">
              <a:buNone/>
            </a:pPr>
            <a:endParaRPr lang="de-DE" altLang="en-US" dirty="0"/>
          </a:p>
          <a:p>
            <a:pPr marL="0" indent="0" eaLnBrk="1" hangingPunct="1">
              <a:buNone/>
            </a:pPr>
            <a:r>
              <a:rPr lang="de-DE" altLang="en-US" dirty="0"/>
              <a:t>Die Euro-Angebotskurve CLICK weist die übliche positive Steigung auf, da CLICK „Je mehr $ für einen € bezahlt werden, desto mehr US-Güter sind billiger als Euro-Güter und desto mehr € werden daher gegen $ angeboten.“</a:t>
            </a:r>
          </a:p>
        </p:txBody>
      </p:sp>
      <p:sp>
        <p:nvSpPr>
          <p:cNvPr id="160776" name="Rectangle 7"/>
          <p:cNvSpPr>
            <a:spLocks noGrp="1" noRot="1" noChangeAspect="1" noChangeArrowheads="1" noTextEdit="1"/>
          </p:cNvSpPr>
          <p:nvPr>
            <p:ph type="sldImg"/>
          </p:nvPr>
        </p:nvSpPr>
        <p:spPr>
          <a:ln cap="flat"/>
        </p:spPr>
      </p:sp>
      <p:sp>
        <p:nvSpPr>
          <p:cNvPr id="160777"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lvl1pPr marL="227013" indent="-227013" algn="l" defTabSz="760413" eaLnBrk="0" hangingPunct="0">
              <a:spcBef>
                <a:spcPct val="30000"/>
              </a:spcBef>
              <a:buAutoNum type="arabicPeriod"/>
              <a:defRPr sz="1200">
                <a:solidFill>
                  <a:schemeClr val="tx1"/>
                </a:solidFill>
                <a:latin typeface="Arial" charset="0"/>
              </a:defRPr>
            </a:lvl1pPr>
            <a:lvl2pPr marL="742950" indent="-285750" algn="l" defTabSz="760413" eaLnBrk="0" hangingPunct="0">
              <a:spcBef>
                <a:spcPct val="30000"/>
              </a:spcBef>
              <a:buAutoNum type="arabicPeriod"/>
              <a:defRPr sz="1200">
                <a:solidFill>
                  <a:schemeClr val="tx1"/>
                </a:solidFill>
                <a:latin typeface="Arial" charset="0"/>
              </a:defRPr>
            </a:lvl2pPr>
            <a:lvl3pPr marL="1143000" indent="-228600" algn="l" defTabSz="760413" eaLnBrk="0" hangingPunct="0">
              <a:spcBef>
                <a:spcPct val="30000"/>
              </a:spcBef>
              <a:buAutoNum type="arabicPeriod"/>
              <a:defRPr sz="1200">
                <a:solidFill>
                  <a:schemeClr val="tx1"/>
                </a:solidFill>
                <a:latin typeface="Arial" charset="0"/>
              </a:defRPr>
            </a:lvl3pPr>
            <a:lvl4pPr marL="1600200" indent="-228600" algn="l" defTabSz="760413" eaLnBrk="0" hangingPunct="0">
              <a:spcBef>
                <a:spcPct val="30000"/>
              </a:spcBef>
              <a:buAutoNum type="arabicPeriod"/>
              <a:defRPr sz="1200">
                <a:solidFill>
                  <a:schemeClr val="tx1"/>
                </a:solidFill>
                <a:latin typeface="Arial" charset="0"/>
              </a:defRPr>
            </a:lvl4pPr>
            <a:lvl5pPr marL="2057400" indent="-228600" algn="l" defTabSz="760413" eaLnBrk="0" hangingPunct="0">
              <a:spcBef>
                <a:spcPct val="30000"/>
              </a:spcBef>
              <a:buAutoNum type="arabicPeriod"/>
              <a:defRPr sz="1200">
                <a:solidFill>
                  <a:schemeClr val="tx1"/>
                </a:solidFill>
                <a:latin typeface="Arial" charset="0"/>
              </a:defRPr>
            </a:lvl5pPr>
            <a:lvl6pPr marL="2514600" indent="-228600" defTabSz="760413" eaLnBrk="0" fontAlgn="base" hangingPunct="0">
              <a:spcBef>
                <a:spcPct val="30000"/>
              </a:spcBef>
              <a:spcAft>
                <a:spcPct val="0"/>
              </a:spcAft>
              <a:buAutoNum type="arabicPeriod"/>
              <a:defRPr sz="1200">
                <a:solidFill>
                  <a:schemeClr val="tx1"/>
                </a:solidFill>
                <a:latin typeface="Arial" charset="0"/>
              </a:defRPr>
            </a:lvl6pPr>
            <a:lvl7pPr marL="2971800" indent="-228600" defTabSz="760413" eaLnBrk="0" fontAlgn="base" hangingPunct="0">
              <a:spcBef>
                <a:spcPct val="30000"/>
              </a:spcBef>
              <a:spcAft>
                <a:spcPct val="0"/>
              </a:spcAft>
              <a:buAutoNum type="arabicPeriod"/>
              <a:defRPr sz="1200">
                <a:solidFill>
                  <a:schemeClr val="tx1"/>
                </a:solidFill>
                <a:latin typeface="Arial" charset="0"/>
              </a:defRPr>
            </a:lvl7pPr>
            <a:lvl8pPr marL="3429000" indent="-228600" defTabSz="760413" eaLnBrk="0" fontAlgn="base" hangingPunct="0">
              <a:spcBef>
                <a:spcPct val="30000"/>
              </a:spcBef>
              <a:spcAft>
                <a:spcPct val="0"/>
              </a:spcAft>
              <a:buAutoNum type="arabicPeriod"/>
              <a:defRPr sz="1200">
                <a:solidFill>
                  <a:schemeClr val="tx1"/>
                </a:solidFill>
                <a:latin typeface="Arial" charset="0"/>
              </a:defRPr>
            </a:lvl8pPr>
            <a:lvl9pPr marL="3886200" indent="-228600" defTabSz="760413" eaLnBrk="0" fontAlgn="base" hangingPunct="0">
              <a:spcBef>
                <a:spcPct val="30000"/>
              </a:spcBef>
              <a:spcAft>
                <a:spcPct val="0"/>
              </a:spcAft>
              <a:buAutoNum type="arabicPeriod"/>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A4974D22-F602-4828-84DA-AF91C4A5B8E4}" type="slidenum">
              <a:rPr lang="en-GB" altLang="en-US" sz="1100" smtClean="0">
                <a:latin typeface="Times New Roman" pitchFamily="18" charset="0"/>
              </a:rPr>
              <a:pPr algn="r">
                <a:spcBef>
                  <a:spcPct val="0"/>
                </a:spcBef>
                <a:buFontTx/>
                <a:buNone/>
              </a:pPr>
              <a:t>25</a:t>
            </a:fld>
            <a:endParaRPr lang="en-GB" altLang="en-US" sz="1100">
              <a:latin typeface="Times New Roman" pitchFamily="18" charset="0"/>
            </a:endParaRPr>
          </a:p>
        </p:txBody>
      </p:sp>
      <p:sp>
        <p:nvSpPr>
          <p:cNvPr id="161795"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6" rIns="91433" bIns="45716" anchor="ct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endParaRPr lang="de-DE" altLang="en-US" sz="2000">
              <a:solidFill>
                <a:srgbClr val="66FFFF"/>
              </a:solidFill>
            </a:endParaRPr>
          </a:p>
        </p:txBody>
      </p:sp>
      <p:sp>
        <p:nvSpPr>
          <p:cNvPr id="161796"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61797"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6" rIns="91433" bIns="45716" anchor="ct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endParaRPr lang="de-DE" altLang="en-US" sz="2000">
              <a:solidFill>
                <a:srgbClr val="66FFFF"/>
              </a:solidFill>
            </a:endParaRPr>
          </a:p>
        </p:txBody>
      </p:sp>
      <p:sp>
        <p:nvSpPr>
          <p:cNvPr id="161798"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6" rIns="91433" bIns="45716" anchor="ct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endParaRPr lang="de-DE" altLang="en-US" sz="2000">
              <a:solidFill>
                <a:srgbClr val="66FFFF"/>
              </a:solidFill>
            </a:endParaRPr>
          </a:p>
        </p:txBody>
      </p:sp>
      <p:sp>
        <p:nvSpPr>
          <p:cNvPr id="161799"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p>
            <a:pPr marL="0" indent="0" eaLnBrk="1" hangingPunct="1">
              <a:buNone/>
            </a:pPr>
            <a:r>
              <a:rPr lang="de-DE" dirty="0"/>
              <a:t>Der Schnittpunkt beider Kurven liefert den Gleichgewichtswechselkurs.</a:t>
            </a:r>
            <a:endParaRPr lang="de-DE" altLang="en-US" dirty="0"/>
          </a:p>
        </p:txBody>
      </p:sp>
      <p:sp>
        <p:nvSpPr>
          <p:cNvPr id="161800" name="Rectangle 7"/>
          <p:cNvSpPr>
            <a:spLocks noGrp="1" noRot="1" noChangeAspect="1" noChangeArrowheads="1" noTextEdit="1"/>
          </p:cNvSpPr>
          <p:nvPr>
            <p:ph type="sldImg"/>
          </p:nvPr>
        </p:nvSpPr>
        <p:spPr>
          <a:ln cap="flat"/>
        </p:spPr>
      </p:sp>
      <p:sp>
        <p:nvSpPr>
          <p:cNvPr id="161801"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lvl1pPr marL="227013" indent="-227013" algn="l" defTabSz="760413" eaLnBrk="0" hangingPunct="0">
              <a:spcBef>
                <a:spcPct val="30000"/>
              </a:spcBef>
              <a:buAutoNum type="arabicPeriod"/>
              <a:defRPr sz="1200">
                <a:solidFill>
                  <a:schemeClr val="tx1"/>
                </a:solidFill>
                <a:latin typeface="Arial" charset="0"/>
              </a:defRPr>
            </a:lvl1pPr>
            <a:lvl2pPr marL="742950" indent="-285750" algn="l" defTabSz="760413" eaLnBrk="0" hangingPunct="0">
              <a:spcBef>
                <a:spcPct val="30000"/>
              </a:spcBef>
              <a:buAutoNum type="arabicPeriod"/>
              <a:defRPr sz="1200">
                <a:solidFill>
                  <a:schemeClr val="tx1"/>
                </a:solidFill>
                <a:latin typeface="Arial" charset="0"/>
              </a:defRPr>
            </a:lvl2pPr>
            <a:lvl3pPr marL="1143000" indent="-228600" algn="l" defTabSz="760413" eaLnBrk="0" hangingPunct="0">
              <a:spcBef>
                <a:spcPct val="30000"/>
              </a:spcBef>
              <a:buAutoNum type="arabicPeriod"/>
              <a:defRPr sz="1200">
                <a:solidFill>
                  <a:schemeClr val="tx1"/>
                </a:solidFill>
                <a:latin typeface="Arial" charset="0"/>
              </a:defRPr>
            </a:lvl3pPr>
            <a:lvl4pPr marL="1600200" indent="-228600" algn="l" defTabSz="760413" eaLnBrk="0" hangingPunct="0">
              <a:spcBef>
                <a:spcPct val="30000"/>
              </a:spcBef>
              <a:buAutoNum type="arabicPeriod"/>
              <a:defRPr sz="1200">
                <a:solidFill>
                  <a:schemeClr val="tx1"/>
                </a:solidFill>
                <a:latin typeface="Arial" charset="0"/>
              </a:defRPr>
            </a:lvl4pPr>
            <a:lvl5pPr marL="2057400" indent="-228600" algn="l" defTabSz="760413" eaLnBrk="0" hangingPunct="0">
              <a:spcBef>
                <a:spcPct val="30000"/>
              </a:spcBef>
              <a:buAutoNum type="arabicPeriod"/>
              <a:defRPr sz="1200">
                <a:solidFill>
                  <a:schemeClr val="tx1"/>
                </a:solidFill>
                <a:latin typeface="Arial" charset="0"/>
              </a:defRPr>
            </a:lvl5pPr>
            <a:lvl6pPr marL="2514600" indent="-228600" defTabSz="760413" eaLnBrk="0" fontAlgn="base" hangingPunct="0">
              <a:spcBef>
                <a:spcPct val="30000"/>
              </a:spcBef>
              <a:spcAft>
                <a:spcPct val="0"/>
              </a:spcAft>
              <a:buAutoNum type="arabicPeriod"/>
              <a:defRPr sz="1200">
                <a:solidFill>
                  <a:schemeClr val="tx1"/>
                </a:solidFill>
                <a:latin typeface="Arial" charset="0"/>
              </a:defRPr>
            </a:lvl6pPr>
            <a:lvl7pPr marL="2971800" indent="-228600" defTabSz="760413" eaLnBrk="0" fontAlgn="base" hangingPunct="0">
              <a:spcBef>
                <a:spcPct val="30000"/>
              </a:spcBef>
              <a:spcAft>
                <a:spcPct val="0"/>
              </a:spcAft>
              <a:buAutoNum type="arabicPeriod"/>
              <a:defRPr sz="1200">
                <a:solidFill>
                  <a:schemeClr val="tx1"/>
                </a:solidFill>
                <a:latin typeface="Arial" charset="0"/>
              </a:defRPr>
            </a:lvl7pPr>
            <a:lvl8pPr marL="3429000" indent="-228600" defTabSz="760413" eaLnBrk="0" fontAlgn="base" hangingPunct="0">
              <a:spcBef>
                <a:spcPct val="30000"/>
              </a:spcBef>
              <a:spcAft>
                <a:spcPct val="0"/>
              </a:spcAft>
              <a:buAutoNum type="arabicPeriod"/>
              <a:defRPr sz="1200">
                <a:solidFill>
                  <a:schemeClr val="tx1"/>
                </a:solidFill>
                <a:latin typeface="Arial" charset="0"/>
              </a:defRPr>
            </a:lvl8pPr>
            <a:lvl9pPr marL="3886200" indent="-228600" defTabSz="760413" eaLnBrk="0" fontAlgn="base" hangingPunct="0">
              <a:spcBef>
                <a:spcPct val="30000"/>
              </a:spcBef>
              <a:spcAft>
                <a:spcPct val="0"/>
              </a:spcAft>
              <a:buAutoNum type="arabicPeriod"/>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charset="0"/>
              </a:defRPr>
            </a:lvl1pPr>
            <a:lvl2pPr marL="742950" indent="-285750" defTabSz="788988">
              <a:spcBef>
                <a:spcPct val="30000"/>
              </a:spcBef>
              <a:buAutoNum type="arabicPeriod"/>
              <a:defRPr sz="1200">
                <a:solidFill>
                  <a:schemeClr val="tx1"/>
                </a:solidFill>
                <a:latin typeface="Arial" charset="0"/>
              </a:defRPr>
            </a:lvl2pPr>
            <a:lvl3pPr marL="1143000" indent="-228600" defTabSz="788988">
              <a:spcBef>
                <a:spcPct val="30000"/>
              </a:spcBef>
              <a:buAutoNum type="arabicPeriod"/>
              <a:defRPr sz="1200">
                <a:solidFill>
                  <a:schemeClr val="tx1"/>
                </a:solidFill>
                <a:latin typeface="Arial" charset="0"/>
              </a:defRPr>
            </a:lvl3pPr>
            <a:lvl4pPr marL="1600200" indent="-228600" defTabSz="788988">
              <a:spcBef>
                <a:spcPct val="30000"/>
              </a:spcBef>
              <a:buAutoNum type="arabicPeriod"/>
              <a:defRPr sz="1200">
                <a:solidFill>
                  <a:schemeClr val="tx1"/>
                </a:solidFill>
                <a:latin typeface="Arial" charset="0"/>
              </a:defRPr>
            </a:lvl4pPr>
            <a:lvl5pPr marL="2057400" indent="-228600" defTabSz="788988">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D1106CE9-4470-4183-8454-B348F299F0EA}" type="slidenum">
              <a:rPr lang="en-GB" altLang="en-US" sz="1100" smtClean="0">
                <a:latin typeface="Times New Roman" pitchFamily="18" charset="0"/>
              </a:rPr>
              <a:pPr>
                <a:spcBef>
                  <a:spcPct val="0"/>
                </a:spcBef>
                <a:buFontTx/>
                <a:buNone/>
              </a:pPr>
              <a:t>26</a:t>
            </a:fld>
            <a:endParaRPr lang="en-GB" altLang="en-US" sz="1100">
              <a:latin typeface="Times New Roman" pitchFamily="18" charset="0"/>
            </a:endParaRPr>
          </a:p>
        </p:txBody>
      </p:sp>
      <p:sp>
        <p:nvSpPr>
          <p:cNvPr id="16281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6" rIns="91433" bIns="45716" anchor="ct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endParaRPr lang="de-DE" altLang="en-US" sz="2000">
              <a:solidFill>
                <a:srgbClr val="66FFFF"/>
              </a:solidFill>
            </a:endParaRPr>
          </a:p>
        </p:txBody>
      </p:sp>
      <p:sp>
        <p:nvSpPr>
          <p:cNvPr id="16282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88988">
              <a:spcBef>
                <a:spcPct val="30000"/>
              </a:spcBef>
              <a:buAutoNum type="arabicPeriod"/>
              <a:defRPr sz="1200">
                <a:solidFill>
                  <a:schemeClr val="tx1"/>
                </a:solidFill>
                <a:latin typeface="Arial" charset="0"/>
              </a:defRPr>
            </a:lvl1pPr>
            <a:lvl2pPr marL="742950" indent="-285750" defTabSz="788988">
              <a:spcBef>
                <a:spcPct val="30000"/>
              </a:spcBef>
              <a:buAutoNum type="arabicPeriod"/>
              <a:defRPr sz="1200">
                <a:solidFill>
                  <a:schemeClr val="tx1"/>
                </a:solidFill>
                <a:latin typeface="Arial" charset="0"/>
              </a:defRPr>
            </a:lvl2pPr>
            <a:lvl3pPr marL="1143000" indent="-228600" defTabSz="788988">
              <a:spcBef>
                <a:spcPct val="30000"/>
              </a:spcBef>
              <a:buAutoNum type="arabicPeriod"/>
              <a:defRPr sz="1200">
                <a:solidFill>
                  <a:schemeClr val="tx1"/>
                </a:solidFill>
                <a:latin typeface="Arial" charset="0"/>
              </a:defRPr>
            </a:lvl3pPr>
            <a:lvl4pPr marL="1600200" indent="-228600" defTabSz="788988">
              <a:spcBef>
                <a:spcPct val="30000"/>
              </a:spcBef>
              <a:buAutoNum type="arabicPeriod"/>
              <a:defRPr sz="1200">
                <a:solidFill>
                  <a:schemeClr val="tx1"/>
                </a:solidFill>
                <a:latin typeface="Arial" charset="0"/>
              </a:defRPr>
            </a:lvl4pPr>
            <a:lvl5pPr marL="2057400" indent="-228600" defTabSz="788988">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6282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6" rIns="91433" bIns="45716" anchor="ct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endParaRPr lang="de-DE" altLang="en-US" sz="2000">
              <a:solidFill>
                <a:srgbClr val="66FFFF"/>
              </a:solidFill>
            </a:endParaRPr>
          </a:p>
        </p:txBody>
      </p:sp>
      <p:sp>
        <p:nvSpPr>
          <p:cNvPr id="16282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6" rIns="91433" bIns="45716" anchor="ct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endParaRPr lang="de-DE" altLang="en-US" sz="2000">
              <a:solidFill>
                <a:srgbClr val="66FFFF"/>
              </a:solidFill>
            </a:endParaRPr>
          </a:p>
        </p:txBody>
      </p:sp>
      <p:sp>
        <p:nvSpPr>
          <p:cNvPr id="162823" name="Rectangle 7"/>
          <p:cNvSpPr>
            <a:spLocks noGrp="1" noRot="1" noChangeAspect="1" noChangeArrowheads="1" noTextEdit="1"/>
          </p:cNvSpPr>
          <p:nvPr>
            <p:ph type="sldImg"/>
          </p:nvPr>
        </p:nvSpPr>
        <p:spPr>
          <a:ln cap="flat"/>
        </p:spPr>
      </p:sp>
      <p:sp>
        <p:nvSpPr>
          <p:cNvPr id="162824"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lvl1pPr marL="227013" indent="-227013" defTabSz="760413">
              <a:spcBef>
                <a:spcPct val="30000"/>
              </a:spcBef>
              <a:buAutoNum type="arabicPeriod"/>
              <a:defRPr sz="1200">
                <a:solidFill>
                  <a:schemeClr val="tx1"/>
                </a:solidFill>
                <a:latin typeface="Arial" charset="0"/>
              </a:defRPr>
            </a:lvl1pPr>
            <a:lvl2pPr marL="742950" indent="-285750" defTabSz="760413">
              <a:spcBef>
                <a:spcPct val="30000"/>
              </a:spcBef>
              <a:buAutoNum type="arabicPeriod"/>
              <a:defRPr sz="1200">
                <a:solidFill>
                  <a:schemeClr val="tx1"/>
                </a:solidFill>
                <a:latin typeface="Arial" charset="0"/>
              </a:defRPr>
            </a:lvl2pPr>
            <a:lvl3pPr marL="1143000" indent="-228600" defTabSz="760413">
              <a:spcBef>
                <a:spcPct val="30000"/>
              </a:spcBef>
              <a:buAutoNum type="arabicPeriod"/>
              <a:defRPr sz="1200">
                <a:solidFill>
                  <a:schemeClr val="tx1"/>
                </a:solidFill>
                <a:latin typeface="Arial" charset="0"/>
              </a:defRPr>
            </a:lvl3pPr>
            <a:lvl4pPr marL="1600200" indent="-228600" defTabSz="760413">
              <a:spcBef>
                <a:spcPct val="30000"/>
              </a:spcBef>
              <a:buAutoNum type="arabicPeriod"/>
              <a:defRPr sz="1200">
                <a:solidFill>
                  <a:schemeClr val="tx1"/>
                </a:solidFill>
                <a:latin typeface="Arial" charset="0"/>
              </a:defRPr>
            </a:lvl4pPr>
            <a:lvl5pPr marL="2057400" indent="-228600" defTabSz="760413">
              <a:spcBef>
                <a:spcPct val="30000"/>
              </a:spcBef>
              <a:buAutoNum type="arabicPeriod"/>
              <a:defRPr sz="1200">
                <a:solidFill>
                  <a:schemeClr val="tx1"/>
                </a:solidFill>
                <a:latin typeface="Arial" charset="0"/>
              </a:defRPr>
            </a:lvl5pPr>
            <a:lvl6pPr marL="2514600" indent="-228600" defTabSz="760413" eaLnBrk="0" fontAlgn="base" hangingPunct="0">
              <a:spcBef>
                <a:spcPct val="30000"/>
              </a:spcBef>
              <a:spcAft>
                <a:spcPct val="0"/>
              </a:spcAft>
              <a:buAutoNum type="arabicPeriod"/>
              <a:defRPr sz="1200">
                <a:solidFill>
                  <a:schemeClr val="tx1"/>
                </a:solidFill>
                <a:latin typeface="Arial" charset="0"/>
              </a:defRPr>
            </a:lvl6pPr>
            <a:lvl7pPr marL="2971800" indent="-228600" defTabSz="760413" eaLnBrk="0" fontAlgn="base" hangingPunct="0">
              <a:spcBef>
                <a:spcPct val="30000"/>
              </a:spcBef>
              <a:spcAft>
                <a:spcPct val="0"/>
              </a:spcAft>
              <a:buAutoNum type="arabicPeriod"/>
              <a:defRPr sz="1200">
                <a:solidFill>
                  <a:schemeClr val="tx1"/>
                </a:solidFill>
                <a:latin typeface="Arial" charset="0"/>
              </a:defRPr>
            </a:lvl7pPr>
            <a:lvl8pPr marL="3429000" indent="-228600" defTabSz="760413" eaLnBrk="0" fontAlgn="base" hangingPunct="0">
              <a:spcBef>
                <a:spcPct val="30000"/>
              </a:spcBef>
              <a:spcAft>
                <a:spcPct val="0"/>
              </a:spcAft>
              <a:buAutoNum type="arabicPeriod"/>
              <a:defRPr sz="1200">
                <a:solidFill>
                  <a:schemeClr val="tx1"/>
                </a:solidFill>
                <a:latin typeface="Arial" charset="0"/>
              </a:defRPr>
            </a:lvl8pPr>
            <a:lvl9pPr marL="3886200" indent="-228600" defTabSz="760413" eaLnBrk="0" fontAlgn="base" hangingPunct="0">
              <a:spcBef>
                <a:spcPct val="30000"/>
              </a:spcBef>
              <a:spcAft>
                <a:spcPct val="0"/>
              </a:spcAft>
              <a:buAutoNum type="arabicPeriod"/>
              <a:defRPr sz="1200">
                <a:solidFill>
                  <a:schemeClr val="tx1"/>
                </a:solidFill>
                <a:latin typeface="Arial" charset="0"/>
              </a:defRPr>
            </a:lvl9pPr>
          </a:lstStyle>
          <a:p>
            <a:pPr eaLnBrk="1" hangingPunct="1">
              <a:buFontTx/>
              <a:buNone/>
            </a:pPr>
            <a:r>
              <a:rPr lang="en-US" altLang="en-US"/>
              <a:t>     Es werden weniger US-Güter und und mehr Euro-Güter nachgefragt: Folglich geht das Angebot von Euro zurück und die Nachfrage nach Euro steigt. =&gt; Der Euro wertet auf.</a:t>
            </a:r>
          </a:p>
        </p:txBody>
      </p:sp>
      <p:grpSp>
        <p:nvGrpSpPr>
          <p:cNvPr id="162825" name="Group 23"/>
          <p:cNvGrpSpPr>
            <a:grpSpLocks/>
          </p:cNvGrpSpPr>
          <p:nvPr/>
        </p:nvGrpSpPr>
        <p:grpSpPr bwMode="auto">
          <a:xfrm>
            <a:off x="1266825" y="5545138"/>
            <a:ext cx="4222750" cy="3114675"/>
            <a:chOff x="377" y="499"/>
            <a:chExt cx="5053" cy="3722"/>
          </a:xfrm>
        </p:grpSpPr>
        <p:graphicFrame>
          <p:nvGraphicFramePr>
            <p:cNvPr id="162849" name="Object 24"/>
            <p:cNvGraphicFramePr>
              <a:graphicFrameLocks/>
            </p:cNvGraphicFramePr>
            <p:nvPr/>
          </p:nvGraphicFramePr>
          <p:xfrm>
            <a:off x="377" y="690"/>
            <a:ext cx="4783" cy="3531"/>
          </p:xfrm>
          <a:graphic>
            <a:graphicData uri="http://schemas.openxmlformats.org/presentationml/2006/ole">
              <mc:AlternateContent xmlns:mc="http://schemas.openxmlformats.org/markup-compatibility/2006">
                <mc:Choice xmlns:v="urn:schemas-microsoft-com:vml" Requires="v">
                  <p:oleObj spid="_x0000_s182420" name="Diagramm" r:id="rId4" imgW="7438924" imgH="5334000" progId="MSGraph.Chart.8">
                    <p:embed followColorScheme="full"/>
                  </p:oleObj>
                </mc:Choice>
                <mc:Fallback>
                  <p:oleObj name="Diagramm" r:id="rId4" imgW="7438924" imgH="5334000" progId="MSGraph.Chart.8">
                    <p:embed followColorScheme="full"/>
                    <p:pic>
                      <p:nvPicPr>
                        <p:cNvPr id="162849" name="Object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 y="690"/>
                          <a:ext cx="4783" cy="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2850" name="Rectangle 25"/>
            <p:cNvSpPr>
              <a:spLocks noChangeArrowheads="1"/>
            </p:cNvSpPr>
            <p:nvPr/>
          </p:nvSpPr>
          <p:spPr bwMode="auto">
            <a:xfrm>
              <a:off x="413" y="499"/>
              <a:ext cx="428"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55" tIns="44078" rIns="88155" bIns="44078">
              <a:spAutoFit/>
            </a:bodyPr>
            <a:lstStyle>
              <a:lvl1pPr defTabSz="728663">
                <a:spcBef>
                  <a:spcPct val="30000"/>
                </a:spcBef>
                <a:buAutoNum type="arabicPeriod"/>
                <a:defRPr sz="1200">
                  <a:solidFill>
                    <a:schemeClr val="tx1"/>
                  </a:solidFill>
                  <a:latin typeface="Arial" charset="0"/>
                </a:defRPr>
              </a:lvl1pPr>
              <a:lvl2pPr marL="742950" indent="-285750" defTabSz="728663">
                <a:spcBef>
                  <a:spcPct val="30000"/>
                </a:spcBef>
                <a:buAutoNum type="arabicPeriod"/>
                <a:defRPr sz="1200">
                  <a:solidFill>
                    <a:schemeClr val="tx1"/>
                  </a:solidFill>
                  <a:latin typeface="Arial" charset="0"/>
                </a:defRPr>
              </a:lvl2pPr>
              <a:lvl3pPr marL="1143000" indent="-228600" defTabSz="728663">
                <a:spcBef>
                  <a:spcPct val="30000"/>
                </a:spcBef>
                <a:buAutoNum type="arabicPeriod"/>
                <a:defRPr sz="1200">
                  <a:solidFill>
                    <a:schemeClr val="tx1"/>
                  </a:solidFill>
                  <a:latin typeface="Arial" charset="0"/>
                </a:defRPr>
              </a:lvl3pPr>
              <a:lvl4pPr marL="1600200" indent="-228600" defTabSz="728663">
                <a:spcBef>
                  <a:spcPct val="30000"/>
                </a:spcBef>
                <a:buAutoNum type="arabicPeriod"/>
                <a:defRPr sz="1200">
                  <a:solidFill>
                    <a:schemeClr val="tx1"/>
                  </a:solidFill>
                  <a:latin typeface="Arial" charset="0"/>
                </a:defRPr>
              </a:lvl4pPr>
              <a:lvl5pPr marL="2057400" indent="-228600" defTabSz="728663">
                <a:spcBef>
                  <a:spcPct val="30000"/>
                </a:spcBef>
                <a:buAutoNum type="arabicPeriod"/>
                <a:defRPr sz="1200">
                  <a:solidFill>
                    <a:schemeClr val="tx1"/>
                  </a:solidFill>
                  <a:latin typeface="Arial" charset="0"/>
                </a:defRPr>
              </a:lvl5pPr>
              <a:lvl6pPr marL="2514600" indent="-228600" defTabSz="728663" eaLnBrk="0" fontAlgn="base" hangingPunct="0">
                <a:spcBef>
                  <a:spcPct val="30000"/>
                </a:spcBef>
                <a:spcAft>
                  <a:spcPct val="0"/>
                </a:spcAft>
                <a:buAutoNum type="arabicPeriod"/>
                <a:defRPr sz="1200">
                  <a:solidFill>
                    <a:schemeClr val="tx1"/>
                  </a:solidFill>
                  <a:latin typeface="Arial" charset="0"/>
                </a:defRPr>
              </a:lvl6pPr>
              <a:lvl7pPr marL="2971800" indent="-228600" defTabSz="728663" eaLnBrk="0" fontAlgn="base" hangingPunct="0">
                <a:spcBef>
                  <a:spcPct val="30000"/>
                </a:spcBef>
                <a:spcAft>
                  <a:spcPct val="0"/>
                </a:spcAft>
                <a:buAutoNum type="arabicPeriod"/>
                <a:defRPr sz="1200">
                  <a:solidFill>
                    <a:schemeClr val="tx1"/>
                  </a:solidFill>
                  <a:latin typeface="Arial" charset="0"/>
                </a:defRPr>
              </a:lvl7pPr>
              <a:lvl8pPr marL="3429000" indent="-228600" defTabSz="728663" eaLnBrk="0" fontAlgn="base" hangingPunct="0">
                <a:spcBef>
                  <a:spcPct val="30000"/>
                </a:spcBef>
                <a:spcAft>
                  <a:spcPct val="0"/>
                </a:spcAft>
                <a:buAutoNum type="arabicPeriod"/>
                <a:defRPr sz="1200">
                  <a:solidFill>
                    <a:schemeClr val="tx1"/>
                  </a:solidFill>
                  <a:latin typeface="Arial" charset="0"/>
                </a:defRPr>
              </a:lvl8pPr>
              <a:lvl9pPr marL="3886200" indent="-228600" defTabSz="728663" eaLnBrk="0" fontAlgn="base" hangingPunct="0">
                <a:spcBef>
                  <a:spcPct val="30000"/>
                </a:spcBef>
                <a:spcAft>
                  <a:spcPct val="0"/>
                </a:spcAft>
                <a:buAutoNum type="arabicPeriod"/>
                <a:defRPr sz="1200">
                  <a:solidFill>
                    <a:schemeClr val="tx1"/>
                  </a:solidFill>
                  <a:latin typeface="Arial" charset="0"/>
                </a:defRPr>
              </a:lvl9pPr>
            </a:lstStyle>
            <a:p>
              <a:pPr algn="ctr">
                <a:spcBef>
                  <a:spcPct val="0"/>
                </a:spcBef>
                <a:buFontTx/>
                <a:buNone/>
              </a:pPr>
              <a:r>
                <a:rPr lang="en-GB" altLang="en-US" sz="1000"/>
                <a:t>e</a:t>
              </a:r>
              <a:r>
                <a:rPr lang="en-GB" altLang="en-US" sz="1000" baseline="30000"/>
                <a:t>$</a:t>
              </a:r>
              <a:r>
                <a:rPr lang="en-GB" altLang="en-US" sz="1000" baseline="-25000"/>
                <a:t>€</a:t>
              </a:r>
            </a:p>
          </p:txBody>
        </p:sp>
        <p:sp>
          <p:nvSpPr>
            <p:cNvPr id="162851" name="Rectangle 26"/>
            <p:cNvSpPr>
              <a:spLocks noChangeArrowheads="1"/>
            </p:cNvSpPr>
            <p:nvPr/>
          </p:nvSpPr>
          <p:spPr bwMode="auto">
            <a:xfrm>
              <a:off x="5158" y="3720"/>
              <a:ext cx="27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55" tIns="44078" rIns="88155" bIns="44078">
              <a:spAutoFit/>
            </a:bodyPr>
            <a:lstStyle>
              <a:lvl1pPr defTabSz="728663">
                <a:spcBef>
                  <a:spcPct val="30000"/>
                </a:spcBef>
                <a:buAutoNum type="arabicPeriod"/>
                <a:defRPr sz="1200">
                  <a:solidFill>
                    <a:schemeClr val="tx1"/>
                  </a:solidFill>
                  <a:latin typeface="Arial" charset="0"/>
                </a:defRPr>
              </a:lvl1pPr>
              <a:lvl2pPr marL="742950" indent="-285750" defTabSz="728663">
                <a:spcBef>
                  <a:spcPct val="30000"/>
                </a:spcBef>
                <a:buAutoNum type="arabicPeriod"/>
                <a:defRPr sz="1200">
                  <a:solidFill>
                    <a:schemeClr val="tx1"/>
                  </a:solidFill>
                  <a:latin typeface="Arial" charset="0"/>
                </a:defRPr>
              </a:lvl2pPr>
              <a:lvl3pPr marL="1143000" indent="-228600" defTabSz="728663">
                <a:spcBef>
                  <a:spcPct val="30000"/>
                </a:spcBef>
                <a:buAutoNum type="arabicPeriod"/>
                <a:defRPr sz="1200">
                  <a:solidFill>
                    <a:schemeClr val="tx1"/>
                  </a:solidFill>
                  <a:latin typeface="Arial" charset="0"/>
                </a:defRPr>
              </a:lvl3pPr>
              <a:lvl4pPr marL="1600200" indent="-228600" defTabSz="728663">
                <a:spcBef>
                  <a:spcPct val="30000"/>
                </a:spcBef>
                <a:buAutoNum type="arabicPeriod"/>
                <a:defRPr sz="1200">
                  <a:solidFill>
                    <a:schemeClr val="tx1"/>
                  </a:solidFill>
                  <a:latin typeface="Arial" charset="0"/>
                </a:defRPr>
              </a:lvl4pPr>
              <a:lvl5pPr marL="2057400" indent="-228600" defTabSz="728663">
                <a:spcBef>
                  <a:spcPct val="30000"/>
                </a:spcBef>
                <a:buAutoNum type="arabicPeriod"/>
                <a:defRPr sz="1200">
                  <a:solidFill>
                    <a:schemeClr val="tx1"/>
                  </a:solidFill>
                  <a:latin typeface="Arial" charset="0"/>
                </a:defRPr>
              </a:lvl5pPr>
              <a:lvl6pPr marL="2514600" indent="-228600" defTabSz="728663" eaLnBrk="0" fontAlgn="base" hangingPunct="0">
                <a:spcBef>
                  <a:spcPct val="30000"/>
                </a:spcBef>
                <a:spcAft>
                  <a:spcPct val="0"/>
                </a:spcAft>
                <a:buAutoNum type="arabicPeriod"/>
                <a:defRPr sz="1200">
                  <a:solidFill>
                    <a:schemeClr val="tx1"/>
                  </a:solidFill>
                  <a:latin typeface="Arial" charset="0"/>
                </a:defRPr>
              </a:lvl6pPr>
              <a:lvl7pPr marL="2971800" indent="-228600" defTabSz="728663" eaLnBrk="0" fontAlgn="base" hangingPunct="0">
                <a:spcBef>
                  <a:spcPct val="30000"/>
                </a:spcBef>
                <a:spcAft>
                  <a:spcPct val="0"/>
                </a:spcAft>
                <a:buAutoNum type="arabicPeriod"/>
                <a:defRPr sz="1200">
                  <a:solidFill>
                    <a:schemeClr val="tx1"/>
                  </a:solidFill>
                  <a:latin typeface="Arial" charset="0"/>
                </a:defRPr>
              </a:lvl7pPr>
              <a:lvl8pPr marL="3429000" indent="-228600" defTabSz="728663" eaLnBrk="0" fontAlgn="base" hangingPunct="0">
                <a:spcBef>
                  <a:spcPct val="30000"/>
                </a:spcBef>
                <a:spcAft>
                  <a:spcPct val="0"/>
                </a:spcAft>
                <a:buAutoNum type="arabicPeriod"/>
                <a:defRPr sz="1200">
                  <a:solidFill>
                    <a:schemeClr val="tx1"/>
                  </a:solidFill>
                  <a:latin typeface="Arial" charset="0"/>
                </a:defRPr>
              </a:lvl8pPr>
              <a:lvl9pPr marL="3886200" indent="-228600" defTabSz="7286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000"/>
                <a:t>€</a:t>
              </a:r>
            </a:p>
          </p:txBody>
        </p:sp>
        <p:sp>
          <p:nvSpPr>
            <p:cNvPr id="162852" name="Line 27"/>
            <p:cNvSpPr>
              <a:spLocks noChangeShapeType="1"/>
            </p:cNvSpPr>
            <p:nvPr/>
          </p:nvSpPr>
          <p:spPr bwMode="auto">
            <a:xfrm flipV="1">
              <a:off x="453" y="731"/>
              <a:ext cx="0" cy="182"/>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62853" name="Line 28"/>
            <p:cNvSpPr>
              <a:spLocks noChangeShapeType="1"/>
            </p:cNvSpPr>
            <p:nvPr/>
          </p:nvSpPr>
          <p:spPr bwMode="auto">
            <a:xfrm rot="5400000" flipV="1">
              <a:off x="5122" y="3951"/>
              <a:ext cx="0" cy="182"/>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162826" name="Line 29"/>
          <p:cNvSpPr>
            <a:spLocks noChangeShapeType="1"/>
          </p:cNvSpPr>
          <p:nvPr/>
        </p:nvSpPr>
        <p:spPr bwMode="auto">
          <a:xfrm flipH="1">
            <a:off x="3036888" y="7086600"/>
            <a:ext cx="0" cy="1441450"/>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62827" name="Line 30"/>
          <p:cNvSpPr>
            <a:spLocks noChangeShapeType="1"/>
          </p:cNvSpPr>
          <p:nvPr/>
        </p:nvSpPr>
        <p:spPr bwMode="auto">
          <a:xfrm rot="5400000" flipH="1">
            <a:off x="2155826" y="6226175"/>
            <a:ext cx="0" cy="1685925"/>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62828" name="Text Box 31"/>
          <p:cNvSpPr txBox="1">
            <a:spLocks noChangeArrowheads="1"/>
          </p:cNvSpPr>
          <p:nvPr/>
        </p:nvSpPr>
        <p:spPr bwMode="auto">
          <a:xfrm>
            <a:off x="1022350" y="6910388"/>
            <a:ext cx="361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000" b="1"/>
              <a:t>e</a:t>
            </a:r>
            <a:r>
              <a:rPr lang="en-US" altLang="en-US" sz="1000" b="1" baseline="30000"/>
              <a:t>o1</a:t>
            </a:r>
          </a:p>
        </p:txBody>
      </p:sp>
      <p:sp>
        <p:nvSpPr>
          <p:cNvPr id="162829" name="Text Box 32"/>
          <p:cNvSpPr txBox="1">
            <a:spLocks noChangeArrowheads="1"/>
          </p:cNvSpPr>
          <p:nvPr/>
        </p:nvSpPr>
        <p:spPr bwMode="auto">
          <a:xfrm>
            <a:off x="2732088" y="8483600"/>
            <a:ext cx="6048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000" b="1"/>
              <a:t>€</a:t>
            </a:r>
            <a:r>
              <a:rPr lang="en-US" altLang="en-US" sz="1000" b="1" baseline="30000"/>
              <a:t>o1</a:t>
            </a:r>
          </a:p>
        </p:txBody>
      </p:sp>
      <p:sp>
        <p:nvSpPr>
          <p:cNvPr id="162830" name="Text Box 33"/>
          <p:cNvSpPr txBox="1">
            <a:spLocks noChangeArrowheads="1"/>
          </p:cNvSpPr>
          <p:nvPr/>
        </p:nvSpPr>
        <p:spPr bwMode="auto">
          <a:xfrm>
            <a:off x="4778375" y="7916863"/>
            <a:ext cx="79533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000" b="1">
                <a:solidFill>
                  <a:srgbClr val="FF0000"/>
                </a:solidFill>
              </a:rPr>
              <a:t>€-demand</a:t>
            </a:r>
            <a:r>
              <a:rPr lang="en-US" altLang="en-US" sz="1000" b="1" baseline="-25000">
                <a:solidFill>
                  <a:srgbClr val="FF0000"/>
                </a:solidFill>
              </a:rPr>
              <a:t>1</a:t>
            </a:r>
          </a:p>
        </p:txBody>
      </p:sp>
      <p:sp>
        <p:nvSpPr>
          <p:cNvPr id="162831" name="Line 34"/>
          <p:cNvSpPr>
            <a:spLocks noChangeShapeType="1"/>
          </p:cNvSpPr>
          <p:nvPr/>
        </p:nvSpPr>
        <p:spPr bwMode="auto">
          <a:xfrm flipV="1">
            <a:off x="1346200" y="6180138"/>
            <a:ext cx="3413125" cy="1763712"/>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62832" name="Text Box 35"/>
          <p:cNvSpPr txBox="1">
            <a:spLocks noChangeArrowheads="1"/>
          </p:cNvSpPr>
          <p:nvPr/>
        </p:nvSpPr>
        <p:spPr bwMode="auto">
          <a:xfrm>
            <a:off x="4778375" y="6016625"/>
            <a:ext cx="817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000" b="1">
                <a:solidFill>
                  <a:srgbClr val="00FF00"/>
                </a:solidFill>
              </a:rPr>
              <a:t>€-supply</a:t>
            </a:r>
            <a:r>
              <a:rPr lang="en-US" altLang="en-US" sz="1000" b="1" baseline="-25000">
                <a:solidFill>
                  <a:srgbClr val="00FF00"/>
                </a:solidFill>
              </a:rPr>
              <a:t>1</a:t>
            </a:r>
          </a:p>
        </p:txBody>
      </p:sp>
      <p:sp>
        <p:nvSpPr>
          <p:cNvPr id="162833" name="Line 36"/>
          <p:cNvSpPr>
            <a:spLocks noChangeShapeType="1"/>
          </p:cNvSpPr>
          <p:nvPr/>
        </p:nvSpPr>
        <p:spPr bwMode="auto">
          <a:xfrm>
            <a:off x="1328738" y="6159500"/>
            <a:ext cx="3449637" cy="18399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62834" name="Line 38"/>
          <p:cNvSpPr>
            <a:spLocks noChangeShapeType="1"/>
          </p:cNvSpPr>
          <p:nvPr/>
        </p:nvSpPr>
        <p:spPr bwMode="auto">
          <a:xfrm flipV="1">
            <a:off x="1414463" y="5918200"/>
            <a:ext cx="2697162" cy="1393825"/>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62835" name="Line 40"/>
          <p:cNvSpPr>
            <a:spLocks noChangeShapeType="1"/>
          </p:cNvSpPr>
          <p:nvPr/>
        </p:nvSpPr>
        <p:spPr bwMode="auto">
          <a:xfrm flipH="1">
            <a:off x="3784600" y="6254750"/>
            <a:ext cx="438150"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62836" name="Line 41"/>
          <p:cNvSpPr>
            <a:spLocks noChangeShapeType="1"/>
          </p:cNvSpPr>
          <p:nvPr/>
        </p:nvSpPr>
        <p:spPr bwMode="auto">
          <a:xfrm flipH="1">
            <a:off x="1876425" y="7240588"/>
            <a:ext cx="438150"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62837" name="Text Box 42"/>
          <p:cNvSpPr txBox="1">
            <a:spLocks noChangeArrowheads="1"/>
          </p:cNvSpPr>
          <p:nvPr/>
        </p:nvSpPr>
        <p:spPr bwMode="auto">
          <a:xfrm>
            <a:off x="4103688" y="5783263"/>
            <a:ext cx="8175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000" b="1">
                <a:solidFill>
                  <a:srgbClr val="00FF00"/>
                </a:solidFill>
              </a:rPr>
              <a:t>€-supply</a:t>
            </a:r>
            <a:r>
              <a:rPr lang="en-US" altLang="en-US" sz="1000" b="1" baseline="-25000">
                <a:solidFill>
                  <a:srgbClr val="00FF00"/>
                </a:solidFill>
              </a:rPr>
              <a:t>2</a:t>
            </a:r>
          </a:p>
        </p:txBody>
      </p:sp>
      <p:sp>
        <p:nvSpPr>
          <p:cNvPr id="162838" name="Line 43"/>
          <p:cNvSpPr>
            <a:spLocks noChangeShapeType="1"/>
          </p:cNvSpPr>
          <p:nvPr/>
        </p:nvSpPr>
        <p:spPr bwMode="auto">
          <a:xfrm>
            <a:off x="1531938" y="5815013"/>
            <a:ext cx="3449637" cy="18399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62839" name="Line 44"/>
          <p:cNvSpPr>
            <a:spLocks noChangeShapeType="1"/>
          </p:cNvSpPr>
          <p:nvPr/>
        </p:nvSpPr>
        <p:spPr bwMode="auto">
          <a:xfrm>
            <a:off x="1717675" y="6273800"/>
            <a:ext cx="465138"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62840" name="Line 45"/>
          <p:cNvSpPr>
            <a:spLocks noChangeShapeType="1"/>
          </p:cNvSpPr>
          <p:nvPr/>
        </p:nvSpPr>
        <p:spPr bwMode="auto">
          <a:xfrm>
            <a:off x="3998913" y="7456488"/>
            <a:ext cx="457200"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62841" name="Text Box 46"/>
          <p:cNvSpPr txBox="1">
            <a:spLocks noChangeArrowheads="1"/>
          </p:cNvSpPr>
          <p:nvPr/>
        </p:nvSpPr>
        <p:spPr bwMode="auto">
          <a:xfrm>
            <a:off x="4999038" y="7553325"/>
            <a:ext cx="79533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000" b="1">
                <a:solidFill>
                  <a:srgbClr val="FF0000"/>
                </a:solidFill>
              </a:rPr>
              <a:t>€-demand</a:t>
            </a:r>
            <a:r>
              <a:rPr lang="en-US" altLang="en-US" sz="1000" b="1" baseline="-25000">
                <a:solidFill>
                  <a:srgbClr val="FF0000"/>
                </a:solidFill>
              </a:rPr>
              <a:t>2</a:t>
            </a:r>
          </a:p>
        </p:txBody>
      </p:sp>
      <p:sp>
        <p:nvSpPr>
          <p:cNvPr id="162842" name="Line 47"/>
          <p:cNvSpPr>
            <a:spLocks noChangeShapeType="1"/>
          </p:cNvSpPr>
          <p:nvPr/>
        </p:nvSpPr>
        <p:spPr bwMode="auto">
          <a:xfrm flipH="1">
            <a:off x="2908300" y="6557963"/>
            <a:ext cx="0" cy="1939925"/>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62843" name="Line 48"/>
          <p:cNvSpPr>
            <a:spLocks noChangeShapeType="1"/>
          </p:cNvSpPr>
          <p:nvPr/>
        </p:nvSpPr>
        <p:spPr bwMode="auto">
          <a:xfrm rot="5400000" flipH="1">
            <a:off x="2089944" y="5758657"/>
            <a:ext cx="0" cy="1560512"/>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62844" name="Text Box 49"/>
          <p:cNvSpPr txBox="1">
            <a:spLocks noChangeArrowheads="1"/>
          </p:cNvSpPr>
          <p:nvPr/>
        </p:nvSpPr>
        <p:spPr bwMode="auto">
          <a:xfrm>
            <a:off x="1020763" y="6416675"/>
            <a:ext cx="3603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000" b="1"/>
              <a:t>e</a:t>
            </a:r>
            <a:r>
              <a:rPr lang="en-US" altLang="en-US" sz="1000" b="1" baseline="30000"/>
              <a:t>o2</a:t>
            </a:r>
          </a:p>
        </p:txBody>
      </p:sp>
      <p:sp>
        <p:nvSpPr>
          <p:cNvPr id="162845" name="Text Box 50"/>
          <p:cNvSpPr txBox="1">
            <a:spLocks noChangeArrowheads="1"/>
          </p:cNvSpPr>
          <p:nvPr/>
        </p:nvSpPr>
        <p:spPr bwMode="auto">
          <a:xfrm>
            <a:off x="2522538" y="8489950"/>
            <a:ext cx="606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000" b="1"/>
              <a:t>€</a:t>
            </a:r>
            <a:r>
              <a:rPr lang="en-US" altLang="en-US" sz="1000" b="1" baseline="30000"/>
              <a:t>o2</a:t>
            </a:r>
          </a:p>
        </p:txBody>
      </p:sp>
      <p:sp>
        <p:nvSpPr>
          <p:cNvPr id="162846" name="Line 51"/>
          <p:cNvSpPr>
            <a:spLocks noChangeShapeType="1"/>
          </p:cNvSpPr>
          <p:nvPr/>
        </p:nvSpPr>
        <p:spPr bwMode="auto">
          <a:xfrm flipV="1">
            <a:off x="1208088" y="6643688"/>
            <a:ext cx="0" cy="28575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62847" name="Oval 52"/>
          <p:cNvSpPr>
            <a:spLocks noChangeArrowheads="1"/>
          </p:cNvSpPr>
          <p:nvPr/>
        </p:nvSpPr>
        <p:spPr bwMode="auto">
          <a:xfrm>
            <a:off x="2901950" y="6777038"/>
            <a:ext cx="255588" cy="565150"/>
          </a:xfrm>
          <a:prstGeom prst="ellipse">
            <a:avLst/>
          </a:prstGeom>
          <a:solidFill>
            <a:srgbClr val="FF00FF"/>
          </a:solidFill>
          <a:ln w="28575" algn="ctr">
            <a:solidFill>
              <a:srgbClr val="FF0000"/>
            </a:solidFill>
            <a:round/>
            <a:headEnd type="none" w="med" len="lg"/>
            <a:tailEnd type="none" w="lg" len="lg"/>
          </a:ln>
        </p:spPr>
        <p:txBody>
          <a:bodyPr wrap="none" lIns="89993" tIns="46796" rIns="89993" bIns="46796" anchor="ctr">
            <a:spAutoFit/>
          </a:bodyP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endParaRPr lang="de-DE" altLang="en-US" sz="2000">
              <a:solidFill>
                <a:srgbClr val="66FFFF"/>
              </a:solidFill>
            </a:endParaRPr>
          </a:p>
        </p:txBody>
      </p:sp>
      <p:sp>
        <p:nvSpPr>
          <p:cNvPr id="162848" name="Oval 53"/>
          <p:cNvSpPr>
            <a:spLocks noChangeArrowheads="1"/>
          </p:cNvSpPr>
          <p:nvPr/>
        </p:nvSpPr>
        <p:spPr bwMode="auto">
          <a:xfrm>
            <a:off x="2765425" y="6264275"/>
            <a:ext cx="255588" cy="566738"/>
          </a:xfrm>
          <a:prstGeom prst="ellipse">
            <a:avLst/>
          </a:prstGeom>
          <a:solidFill>
            <a:srgbClr val="FF00FF"/>
          </a:solidFill>
          <a:ln w="28575" algn="ctr">
            <a:solidFill>
              <a:srgbClr val="FF0000"/>
            </a:solidFill>
            <a:round/>
            <a:headEnd type="none" w="med" len="lg"/>
            <a:tailEnd type="none" w="lg" len="lg"/>
          </a:ln>
        </p:spPr>
        <p:txBody>
          <a:bodyPr wrap="none" lIns="89993" tIns="46796" rIns="89993" bIns="46796" anchor="ctr">
            <a:spAutoFit/>
          </a:bodyP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endParaRPr lang="de-DE" altLang="en-US" sz="2000">
              <a:solidFill>
                <a:srgbClr val="66FFFF"/>
              </a:solidFill>
            </a:endParaRPr>
          </a:p>
        </p:txBody>
      </p:sp>
      <p:sp>
        <p:nvSpPr>
          <p:cNvPr id="2" name="Notizenplatzhalter 1">
            <a:extLst>
              <a:ext uri="{FF2B5EF4-FFF2-40B4-BE49-F238E27FC236}">
                <a16:creationId xmlns:a16="http://schemas.microsoft.com/office/drawing/2014/main" id="{1B13B62E-1FBE-46FF-9413-8AA8EDFFE392}"/>
              </a:ext>
            </a:extLst>
          </p:cNvPr>
          <p:cNvSpPr>
            <a:spLocks noGrp="1"/>
          </p:cNvSpPr>
          <p:nvPr>
            <p:ph type="body" idx="1"/>
          </p:nvPr>
        </p:nvSpPr>
        <p:spPr/>
        <p:txBody>
          <a:bodyPr/>
          <a:lstStyle/>
          <a:p>
            <a:pPr marL="0" indent="0">
              <a:buNone/>
            </a:pPr>
            <a:r>
              <a:rPr lang="de-DE" dirty="0"/>
              <a:t>Was passiert nun mit dem Gleichgewichtswechselkurs, wenn die Inflation in den USA höher ist als die Inflation in der EMU (P $, 1 &lt;P $, 2 und P €, 1 = P €, 2)?</a:t>
            </a:r>
          </a:p>
          <a:p>
            <a:pPr marL="0" indent="0">
              <a:buNone/>
            </a:pPr>
            <a:endParaRPr lang="de-DE" dirty="0"/>
          </a:p>
          <a:p>
            <a:pPr marL="0" indent="0">
              <a:buNone/>
            </a:pPr>
            <a:r>
              <a:rPr lang="de-DE" dirty="0"/>
              <a:t>Die Preise für Güter erscheinen nicht auf der x-Achse. Sie sind also Verschiebungsparameter.</a:t>
            </a:r>
          </a:p>
          <a:p>
            <a:pPr marL="0" indent="0">
              <a:buNone/>
            </a:pPr>
            <a:endParaRPr lang="de-DE" dirty="0"/>
          </a:p>
          <a:p>
            <a:pPr marL="0" indent="0">
              <a:buNone/>
            </a:pPr>
            <a:r>
              <a:rPr lang="de-DE" dirty="0"/>
              <a:t>Wenn Güter in den USA teurer werden, werden die Amerikaner versuchen, mehr Güter in der Eurozone zu kaufen, wo die Preise jetzt günstiger sind.</a:t>
            </a:r>
          </a:p>
          <a:p>
            <a:pPr marL="0" indent="0">
              <a:buNone/>
            </a:pPr>
            <a:endParaRPr lang="de-DE" dirty="0"/>
          </a:p>
          <a:p>
            <a:pPr marL="0" indent="0">
              <a:buNone/>
            </a:pPr>
            <a:r>
              <a:rPr lang="de-DE" dirty="0"/>
              <a:t>Folglich verschiebt sich die Nachfragekurve für Euro nach oben oder rechts. KLICKEN . KLICKEN</a:t>
            </a:r>
          </a:p>
          <a:p>
            <a:pPr marL="0" indent="0">
              <a:buNone/>
            </a:pPr>
            <a:endParaRPr lang="de-DE" dirty="0"/>
          </a:p>
          <a:p>
            <a:pPr marL="0" indent="0">
              <a:buNone/>
            </a:pPr>
            <a:r>
              <a:rPr lang="de-DE" dirty="0"/>
              <a:t>Da weniger Europäer in den USA Güter kaufen wollen, weil die US-Preise jetzt teurerer sind, fragen die Europäer weniger Dollar nach und bieten deshalb weniger Euro auf dem Devisenmarkt an.</a:t>
            </a:r>
          </a:p>
          <a:p>
            <a:pPr marL="0" indent="0">
              <a:buNone/>
            </a:pPr>
            <a:endParaRPr lang="de-DE" dirty="0"/>
          </a:p>
          <a:p>
            <a:pPr marL="0" indent="0">
              <a:buNone/>
            </a:pPr>
            <a:r>
              <a:rPr lang="de-DE" dirty="0"/>
              <a:t>Folglich verschiebt sich die Euro-Angebotskurve nach links. KLICKEN . KLICKEN</a:t>
            </a:r>
          </a:p>
          <a:p>
            <a:pPr marL="0" indent="0">
              <a:buNone/>
            </a:pPr>
            <a:endParaRPr lang="de-DE" dirty="0"/>
          </a:p>
          <a:p>
            <a:pPr marL="0" indent="0">
              <a:buNone/>
            </a:pPr>
            <a:r>
              <a:rPr lang="de-DE" dirty="0"/>
              <a:t>Infolgedessen wertet der Euro CLICK gegenüber dem Dollar CLICK auf.</a:t>
            </a:r>
          </a:p>
          <a:p>
            <a:pPr marL="0" indent="0">
              <a:buNone/>
            </a:pPr>
            <a:endParaRPr lang="de-DE" dirty="0"/>
          </a:p>
          <a:p>
            <a:pPr marL="0" indent="0">
              <a:buNone/>
            </a:pPr>
            <a:r>
              <a:rPr lang="de-DE" dirty="0"/>
              <a:t>Diese grafische Analyse kommt also zum gleichen Ergebnis wie die KPP-Gleichung CLICK.</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446A04B6-92B9-41BD-9FCF-AFA0896082E4}" type="slidenum">
              <a:rPr lang="en-GB" altLang="en-US" sz="1100" smtClean="0">
                <a:latin typeface="Times New Roman" pitchFamily="18" charset="0"/>
              </a:rPr>
              <a:pPr algn="r">
                <a:spcBef>
                  <a:spcPct val="0"/>
                </a:spcBef>
                <a:buFontTx/>
                <a:buNone/>
              </a:pPr>
              <a:t>27</a:t>
            </a:fld>
            <a:endParaRPr lang="en-GB" altLang="en-US" sz="1100">
              <a:latin typeface="Times New Roman" pitchFamily="18"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noProof="0" dirty="0"/>
              <a:t>Lassen Sie </a:t>
            </a:r>
            <a:r>
              <a:rPr lang="en-US" altLang="en-US" noProof="0" dirty="0" err="1"/>
              <a:t>uns</a:t>
            </a:r>
            <a:r>
              <a:rPr lang="en-US" altLang="en-US" noProof="0" dirty="0"/>
              <a:t> die </a:t>
            </a:r>
            <a:r>
              <a:rPr lang="en-US" altLang="en-US" noProof="0" dirty="0" err="1"/>
              <a:t>Ergebnisse</a:t>
            </a:r>
            <a:r>
              <a:rPr lang="en-US" altLang="en-US" noProof="0" dirty="0"/>
              <a:t> </a:t>
            </a:r>
            <a:r>
              <a:rPr lang="en-US" altLang="en-US" noProof="0" dirty="0" err="1"/>
              <a:t>zusammenfassen</a:t>
            </a:r>
            <a:r>
              <a:rPr lang="en-US" altLang="en-US" noProof="0" dirty="0"/>
              <a:t>:</a:t>
            </a:r>
          </a:p>
          <a:p>
            <a:pPr marL="0" indent="0" eaLnBrk="1" hangingPunct="1">
              <a:buNone/>
            </a:pPr>
            <a:r>
              <a:rPr lang="en-US" altLang="en-US" noProof="0" dirty="0"/>
              <a:t>FTXT</a:t>
            </a:r>
          </a:p>
          <a:p>
            <a:pPr marL="0" indent="0" eaLnBrk="1" hangingPunct="1">
              <a:buNone/>
            </a:pPr>
            <a:endParaRPr lang="de-DE"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7EFA5428-440A-4D90-A730-3B10AFA621AD}" type="slidenum">
              <a:rPr lang="en-GB" altLang="en-US" sz="1100" smtClean="0">
                <a:latin typeface="Times New Roman" pitchFamily="18" charset="0"/>
              </a:rPr>
              <a:pPr algn="r">
                <a:spcBef>
                  <a:spcPct val="0"/>
                </a:spcBef>
                <a:buFontTx/>
                <a:buNone/>
              </a:pPr>
              <a:t>28</a:t>
            </a:fld>
            <a:endParaRPr lang="en-GB" altLang="en-US" sz="1100">
              <a:latin typeface="Times New Roman" pitchFamily="18"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Soviel zu dieser Lektion!</a:t>
            </a:r>
          </a:p>
          <a:p>
            <a:pPr marL="0" indent="0" eaLnBrk="1" hangingPunct="1">
              <a:buNone/>
            </a:pPr>
            <a:endParaRPr lang="de-DE" altLang="en-US" dirty="0"/>
          </a:p>
          <a:p>
            <a:pPr marL="0" indent="0" eaLnBrk="1" hangingPunct="1">
              <a:buNone/>
            </a:pPr>
            <a:r>
              <a:rPr lang="de-DE" altLang="en-US" dirty="0"/>
              <a:t>In der nächsten Vorlesung werden wir den Einfluss von Zinsdifferenzen auf den Wechselkurs untersuchen!</a:t>
            </a:r>
          </a:p>
          <a:p>
            <a:pPr marL="0" indent="0" eaLnBrk="1" hangingPunct="1">
              <a:buNone/>
            </a:pPr>
            <a:endParaRPr lang="de-DE" altLang="en-US" dirty="0"/>
          </a:p>
          <a:p>
            <a:pPr marL="0" indent="0" eaLnBrk="1" hangingPunct="1">
              <a:buNone/>
            </a:pPr>
            <a:r>
              <a:rPr lang="de-DE" altLang="en-US" dirty="0"/>
              <a:t>_________________</a:t>
            </a:r>
          </a:p>
          <a:p>
            <a:pPr marL="0" indent="0" eaLnBrk="1" hangingPunct="1">
              <a:buNone/>
            </a:pPr>
            <a:endParaRPr lang="de-DE" altLang="en-US" dirty="0"/>
          </a:p>
          <a:p>
            <a:pPr marL="0" indent="0" eaLnBrk="1" hangingPunct="1">
              <a:buNone/>
            </a:pPr>
            <a:r>
              <a:rPr lang="de-DE" altLang="en-US" dirty="0"/>
              <a:t>Guten Tag meine Damen und Herren! Dies ist Lektion 17 der Vorlesung „Internationale Wirtschaftsbeziehungen“. Ich werde die Folien 28 bis 49 von Kapitel 3 besprechen.</a:t>
            </a:r>
          </a:p>
          <a:p>
            <a:pPr marL="0" indent="0" eaLnBrk="1" hangingPunct="1">
              <a:buNone/>
            </a:pPr>
            <a:endParaRPr lang="de-DE" altLang="en-US" dirty="0"/>
          </a:p>
          <a:p>
            <a:pPr marL="0" indent="0" eaLnBrk="1" hangingPunct="1">
              <a:buNone/>
            </a:pPr>
            <a:r>
              <a:rPr lang="de-DE" altLang="en-US" dirty="0"/>
              <a:t>In dieser Lektion geht es um den Einfluss von Zinsdifferenzen auf den Wechselkurs.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353DFD93-EB9E-4F0D-88F3-E80BFC155DC4}" type="slidenum">
              <a:rPr lang="en-GB" altLang="en-US" sz="1100" smtClean="0">
                <a:latin typeface="Times New Roman" pitchFamily="18" charset="0"/>
              </a:rPr>
              <a:pPr algn="r">
                <a:spcBef>
                  <a:spcPct val="0"/>
                </a:spcBef>
                <a:buFontTx/>
                <a:buNone/>
              </a:pPr>
              <a:t>29</a:t>
            </a:fld>
            <a:endParaRPr lang="en-GB" altLang="en-US" sz="1100">
              <a:latin typeface="Times New Roman" pitchFamily="18" charset="0"/>
            </a:endParaRPr>
          </a:p>
        </p:txBody>
      </p:sp>
      <p:sp>
        <p:nvSpPr>
          <p:cNvPr id="165891" name="Rectangle 4"/>
          <p:cNvSpPr txBox="1">
            <a:spLocks noGrp="1"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buAutoNum type="arabicPeriod"/>
              <a:defRPr sz="1200">
                <a:solidFill>
                  <a:schemeClr val="tx1"/>
                </a:solidFill>
                <a:latin typeface="Arial" charset="0"/>
              </a:defRPr>
            </a:lvl1pPr>
            <a:lvl2pPr marL="742950" indent="-285750" algn="l" defTabSz="825500" eaLnBrk="0" hangingPunct="0">
              <a:spcBef>
                <a:spcPct val="30000"/>
              </a:spcBef>
              <a:buAutoNum type="arabicPeriod"/>
              <a:defRPr sz="1200">
                <a:solidFill>
                  <a:schemeClr val="tx1"/>
                </a:solidFill>
                <a:latin typeface="Arial" charset="0"/>
              </a:defRPr>
            </a:lvl2pPr>
            <a:lvl3pPr marL="1143000" indent="-228600" algn="l" defTabSz="825500" eaLnBrk="0" hangingPunct="0">
              <a:spcBef>
                <a:spcPct val="30000"/>
              </a:spcBef>
              <a:buAutoNum type="arabicPeriod"/>
              <a:defRPr sz="1200">
                <a:solidFill>
                  <a:schemeClr val="tx1"/>
                </a:solidFill>
                <a:latin typeface="Arial" charset="0"/>
              </a:defRPr>
            </a:lvl3pPr>
            <a:lvl4pPr marL="1600200" indent="-228600" algn="l" defTabSz="825500" eaLnBrk="0" hangingPunct="0">
              <a:spcBef>
                <a:spcPct val="30000"/>
              </a:spcBef>
              <a:buAutoNum type="arabicPeriod"/>
              <a:defRPr sz="1200">
                <a:solidFill>
                  <a:schemeClr val="tx1"/>
                </a:solidFill>
                <a:latin typeface="Arial" charset="0"/>
              </a:defRPr>
            </a:lvl4pPr>
            <a:lvl5pPr marL="2057400" indent="-228600" algn="l" defTabSz="825500" eaLnBrk="0" hangingPunct="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Maurerr</a:t>
            </a:r>
          </a:p>
        </p:txBody>
      </p:sp>
      <p:sp>
        <p:nvSpPr>
          <p:cNvPr id="165892" name="Rectangle 5"/>
          <p:cNvSpPr txBox="1">
            <a:spLocks noGrp="1"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buAutoNum type="arabicPeriod"/>
              <a:defRPr sz="1200">
                <a:solidFill>
                  <a:schemeClr val="tx1"/>
                </a:solidFill>
                <a:latin typeface="Arial" charset="0"/>
              </a:defRPr>
            </a:lvl1pPr>
            <a:lvl2pPr marL="742950" indent="-285750" algn="l" defTabSz="825500" eaLnBrk="0" hangingPunct="0">
              <a:spcBef>
                <a:spcPct val="30000"/>
              </a:spcBef>
              <a:buAutoNum type="arabicPeriod"/>
              <a:defRPr sz="1200">
                <a:solidFill>
                  <a:schemeClr val="tx1"/>
                </a:solidFill>
                <a:latin typeface="Arial" charset="0"/>
              </a:defRPr>
            </a:lvl2pPr>
            <a:lvl3pPr marL="1143000" indent="-228600" algn="l" defTabSz="825500" eaLnBrk="0" hangingPunct="0">
              <a:spcBef>
                <a:spcPct val="30000"/>
              </a:spcBef>
              <a:buAutoNum type="arabicPeriod"/>
              <a:defRPr sz="1200">
                <a:solidFill>
                  <a:schemeClr val="tx1"/>
                </a:solidFill>
                <a:latin typeface="Arial" charset="0"/>
              </a:defRPr>
            </a:lvl3pPr>
            <a:lvl4pPr marL="1600200" indent="-228600" algn="l" defTabSz="825500" eaLnBrk="0" hangingPunct="0">
              <a:spcBef>
                <a:spcPct val="30000"/>
              </a:spcBef>
              <a:buAutoNum type="arabicPeriod"/>
              <a:defRPr sz="1200">
                <a:solidFill>
                  <a:schemeClr val="tx1"/>
                </a:solidFill>
                <a:latin typeface="Arial" charset="0"/>
              </a:defRPr>
            </a:lvl4pPr>
            <a:lvl5pPr marL="2057400" indent="-228600" algn="l" defTabSz="825500" eaLnBrk="0" hangingPunct="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FB9CA838-ED1F-4E4B-8A84-3F0F9E14DFD4}" type="slidenum">
              <a:rPr lang="en-GB" altLang="en-US" sz="1100" i="1">
                <a:latin typeface="Times New Roman" pitchFamily="18" charset="0"/>
              </a:rPr>
              <a:pPr algn="r">
                <a:spcBef>
                  <a:spcPct val="0"/>
                </a:spcBef>
                <a:buFontTx/>
                <a:buNone/>
              </a:pPr>
              <a:t>29</a:t>
            </a:fld>
            <a:endParaRPr lang="en-GB" altLang="en-US" sz="1100" i="1">
              <a:latin typeface="Times New Roman" pitchFamily="18" charset="0"/>
            </a:endParaRPr>
          </a:p>
        </p:txBody>
      </p:sp>
      <p:sp>
        <p:nvSpPr>
          <p:cNvPr id="165893" name="Rectangle 2"/>
          <p:cNvSpPr>
            <a:spLocks noGrp="1" noRot="1" noChangeAspect="1" noChangeArrowheads="1" noTextEdit="1"/>
          </p:cNvSpPr>
          <p:nvPr>
            <p:ph type="sldImg"/>
          </p:nvPr>
        </p:nvSpPr>
        <p:spPr>
          <a:ln/>
        </p:spPr>
      </p:sp>
      <p:sp>
        <p:nvSpPr>
          <p:cNvPr id="1658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0" indent="0" eaLnBrk="1" hangingPunct="1">
              <a:buNone/>
            </a:pPr>
            <a:r>
              <a:rPr lang="de-DE" altLang="en-US" dirty="0"/>
              <a:t>Da Investitionen in verzinsliche Wertpapiere immer im Laufe der Zeit erfolgen, müssen wir den Devisenmarkt aus einer intertemporalen Perspektive betrachten.</a:t>
            </a:r>
          </a:p>
          <a:p>
            <a:pPr marL="0" indent="0" eaLnBrk="1" hangingPunct="1">
              <a:buNone/>
            </a:pPr>
            <a:endParaRPr lang="de-DE" altLang="en-US" dirty="0"/>
          </a:p>
          <a:p>
            <a:pPr marL="0" indent="0" eaLnBrk="1" hangingPunct="1">
              <a:buNone/>
            </a:pPr>
            <a:r>
              <a:rPr lang="de-DE" altLang="en-US" dirty="0"/>
              <a:t>Bisher haben wir nur den sogenannten „Kassamarkt“ diskutiert. Dies ist der Markt, auf dem heute verschiedene Währungen gegeneinander gehandelt werden .</a:t>
            </a:r>
          </a:p>
          <a:p>
            <a:pPr marL="0" indent="0" eaLnBrk="1" hangingPunct="1">
              <a:buNone/>
            </a:pPr>
            <a:endParaRPr lang="de-DE" altLang="en-US" dirty="0"/>
          </a:p>
          <a:p>
            <a:pPr marL="0" indent="0" eaLnBrk="1" hangingPunct="1">
              <a:buNone/>
            </a:pPr>
            <a:r>
              <a:rPr lang="de-DE" altLang="en-US" dirty="0"/>
              <a:t>Auf dem Kassamarkt KLICKEN  wird heute eine "Vereinbarung zwischen Käufer und Verkäufer getroffen" und es erfolgt gleichzeitig auch die Lieferung der Währung wird vom Verkäufer heute an den Käufer.</a:t>
            </a:r>
          </a:p>
          <a:p>
            <a:pPr marL="0" indent="0" eaLnBrk="1" hangingPunct="1">
              <a:buNone/>
            </a:pPr>
            <a:endParaRPr lang="de-DE" altLang="en-US" dirty="0"/>
          </a:p>
          <a:p>
            <a:pPr marL="0" indent="0" eaLnBrk="1" hangingPunct="1">
              <a:buNone/>
            </a:pPr>
            <a:r>
              <a:rPr lang="de-DE" altLang="en-US" dirty="0"/>
              <a:t>Es gibt aber auch noch einen anderen Devisenmärkte, der sogenannte „Terminmarkt“ CLICK, an dem Devisen zu zukünftigen Zeitpunkten gehandelt werden.</a:t>
            </a:r>
          </a:p>
          <a:p>
            <a:pPr marL="0" indent="0" eaLnBrk="1" hangingPunct="1">
              <a:buNone/>
            </a:pPr>
            <a:endParaRPr lang="de-DE" altLang="en-US" dirty="0"/>
          </a:p>
          <a:p>
            <a:pPr marL="0" indent="0" eaLnBrk="1" hangingPunct="1">
              <a:buNone/>
            </a:pPr>
            <a:r>
              <a:rPr lang="de-DE" altLang="en-US" dirty="0"/>
              <a:t>Hier wird der Wechselkurs, zu dem die Währungen umgetauscht werden, heute festgelegt  KLICKEN, aber der tatsächliche Umtausch findet erst zu einem späteren Zeitpunkt statt. KLICKEN</a:t>
            </a:r>
          </a:p>
          <a:p>
            <a:pPr marL="0" indent="0" eaLnBrk="1" hangingPunct="1">
              <a:buNone/>
            </a:pPr>
            <a:endParaRPr lang="de-DE" altLang="en-US" dirty="0"/>
          </a:p>
          <a:p>
            <a:pPr marL="0" indent="0" eaLnBrk="1" hangingPunct="1">
              <a:buNone/>
            </a:pPr>
            <a:r>
              <a:rPr lang="de-DE" altLang="en-US" dirty="0"/>
              <a:t>Auf einem solchen Devisenterminmarkt können wir z.B. sicherstellen, dass wir in drei Monaten Euro zu einem heute festgelegten Wechselkurs in Dollar umtauschen können, wenn wir uns heute auf einen Terminkontrakt mit einer Laufzeit von drei Monaten einigen.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3CAC0948-1FAF-456D-AF11-95401B90E593}" type="slidenum">
              <a:rPr lang="en-GB" altLang="en-US" sz="1100" smtClean="0">
                <a:latin typeface="Times New Roman" pitchFamily="18" charset="0"/>
              </a:rPr>
              <a:pPr algn="r">
                <a:spcBef>
                  <a:spcPct val="0"/>
                </a:spcBef>
                <a:buFontTx/>
                <a:buNone/>
              </a:pPr>
              <a:t>3</a:t>
            </a:fld>
            <a:endParaRPr lang="en-GB" altLang="en-US" sz="1100">
              <a:latin typeface="Times New Roman"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dirty="0"/>
              <a:t>Lassen Sie uns zu Beginn einige Definitionen klarstellen:</a:t>
            </a:r>
            <a:endParaRPr lang="de-DE"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EFDA3B1C-A291-42D6-B17D-6E041181A0E4}" type="slidenum">
              <a:rPr lang="en-GB" altLang="en-US" sz="1100" smtClean="0">
                <a:latin typeface="Times New Roman" pitchFamily="18" charset="0"/>
              </a:rPr>
              <a:pPr algn="r">
                <a:spcBef>
                  <a:spcPct val="0"/>
                </a:spcBef>
                <a:buFontTx/>
                <a:buNone/>
              </a:pPr>
              <a:t>30</a:t>
            </a:fld>
            <a:endParaRPr lang="en-GB" altLang="en-US" sz="1100">
              <a:latin typeface="Times New Roman" pitchFamily="18"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227013" y="4714875"/>
            <a:ext cx="6216650" cy="5030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b="0" dirty="0"/>
              <a:t>FTXT</a:t>
            </a:r>
          </a:p>
          <a:p>
            <a:pPr eaLnBrk="1" hangingPunct="1">
              <a:buFontTx/>
              <a:buNone/>
            </a:pPr>
            <a:endParaRPr lang="en-US" altLang="en-US" b="1" dirty="0"/>
          </a:p>
          <a:p>
            <a:pPr eaLnBrk="1" hangingPunct="1">
              <a:buFontTx/>
              <a:buNone/>
            </a:pPr>
            <a:r>
              <a:rPr lang="en-US" altLang="en-US" b="1" dirty="0"/>
              <a:t>What kind of bond would you buy if you need € after one year?</a:t>
            </a:r>
            <a:endParaRPr lang="de-DE" altLang="en-US" b="1" dirty="0"/>
          </a:p>
          <a:p>
            <a:pPr eaLnBrk="1" hangingPunct="1">
              <a:buFontTx/>
              <a:buNone/>
            </a:pPr>
            <a:r>
              <a:rPr lang="de-DE" altLang="en-US" dirty="0"/>
              <a:t>Ertrag bei Kauf des €-Papieres: 100€ *(1+0,1) = 110 €</a:t>
            </a:r>
          </a:p>
          <a:p>
            <a:pPr eaLnBrk="1" hangingPunct="1">
              <a:buFontTx/>
              <a:buNone/>
            </a:pPr>
            <a:r>
              <a:rPr lang="de-DE" altLang="en-US" dirty="0"/>
              <a:t>Ertrag bei Kauf des $-Papieres: 100€* 1</a:t>
            </a:r>
            <a:r>
              <a:rPr lang="de-DE" altLang="en-US" baseline="30000" dirty="0"/>
              <a:t>$</a:t>
            </a:r>
            <a:r>
              <a:rPr lang="de-DE" altLang="en-US" baseline="-25000" dirty="0"/>
              <a:t>€</a:t>
            </a:r>
            <a:r>
              <a:rPr lang="de-DE" altLang="en-US" dirty="0"/>
              <a:t> * (1+0,6) * (1/ (0,92</a:t>
            </a:r>
            <a:r>
              <a:rPr lang="de-DE" altLang="en-US" baseline="30000" dirty="0"/>
              <a:t>$</a:t>
            </a:r>
            <a:r>
              <a:rPr lang="de-DE" altLang="en-US" baseline="-25000" dirty="0"/>
              <a:t>€</a:t>
            </a:r>
            <a:r>
              <a:rPr lang="de-DE" altLang="en-US" dirty="0"/>
              <a:t>) ) = 115,22 €</a:t>
            </a:r>
          </a:p>
          <a:p>
            <a:pPr eaLnBrk="1" hangingPunct="1">
              <a:buFontTx/>
              <a:buNone/>
            </a:pPr>
            <a:endParaRPr lang="de-DE" altLang="en-US" dirty="0"/>
          </a:p>
          <a:p>
            <a:pPr eaLnBrk="1" hangingPunct="1">
              <a:buFontTx/>
              <a:buNone/>
            </a:pPr>
            <a:r>
              <a:rPr lang="de-DE" altLang="en-US" dirty="0"/>
              <a:t>Auf Dollar-Basis:</a:t>
            </a:r>
          </a:p>
          <a:p>
            <a:pPr eaLnBrk="1" hangingPunct="1">
              <a:buFontTx/>
              <a:buNone/>
            </a:pPr>
            <a:endParaRPr lang="en-US" altLang="en-US" b="1" dirty="0"/>
          </a:p>
          <a:p>
            <a:pPr eaLnBrk="1" hangingPunct="1">
              <a:buFontTx/>
              <a:buNone/>
            </a:pPr>
            <a:r>
              <a:rPr lang="en-US" altLang="en-US" b="1" dirty="0"/>
              <a:t>What kind of bond would you buy if you need $ after one year?</a:t>
            </a:r>
            <a:endParaRPr lang="de-DE" altLang="en-US" b="1" dirty="0"/>
          </a:p>
          <a:p>
            <a:pPr eaLnBrk="1" hangingPunct="1">
              <a:buFontTx/>
              <a:buNone/>
            </a:pPr>
            <a:r>
              <a:rPr lang="de-DE" altLang="en-US" dirty="0"/>
              <a:t>Ertrag bei Kauf des €-Papieres: 100$* / 1</a:t>
            </a:r>
            <a:r>
              <a:rPr lang="de-DE" altLang="en-US" baseline="30000" dirty="0"/>
              <a:t>$</a:t>
            </a:r>
            <a:r>
              <a:rPr lang="de-DE" altLang="en-US" baseline="-25000" dirty="0"/>
              <a:t>€</a:t>
            </a:r>
            <a:r>
              <a:rPr lang="de-DE" altLang="en-US" dirty="0"/>
              <a:t> *(1+0,05) * 0,92</a:t>
            </a:r>
            <a:r>
              <a:rPr lang="de-DE" altLang="en-US" baseline="30000" dirty="0"/>
              <a:t>$</a:t>
            </a:r>
            <a:r>
              <a:rPr lang="de-DE" altLang="en-US" baseline="-25000" dirty="0"/>
              <a:t>€</a:t>
            </a:r>
            <a:r>
              <a:rPr lang="de-DE" altLang="en-US" dirty="0"/>
              <a:t>  = 96,6 $</a:t>
            </a:r>
          </a:p>
          <a:p>
            <a:pPr eaLnBrk="1" hangingPunct="1">
              <a:buFontTx/>
              <a:buNone/>
            </a:pPr>
            <a:r>
              <a:rPr lang="de-DE" altLang="en-US" dirty="0"/>
              <a:t>Ertrag bei Kauf des $-Papieres: 100$ * (1+0,06) = 106 $</a:t>
            </a:r>
          </a:p>
          <a:p>
            <a:pPr eaLnBrk="1" hangingPunct="1">
              <a:buFontTx/>
              <a:buNone/>
            </a:pPr>
            <a:endParaRPr lang="de-DE" altLang="en-US" dirty="0"/>
          </a:p>
          <a:p>
            <a:pPr eaLnBrk="1" hangingPunct="1">
              <a:buFont typeface="Symbol" pitchFamily="18" charset="2"/>
              <a:buNone/>
            </a:pPr>
            <a:r>
              <a:rPr lang="de-DE" altLang="en-US" dirty="0"/>
              <a:t>Wg. der Kassa-€-Nachfrage würde der Kassakurs aufwerten: e</a:t>
            </a:r>
            <a:r>
              <a:rPr lang="de-DE" altLang="en-US" dirty="0">
                <a:cs typeface="Arial" charset="0"/>
              </a:rPr>
              <a:t>↑</a:t>
            </a:r>
          </a:p>
          <a:p>
            <a:pPr eaLnBrk="1" hangingPunct="1">
              <a:buFont typeface="Symbol" pitchFamily="18" charset="2"/>
              <a:buNone/>
            </a:pPr>
            <a:r>
              <a:rPr lang="de-DE" altLang="en-US" dirty="0"/>
              <a:t>Wg. des Termin-€-Angebotes würde der Terminkurs abwerten: f</a:t>
            </a:r>
            <a:r>
              <a:rPr lang="de-DE" altLang="en-US" dirty="0">
                <a:cs typeface="Arial" charset="0"/>
              </a:rPr>
              <a:t>↓</a:t>
            </a:r>
          </a:p>
          <a:p>
            <a:pPr eaLnBrk="1" hangingPunct="1">
              <a:buFont typeface="Symbol" pitchFamily="18" charset="2"/>
              <a:buNone/>
            </a:pPr>
            <a:endParaRPr lang="de-DE" altLang="en-US" dirty="0"/>
          </a:p>
          <a:p>
            <a:pPr eaLnBrk="1" hangingPunct="1">
              <a:buFont typeface="Symbol" pitchFamily="18" charset="2"/>
              <a:buNone/>
            </a:pPr>
            <a:r>
              <a:rPr lang="de-DE" altLang="en-US" dirty="0"/>
              <a:t>Bei diesen Zins-/Wechselkursrelationen kann kein Gleichgewicht auf den Märkten bestehen.</a:t>
            </a:r>
          </a:p>
          <a:p>
            <a:pPr eaLnBrk="1" hangingPunct="1">
              <a:buFontTx/>
              <a:buNone/>
            </a:pPr>
            <a:endParaRPr lang="de-DE" altLang="en-US" b="1" dirty="0"/>
          </a:p>
          <a:p>
            <a:pPr eaLnBrk="1" hangingPunct="1">
              <a:buFontTx/>
              <a:buNone/>
            </a:pPr>
            <a:endParaRPr lang="de-DE"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charset="0"/>
              </a:defRPr>
            </a:lvl1pPr>
            <a:lvl2pPr marL="742950" indent="-285750" defTabSz="788988">
              <a:spcBef>
                <a:spcPct val="30000"/>
              </a:spcBef>
              <a:buAutoNum type="arabicPeriod"/>
              <a:defRPr sz="1200">
                <a:solidFill>
                  <a:schemeClr val="tx1"/>
                </a:solidFill>
                <a:latin typeface="Arial" charset="0"/>
              </a:defRPr>
            </a:lvl2pPr>
            <a:lvl3pPr marL="1143000" indent="-228600" defTabSz="788988">
              <a:spcBef>
                <a:spcPct val="30000"/>
              </a:spcBef>
              <a:buAutoNum type="arabicPeriod"/>
              <a:defRPr sz="1200">
                <a:solidFill>
                  <a:schemeClr val="tx1"/>
                </a:solidFill>
                <a:latin typeface="Arial" charset="0"/>
              </a:defRPr>
            </a:lvl3pPr>
            <a:lvl4pPr marL="1600200" indent="-228600" defTabSz="788988">
              <a:spcBef>
                <a:spcPct val="30000"/>
              </a:spcBef>
              <a:buAutoNum type="arabicPeriod"/>
              <a:defRPr sz="1200">
                <a:solidFill>
                  <a:schemeClr val="tx1"/>
                </a:solidFill>
                <a:latin typeface="Arial" charset="0"/>
              </a:defRPr>
            </a:lvl4pPr>
            <a:lvl5pPr marL="2057400" indent="-228600" defTabSz="788988">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560386C4-8491-4AC9-93D6-686F9A438FC6}" type="slidenum">
              <a:rPr lang="en-GB" altLang="en-US" sz="1100" smtClean="0">
                <a:latin typeface="Times New Roman" pitchFamily="18" charset="0"/>
              </a:rPr>
              <a:pPr>
                <a:spcBef>
                  <a:spcPct val="0"/>
                </a:spcBef>
                <a:buFontTx/>
                <a:buNone/>
              </a:pPr>
              <a:t>31</a:t>
            </a:fld>
            <a:endParaRPr lang="en-GB" altLang="en-US" sz="1100">
              <a:latin typeface="Times New Roman" pitchFamily="18"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227013" y="4714875"/>
            <a:ext cx="6216650" cy="5030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de-DE" altLang="en-US" kern="0" dirty="0">
                <a:solidFill>
                  <a:srgbClr val="FFFFFF"/>
                </a:solidFill>
                <a:effectLst>
                  <a:outerShdw blurRad="38100" dist="38100" dir="2700000" algn="tl">
                    <a:srgbClr val="000000">
                      <a:alpha val="43137"/>
                    </a:srgbClr>
                  </a:outerShdw>
                </a:effectLst>
                <a:latin typeface="Arial"/>
              </a:rPr>
              <a:t>Um herauszufinden, ob eine Investition in eine Euro-Anleihe CLICK oder eine Investition in eine Dollar-Anleihe CLICK rentabler ist, müssen wir die Erträge dieser Anlagen in derselben Währung berechnen.</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de-DE" altLang="en-US" kern="0" dirty="0">
              <a:solidFill>
                <a:srgbClr val="FFFFFF"/>
              </a:solidFill>
              <a:effectLst>
                <a:outerShdw blurRad="38100" dist="38100" dir="2700000" algn="tl">
                  <a:srgbClr val="000000">
                    <a:alpha val="43137"/>
                  </a:srgbClr>
                </a:outerShdw>
              </a:effectLst>
              <a:latin typeface="Aria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de-DE" altLang="en-US" kern="0" dirty="0">
                <a:solidFill>
                  <a:srgbClr val="FFFFFF"/>
                </a:solidFill>
                <a:effectLst>
                  <a:outerShdw blurRad="38100" dist="38100" dir="2700000" algn="tl">
                    <a:srgbClr val="000000">
                      <a:alpha val="43137"/>
                    </a:srgbClr>
                  </a:outerShdw>
                </a:effectLst>
                <a:latin typeface="Arial"/>
              </a:rPr>
              <a:t>Für eine Investition in eine Euro-Anleihe ist dies recht einfach. Nehmen wir an, wir investieren einen Euro. Nach einem Jahr beträgt unsere Rendite den Euro multipliziert mit dem Zinsfaktor CLICK</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de-DE" altLang="en-US" kern="0" dirty="0">
              <a:solidFill>
                <a:srgbClr val="FFFFFF"/>
              </a:solidFill>
              <a:effectLst>
                <a:outerShdw blurRad="38100" dist="38100" dir="2700000" algn="tl">
                  <a:srgbClr val="000000">
                    <a:alpha val="43137"/>
                  </a:srgbClr>
                </a:outerShdw>
              </a:effectLst>
              <a:latin typeface="Aria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de-DE" altLang="en-US" kern="0" dirty="0">
                <a:solidFill>
                  <a:srgbClr val="FFFFFF"/>
                </a:solidFill>
                <a:effectLst>
                  <a:outerShdw blurRad="38100" dist="38100" dir="2700000" algn="tl">
                    <a:srgbClr val="000000">
                      <a:alpha val="43137"/>
                    </a:srgbClr>
                  </a:outerShdw>
                </a:effectLst>
                <a:latin typeface="Arial"/>
              </a:rPr>
              <a:t>Wenn wir den Euro-Zinssatz von 10% eingeben, KLICKEN, ergibt dies nach einem Jahr einen Gesamtertrag von 1,1 Euro. KLICKEN</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de-DE" altLang="en-US" kern="0" dirty="0">
              <a:solidFill>
                <a:srgbClr val="FFFFFF"/>
              </a:solidFill>
              <a:effectLst>
                <a:outerShdw blurRad="38100" dist="38100" dir="2700000" algn="tl">
                  <a:srgbClr val="000000">
                    <a:alpha val="43137"/>
                  </a:srgbClr>
                </a:outerShdw>
              </a:effectLst>
              <a:latin typeface="Aria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de-DE" altLang="en-US" kern="0" dirty="0">
                <a:solidFill>
                  <a:srgbClr val="FFFFFF"/>
                </a:solidFill>
                <a:effectLst>
                  <a:outerShdw blurRad="38100" dist="38100" dir="2700000" algn="tl">
                    <a:srgbClr val="000000">
                      <a:alpha val="43137"/>
                    </a:srgbClr>
                  </a:outerShdw>
                </a:effectLst>
                <a:latin typeface="Arial"/>
              </a:rPr>
              <a:t>Wenn wir </a:t>
            </a:r>
            <a:r>
              <a:rPr lang="de-DE" altLang="en-US" kern="0" dirty="0" err="1">
                <a:solidFill>
                  <a:srgbClr val="FFFFFF"/>
                </a:solidFill>
                <a:effectLst>
                  <a:outerShdw blurRad="38100" dist="38100" dir="2700000" algn="tl">
                    <a:srgbClr val="000000">
                      <a:alpha val="43137"/>
                    </a:srgbClr>
                  </a:outerShdw>
                </a:effectLst>
                <a:latin typeface="Arial"/>
              </a:rPr>
              <a:t>dagegeneinen</a:t>
            </a:r>
            <a:r>
              <a:rPr lang="de-DE" altLang="en-US" kern="0" dirty="0">
                <a:solidFill>
                  <a:srgbClr val="FFFFFF"/>
                </a:solidFill>
                <a:effectLst>
                  <a:outerShdw blurRad="38100" dist="38100" dir="2700000" algn="tl">
                    <a:srgbClr val="000000">
                      <a:alpha val="43137"/>
                    </a:srgbClr>
                  </a:outerShdw>
                </a:effectLst>
                <a:latin typeface="Arial"/>
              </a:rPr>
              <a:t> Euro in eine Dollar-Anleihe investieren wollen, müssen wir diesen Euro zuerst in Dollar umtauschen. KLICKEN</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de-DE" altLang="en-US" kern="0" dirty="0">
              <a:solidFill>
                <a:srgbClr val="FFFFFF"/>
              </a:solidFill>
              <a:effectLst>
                <a:outerShdw blurRad="38100" dist="38100" dir="2700000" algn="tl">
                  <a:srgbClr val="000000">
                    <a:alpha val="43137"/>
                  </a:srgbClr>
                </a:outerShdw>
              </a:effectLst>
              <a:latin typeface="Aria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de-DE" altLang="en-US" kern="0" dirty="0">
                <a:solidFill>
                  <a:srgbClr val="FFFFFF"/>
                </a:solidFill>
                <a:effectLst>
                  <a:outerShdw blurRad="38100" dist="38100" dir="2700000" algn="tl">
                    <a:srgbClr val="000000">
                      <a:alpha val="43137"/>
                    </a:srgbClr>
                  </a:outerShdw>
                </a:effectLst>
                <a:latin typeface="Arial"/>
              </a:rPr>
              <a:t>Der resultierende Dollarbetrag kann dann zum Dollar-Zinssatz in die Dollar-Anleihe investiert werden. KLICKEN</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de-DE" altLang="en-US" kern="0" dirty="0">
              <a:solidFill>
                <a:srgbClr val="FFFFFF"/>
              </a:solidFill>
              <a:effectLst>
                <a:outerShdw blurRad="38100" dist="38100" dir="2700000" algn="tl">
                  <a:srgbClr val="000000">
                    <a:alpha val="43137"/>
                  </a:srgbClr>
                </a:outerShdw>
              </a:effectLst>
              <a:latin typeface="Aria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de-DE" altLang="en-US" kern="0" dirty="0">
                <a:solidFill>
                  <a:srgbClr val="FFFFFF"/>
                </a:solidFill>
                <a:effectLst>
                  <a:outerShdw blurRad="38100" dist="38100" dir="2700000" algn="tl">
                    <a:srgbClr val="000000">
                      <a:alpha val="43137"/>
                    </a:srgbClr>
                  </a:outerShdw>
                </a:effectLst>
                <a:latin typeface="Arial"/>
              </a:rPr>
              <a:t>Jetzt müssen wir darauf achten, dass wir am Ende des Jahres eine Dollar-Zahlung als Gesamtertrag erhalten - keine Euro-Zahlung.</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de-DE" altLang="en-US" kern="0" dirty="0">
              <a:solidFill>
                <a:srgbClr val="FFFFFF"/>
              </a:solidFill>
              <a:effectLst>
                <a:outerShdw blurRad="38100" dist="38100" dir="2700000" algn="tl">
                  <a:srgbClr val="000000">
                    <a:alpha val="43137"/>
                  </a:srgbClr>
                </a:outerShdw>
              </a:effectLst>
              <a:latin typeface="Aria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de-DE" altLang="en-US" kern="0" dirty="0">
                <a:solidFill>
                  <a:srgbClr val="FFFFFF"/>
                </a:solidFill>
                <a:effectLst>
                  <a:outerShdw blurRad="38100" dist="38100" dir="2700000" algn="tl">
                    <a:srgbClr val="000000">
                      <a:alpha val="43137"/>
                    </a:srgbClr>
                  </a:outerShdw>
                </a:effectLst>
                <a:latin typeface="Arial"/>
              </a:rPr>
              <a:t>Daher müssen wir diese Dollar-Zahlung mit Hilfe des Terminkurses CLICK in Euro umrechnen.</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de-DE" altLang="en-US" kern="0" dirty="0">
              <a:solidFill>
                <a:srgbClr val="FFFFFF"/>
              </a:solidFill>
              <a:effectLst>
                <a:outerShdw blurRad="38100" dist="38100" dir="2700000" algn="tl">
                  <a:srgbClr val="000000">
                    <a:alpha val="43137"/>
                  </a:srgbClr>
                </a:outerShdw>
              </a:effectLst>
              <a:latin typeface="Aria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de-DE" altLang="en-US" kern="0" dirty="0">
                <a:solidFill>
                  <a:srgbClr val="FFFFFF"/>
                </a:solidFill>
                <a:effectLst>
                  <a:outerShdw blurRad="38100" dist="38100" dir="2700000" algn="tl">
                    <a:srgbClr val="000000">
                      <a:alpha val="43137"/>
                    </a:srgbClr>
                  </a:outerShdw>
                </a:effectLst>
                <a:latin typeface="Arial"/>
              </a:rPr>
              <a:t>Wir kennen den Terminkurs ein Jahr im Voraus. Daher können wir sicher sein, dass wir unsere Dollarrenditen zum Devisenterminkurs in Euro umwandeln, unabhängig davon, wie hoch der Kassakurs in einem Jahr sein wird. Wir müssen uns lediglich auf einen Terminkontrakt einigen, der auf dem Terminmarkt angeboten wird.</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de-DE" altLang="en-US" kern="0" dirty="0">
              <a:solidFill>
                <a:srgbClr val="FFFFFF"/>
              </a:solidFill>
              <a:effectLst>
                <a:outerShdw blurRad="38100" dist="38100" dir="2700000" algn="tl">
                  <a:srgbClr val="000000">
                    <a:alpha val="43137"/>
                  </a:srgbClr>
                </a:outerShdw>
              </a:effectLst>
              <a:latin typeface="Aria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de-DE" altLang="en-US" kern="0" dirty="0">
                <a:solidFill>
                  <a:srgbClr val="FFFFFF"/>
                </a:solidFill>
                <a:effectLst>
                  <a:outerShdw blurRad="38100" dist="38100" dir="2700000" algn="tl">
                    <a:srgbClr val="000000">
                      <a:alpha val="43137"/>
                    </a:srgbClr>
                  </a:outerShdw>
                </a:effectLst>
                <a:latin typeface="Arial"/>
              </a:rPr>
              <a:t>Jetzt können wir die Zahlen in diese Formel eingeben. Für den Kassakurs 1 Dollar pro Euro KLICKEN, für den Dollar-Zinssatz 6% KLICKEN und für den Devisenterminkurs 0,92 Dollar pro Euro KLICKEN:</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de-DE" altLang="en-US" kern="0" dirty="0">
              <a:solidFill>
                <a:srgbClr val="FFFFFF"/>
              </a:solidFill>
              <a:effectLst>
                <a:outerShdw blurRad="38100" dist="38100" dir="2700000" algn="tl">
                  <a:srgbClr val="000000">
                    <a:alpha val="43137"/>
                  </a:srgbClr>
                </a:outerShdw>
              </a:effectLst>
              <a:latin typeface="Aria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de-DE" altLang="en-US" kern="0" dirty="0">
                <a:solidFill>
                  <a:srgbClr val="FFFFFF"/>
                </a:solidFill>
                <a:effectLst>
                  <a:outerShdw blurRad="38100" dist="38100" dir="2700000" algn="tl">
                    <a:srgbClr val="000000">
                      <a:alpha val="43137"/>
                    </a:srgbClr>
                  </a:outerShdw>
                </a:effectLst>
                <a:latin typeface="Arial"/>
              </a:rPr>
              <a:t>Wir können den numerischen Wert der Dollar-Investition berechnen: Das Ergebnis ist 1,15 €. KLICKEN</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de-DE" altLang="en-US" kern="0" dirty="0">
              <a:solidFill>
                <a:srgbClr val="FFFFFF"/>
              </a:solidFill>
              <a:effectLst>
                <a:outerShdw blurRad="38100" dist="38100" dir="2700000" algn="tl">
                  <a:srgbClr val="000000">
                    <a:alpha val="43137"/>
                  </a:srgbClr>
                </a:outerShdw>
              </a:effectLst>
              <a:latin typeface="Aria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de-DE" altLang="en-US" kern="0" dirty="0">
                <a:solidFill>
                  <a:srgbClr val="FFFFFF"/>
                </a:solidFill>
                <a:effectLst>
                  <a:outerShdw blurRad="38100" dist="38100" dir="2700000" algn="tl">
                    <a:srgbClr val="000000">
                      <a:alpha val="43137"/>
                    </a:srgbClr>
                  </a:outerShdw>
                </a:effectLst>
                <a:latin typeface="Arial"/>
              </a:rPr>
              <a:t>Dies bedeutet, dass eine Investition in den Dollarraum rentabler ist als eine Investition in den Euroraum, obwohl der Zinssatz im Euroraum höher ist. Der Grund ist der Terminkurs von 0,92 Dollar pro Euro, was eine Aufwertung des Dollars gegenüber dem Euro im Vergleich zu dem Kassakurs von 1 Dollar pro Euro impliziert.</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de-DE" altLang="en-US" kern="0" dirty="0">
              <a:solidFill>
                <a:srgbClr val="FFFFFF"/>
              </a:solidFill>
              <a:effectLst>
                <a:outerShdw blurRad="38100" dist="38100" dir="2700000" algn="tl">
                  <a:srgbClr val="000000">
                    <a:alpha val="43137"/>
                  </a:srgbClr>
                </a:outerShdw>
              </a:effectLst>
              <a:latin typeface="Aria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de-DE" altLang="en-US" kern="0" dirty="0">
                <a:solidFill>
                  <a:srgbClr val="FFFFFF"/>
                </a:solidFill>
                <a:effectLst>
                  <a:outerShdw blurRad="38100" dist="38100" dir="2700000" algn="tl">
                    <a:srgbClr val="000000">
                      <a:alpha val="43137"/>
                    </a:srgbClr>
                  </a:outerShdw>
                </a:effectLst>
                <a:latin typeface="Arial"/>
              </a:rPr>
              <a:t>Da die Rendite einer Dollar-Anleihe höher ist als die Rendite einer Euro-Anleihe, möchten CLICK die Anleger ihr Geld nur in Dollar-Anleihen investieren.</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de-DE" altLang="en-US" kern="0" dirty="0">
              <a:solidFill>
                <a:srgbClr val="FFFFFF"/>
              </a:solidFill>
              <a:effectLst>
                <a:outerShdw blurRad="38100" dist="38100" dir="2700000" algn="tl">
                  <a:srgbClr val="000000">
                    <a:alpha val="43137"/>
                  </a:srgbClr>
                </a:outerShdw>
              </a:effectLst>
              <a:latin typeface="Aria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de-DE" altLang="en-US" kern="0" dirty="0">
                <a:solidFill>
                  <a:srgbClr val="FFFFFF"/>
                </a:solidFill>
                <a:effectLst>
                  <a:outerShdw blurRad="38100" dist="38100" dir="2700000" algn="tl">
                    <a:srgbClr val="000000">
                      <a:alpha val="43137"/>
                    </a:srgbClr>
                  </a:outerShdw>
                </a:effectLst>
                <a:latin typeface="Arial"/>
              </a:rPr>
              <a:t>Infolgedessen wächst CLICK die Nachfrage nach $, was bedeutet, dass auch das Angebot an € wächst</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de-DE" altLang="en-US" kern="0" dirty="0">
              <a:solidFill>
                <a:srgbClr val="FFFFFF"/>
              </a:solidFill>
              <a:effectLst>
                <a:outerShdw blurRad="38100" dist="38100" dir="2700000" algn="tl">
                  <a:srgbClr val="000000">
                    <a:alpha val="43137"/>
                  </a:srgbClr>
                </a:outerShdw>
              </a:effectLst>
              <a:latin typeface="Aria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de-DE" altLang="en-US" kern="0" dirty="0">
                <a:solidFill>
                  <a:srgbClr val="FFFFFF"/>
                </a:solidFill>
                <a:effectLst>
                  <a:outerShdw blurRad="38100" dist="38100" dir="2700000" algn="tl">
                    <a:srgbClr val="000000">
                      <a:alpha val="43137"/>
                    </a:srgbClr>
                  </a:outerShdw>
                </a:effectLst>
                <a:latin typeface="Arial"/>
              </a:rPr>
              <a:t>Infolgedessen wertet KLICKEN der € gegenüber dem $ ab.</a:t>
            </a: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de-DE" altLang="en-US" kern="0" dirty="0">
              <a:solidFill>
                <a:srgbClr val="FFFFFF"/>
              </a:solidFill>
              <a:effectLst>
                <a:outerShdw blurRad="38100" dist="38100" dir="2700000" algn="tl">
                  <a:srgbClr val="000000">
                    <a:alpha val="43137"/>
                  </a:srgbClr>
                </a:outerShdw>
              </a:effectLst>
              <a:latin typeface="Aria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de-DE" altLang="en-US" kern="0" dirty="0">
                <a:solidFill>
                  <a:srgbClr val="FFFFFF"/>
                </a:solidFill>
                <a:effectLst>
                  <a:outerShdw blurRad="38100" dist="38100" dir="2700000" algn="tl">
                    <a:srgbClr val="000000">
                      <a:alpha val="43137"/>
                    </a:srgbClr>
                  </a:outerShdw>
                </a:effectLst>
                <a:latin typeface="Arial"/>
              </a:rPr>
              <a:t>Dies bedeutet, dass ein Kassakurs von 1 Dollar pro Euro kein KLICKEN Gleichgewichtswechselkurs sein kann.</a:t>
            </a:r>
            <a:endParaRPr lang="en-US" altLang="en-US" kern="0" dirty="0">
              <a:solidFill>
                <a:srgbClr val="FFFFFF"/>
              </a:solidFill>
              <a:effectLst>
                <a:outerShdw blurRad="38100" dist="38100" dir="2700000" algn="tl">
                  <a:srgbClr val="000000">
                    <a:alpha val="43137"/>
                  </a:srgbClr>
                </a:outerShdw>
              </a:effectLst>
              <a:latin typeface="Arial"/>
            </a:endParaRPr>
          </a:p>
          <a:p>
            <a:pPr marL="228600" marR="0" lvl="0" indent="-228600" algn="l" defTabSz="762000" rtl="0" eaLnBrk="1" fontAlgn="base" latinLnBrk="0" hangingPunct="1">
              <a:lnSpc>
                <a:spcPct val="100000"/>
              </a:lnSpc>
              <a:spcBef>
                <a:spcPct val="30000"/>
              </a:spcBef>
              <a:spcAft>
                <a:spcPct val="0"/>
              </a:spcAft>
              <a:buClrTx/>
              <a:buSzTx/>
              <a:buFontTx/>
              <a:buNone/>
              <a:tabLst/>
              <a:defRPr/>
            </a:pPr>
            <a:endParaRPr lang="en-US" altLang="en-US" kern="0" dirty="0">
              <a:solidFill>
                <a:srgbClr val="FFFFFF"/>
              </a:solidFill>
              <a:effectLst>
                <a:outerShdw blurRad="38100" dist="38100" dir="2700000" algn="tl">
                  <a:srgbClr val="000000">
                    <a:alpha val="43137"/>
                  </a:srgbClr>
                </a:outerShdw>
              </a:effectLst>
              <a:latin typeface="Arial"/>
            </a:endParaRPr>
          </a:p>
          <a:p>
            <a:pPr eaLnBrk="1" hangingPunct="1">
              <a:buFontTx/>
              <a:buNone/>
            </a:pPr>
            <a:endParaRPr lang="en-US" altLang="en-US" noProof="0" dirty="0"/>
          </a:p>
        </p:txBody>
      </p:sp>
    </p:spTree>
    <p:extLst>
      <p:ext uri="{BB962C8B-B14F-4D97-AF65-F5344CB8AC3E}">
        <p14:creationId xmlns:p14="http://schemas.microsoft.com/office/powerpoint/2010/main" val="2405885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1BC308BD-B9DB-4EB8-89BD-BED75F53C7D6}" type="slidenum">
              <a:rPr lang="en-GB" altLang="en-US" sz="1100" smtClean="0">
                <a:latin typeface="Times New Roman" pitchFamily="18" charset="0"/>
              </a:rPr>
              <a:pPr algn="r">
                <a:spcBef>
                  <a:spcPct val="0"/>
                </a:spcBef>
                <a:buFontTx/>
                <a:buNone/>
              </a:pPr>
              <a:t>32</a:t>
            </a:fld>
            <a:endParaRPr lang="en-GB" altLang="en-US" sz="1100">
              <a:latin typeface="Times New Roman" pitchFamily="18"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xfrm>
            <a:off x="227013" y="4714875"/>
            <a:ext cx="6216650" cy="5030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de-DE" dirty="0"/>
              <a:t>Versuchen wir also einen etwas niedrigeren Wechselkurs von beispielsweise 0,90 Dollar pro Euro KLICK</a:t>
            </a:r>
            <a:endParaRPr lang="en-US" altLang="en-US" b="1" dirty="0"/>
          </a:p>
          <a:p>
            <a:pPr eaLnBrk="1" hangingPunct="1">
              <a:buFontTx/>
              <a:buNone/>
            </a:pPr>
            <a:endParaRPr lang="en-US" altLang="en-US" b="1" dirty="0"/>
          </a:p>
          <a:p>
            <a:pPr eaLnBrk="1" hangingPunct="1">
              <a:buFontTx/>
              <a:buNone/>
            </a:pPr>
            <a:r>
              <a:rPr lang="en-US" altLang="en-US" b="1" dirty="0"/>
              <a:t>_______________________</a:t>
            </a:r>
          </a:p>
          <a:p>
            <a:pPr eaLnBrk="1" hangingPunct="1">
              <a:buFontTx/>
              <a:buNone/>
            </a:pPr>
            <a:endParaRPr lang="en-US" altLang="en-US" b="1" dirty="0"/>
          </a:p>
          <a:p>
            <a:pPr eaLnBrk="1" hangingPunct="1">
              <a:buFontTx/>
              <a:buNone/>
            </a:pPr>
            <a:r>
              <a:rPr lang="en-US" altLang="en-US" b="1" dirty="0"/>
              <a:t>What kind of bond would you buy in you need € after one month?</a:t>
            </a:r>
            <a:endParaRPr lang="de-DE" altLang="en-US" b="1" dirty="0"/>
          </a:p>
          <a:p>
            <a:pPr eaLnBrk="1" hangingPunct="1">
              <a:buFontTx/>
              <a:buNone/>
            </a:pPr>
            <a:r>
              <a:rPr lang="de-DE" altLang="en-US" dirty="0"/>
              <a:t>Ertrag bei Kauf des €-Papieres: 100€ *(1+0,1) = 110 €</a:t>
            </a:r>
          </a:p>
          <a:p>
            <a:pPr eaLnBrk="1" hangingPunct="1">
              <a:buFontTx/>
              <a:buNone/>
            </a:pPr>
            <a:r>
              <a:rPr lang="de-DE" altLang="en-US" dirty="0"/>
              <a:t>Ertrag bei Kauf des $-Papieres: 100€* 0,90</a:t>
            </a:r>
            <a:r>
              <a:rPr lang="de-DE" altLang="en-US" baseline="30000" dirty="0"/>
              <a:t>$</a:t>
            </a:r>
            <a:r>
              <a:rPr lang="de-DE" altLang="en-US" baseline="-25000" dirty="0"/>
              <a:t>€</a:t>
            </a:r>
            <a:r>
              <a:rPr lang="de-DE" altLang="en-US" dirty="0"/>
              <a:t> * (1+0,1) * (1/ (0,92</a:t>
            </a:r>
            <a:r>
              <a:rPr lang="de-DE" altLang="en-US" baseline="30000" dirty="0"/>
              <a:t>$</a:t>
            </a:r>
            <a:r>
              <a:rPr lang="de-DE" altLang="en-US" baseline="-25000" dirty="0"/>
              <a:t>€</a:t>
            </a:r>
            <a:r>
              <a:rPr lang="de-DE" altLang="en-US" dirty="0"/>
              <a:t>) ) = 103,69 €</a:t>
            </a:r>
          </a:p>
          <a:p>
            <a:pPr eaLnBrk="1" hangingPunct="1">
              <a:buFontTx/>
              <a:buNone/>
            </a:pPr>
            <a:endParaRPr lang="de-DE" altLang="en-US" dirty="0"/>
          </a:p>
          <a:p>
            <a:pPr eaLnBrk="1" hangingPunct="1">
              <a:buFontTx/>
              <a:buNone/>
            </a:pPr>
            <a:r>
              <a:rPr lang="de-DE" altLang="en-US" dirty="0"/>
              <a:t>Auf Dollar-Basis:</a:t>
            </a:r>
          </a:p>
          <a:p>
            <a:pPr eaLnBrk="1" hangingPunct="1">
              <a:buFontTx/>
              <a:buNone/>
            </a:pPr>
            <a:endParaRPr lang="en-US" altLang="en-US" b="1" dirty="0"/>
          </a:p>
          <a:p>
            <a:pPr eaLnBrk="1" hangingPunct="1">
              <a:buFontTx/>
              <a:buNone/>
            </a:pPr>
            <a:r>
              <a:rPr lang="en-US" altLang="en-US" b="1" dirty="0"/>
              <a:t>What kind of bond would you buy in you need $ after one month?</a:t>
            </a:r>
            <a:endParaRPr lang="de-DE" altLang="en-US" b="1" dirty="0"/>
          </a:p>
          <a:p>
            <a:pPr eaLnBrk="1" hangingPunct="1">
              <a:buFontTx/>
              <a:buNone/>
            </a:pPr>
            <a:r>
              <a:rPr lang="de-DE" altLang="en-US" dirty="0"/>
              <a:t>Ertrag bei Kauf des €-Papieres: 100$ / 0,9</a:t>
            </a:r>
            <a:r>
              <a:rPr lang="de-DE" altLang="en-US" baseline="30000" dirty="0"/>
              <a:t>$</a:t>
            </a:r>
            <a:r>
              <a:rPr lang="de-DE" altLang="en-US" baseline="-25000" dirty="0"/>
              <a:t>€</a:t>
            </a:r>
            <a:r>
              <a:rPr lang="de-DE" altLang="en-US" dirty="0"/>
              <a:t> *(1+0,1) * 0,92</a:t>
            </a:r>
            <a:r>
              <a:rPr lang="de-DE" altLang="en-US" baseline="30000" dirty="0"/>
              <a:t>$</a:t>
            </a:r>
            <a:r>
              <a:rPr lang="de-DE" altLang="en-US" baseline="-25000" dirty="0"/>
              <a:t>€</a:t>
            </a:r>
            <a:r>
              <a:rPr lang="de-DE" altLang="en-US" dirty="0"/>
              <a:t>  = 112,44 $</a:t>
            </a:r>
          </a:p>
          <a:p>
            <a:pPr eaLnBrk="1" hangingPunct="1">
              <a:buFontTx/>
              <a:buNone/>
            </a:pPr>
            <a:r>
              <a:rPr lang="de-DE" altLang="en-US" dirty="0"/>
              <a:t>Ertrag bei Kauf des $-Papieres: 100$ * (1+0,06) = 106 $</a:t>
            </a:r>
          </a:p>
          <a:p>
            <a:pPr eaLnBrk="1" hangingPunct="1">
              <a:buFontTx/>
              <a:buNone/>
            </a:pPr>
            <a:endParaRPr lang="de-DE" altLang="en-US" dirty="0"/>
          </a:p>
          <a:p>
            <a:pPr eaLnBrk="1" hangingPunct="1">
              <a:buFont typeface="Symbol" pitchFamily="18" charset="2"/>
              <a:buNone/>
            </a:pPr>
            <a:r>
              <a:rPr lang="de-DE" altLang="en-US" dirty="0"/>
              <a:t>Wg. der Kassa-€-Nachfrage würde der Kassakurs aufwerten: e</a:t>
            </a:r>
            <a:r>
              <a:rPr lang="de-DE" altLang="en-US" dirty="0">
                <a:cs typeface="Arial" charset="0"/>
              </a:rPr>
              <a:t>↑</a:t>
            </a:r>
          </a:p>
          <a:p>
            <a:pPr eaLnBrk="1" hangingPunct="1">
              <a:buFont typeface="Symbol" pitchFamily="18" charset="2"/>
              <a:buNone/>
            </a:pPr>
            <a:r>
              <a:rPr lang="de-DE" altLang="en-US" dirty="0"/>
              <a:t>Wg. des Termin-€-Angebotes würde der Terminkurs abwerten: f</a:t>
            </a:r>
            <a:r>
              <a:rPr lang="de-DE" altLang="en-US" dirty="0">
                <a:cs typeface="Arial" charset="0"/>
              </a:rPr>
              <a:t>↓</a:t>
            </a:r>
          </a:p>
          <a:p>
            <a:pPr eaLnBrk="1" hangingPunct="1">
              <a:buFont typeface="Symbol" pitchFamily="18" charset="2"/>
              <a:buNone/>
            </a:pPr>
            <a:r>
              <a:rPr lang="de-DE" altLang="en-US" dirty="0"/>
              <a:t>Bei diesen Zins-/Wechselkursrelationen kann kein Gleichgewicht auf den Märkten bestehen.</a:t>
            </a:r>
          </a:p>
          <a:p>
            <a:pPr eaLnBrk="1" hangingPunct="1">
              <a:buFontTx/>
              <a:buNone/>
            </a:pPr>
            <a:endParaRPr lang="en-US" altLang="en-US" b="1" dirty="0"/>
          </a:p>
          <a:p>
            <a:pPr eaLnBrk="1" hangingPunct="1">
              <a:buFontTx/>
              <a:buNone/>
            </a:pPr>
            <a:endParaRPr lang="de-DE" altLang="en-US" b="1" dirty="0"/>
          </a:p>
          <a:p>
            <a:pPr eaLnBrk="1" hangingPunct="1">
              <a:buFontTx/>
              <a:buNone/>
            </a:pPr>
            <a:endParaRPr lang="de-DE"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charset="0"/>
              </a:defRPr>
            </a:lvl1pPr>
            <a:lvl2pPr marL="742950" indent="-285750" defTabSz="788988">
              <a:spcBef>
                <a:spcPct val="30000"/>
              </a:spcBef>
              <a:buAutoNum type="arabicPeriod"/>
              <a:defRPr sz="1200">
                <a:solidFill>
                  <a:schemeClr val="tx1"/>
                </a:solidFill>
                <a:latin typeface="Arial" charset="0"/>
              </a:defRPr>
            </a:lvl2pPr>
            <a:lvl3pPr marL="1143000" indent="-228600" defTabSz="788988">
              <a:spcBef>
                <a:spcPct val="30000"/>
              </a:spcBef>
              <a:buAutoNum type="arabicPeriod"/>
              <a:defRPr sz="1200">
                <a:solidFill>
                  <a:schemeClr val="tx1"/>
                </a:solidFill>
                <a:latin typeface="Arial" charset="0"/>
              </a:defRPr>
            </a:lvl3pPr>
            <a:lvl4pPr marL="1600200" indent="-228600" defTabSz="788988">
              <a:spcBef>
                <a:spcPct val="30000"/>
              </a:spcBef>
              <a:buAutoNum type="arabicPeriod"/>
              <a:defRPr sz="1200">
                <a:solidFill>
                  <a:schemeClr val="tx1"/>
                </a:solidFill>
                <a:latin typeface="Arial" charset="0"/>
              </a:defRPr>
            </a:lvl4pPr>
            <a:lvl5pPr marL="2057400" indent="-228600" defTabSz="788988">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marL="0" marR="0" lvl="0" indent="0" algn="r" defTabSz="788988" rtl="0" eaLnBrk="0" fontAlgn="base" latinLnBrk="0" hangingPunct="0">
              <a:lnSpc>
                <a:spcPct val="100000"/>
              </a:lnSpc>
              <a:spcBef>
                <a:spcPct val="0"/>
              </a:spcBef>
              <a:spcAft>
                <a:spcPct val="0"/>
              </a:spcAft>
              <a:buClrTx/>
              <a:buSzTx/>
              <a:buFontTx/>
              <a:buNone/>
              <a:tabLst/>
              <a:defRPr/>
            </a:pPr>
            <a:fld id="{560386C4-8491-4AC9-93D6-686F9A438FC6}" type="slidenum">
              <a:rPr kumimoji="0" lang="en-GB" altLang="en-US" sz="11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788988" rtl="0" eaLnBrk="0" fontAlgn="base" latinLnBrk="0" hangingPunct="0">
                <a:lnSpc>
                  <a:spcPct val="100000"/>
                </a:lnSpc>
                <a:spcBef>
                  <a:spcPct val="0"/>
                </a:spcBef>
                <a:spcAft>
                  <a:spcPct val="0"/>
                </a:spcAft>
                <a:buClrTx/>
                <a:buSzTx/>
                <a:buFontTx/>
                <a:buNone/>
                <a:tabLst/>
                <a:defRPr/>
              </a:pPr>
              <a:t>33</a:t>
            </a:fld>
            <a:endParaRPr kumimoji="0" lang="en-GB" altLang="en-US" sz="11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227013" y="4714875"/>
            <a:ext cx="6216650" cy="5030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de-DE" altLang="en-US" b="0" dirty="0"/>
              <a:t>Jetzt müssen wir die gleichen Berechnungen mit dem niedrigeren Kassakurs erneut durchführen. KLICK </a:t>
            </a:r>
            <a:r>
              <a:rPr lang="de-DE" altLang="en-US" b="0" dirty="0" err="1"/>
              <a:t>KLICK</a:t>
            </a:r>
            <a:r>
              <a:rPr lang="de-DE" altLang="en-US" b="0" dirty="0"/>
              <a:t> </a:t>
            </a:r>
            <a:r>
              <a:rPr lang="de-DE" altLang="en-US" b="0" dirty="0" err="1"/>
              <a:t>KLICK</a:t>
            </a:r>
            <a:r>
              <a:rPr lang="de-DE" altLang="en-US" b="0" dirty="0"/>
              <a:t>.</a:t>
            </a:r>
          </a:p>
          <a:p>
            <a:pPr eaLnBrk="1" hangingPunct="1">
              <a:buFontTx/>
              <a:buNone/>
            </a:pPr>
            <a:endParaRPr lang="de-DE" altLang="en-US" b="0" dirty="0"/>
          </a:p>
          <a:p>
            <a:pPr eaLnBrk="1" hangingPunct="1">
              <a:buFontTx/>
              <a:buNone/>
            </a:pPr>
            <a:r>
              <a:rPr lang="de-DE" altLang="en-US" b="0" dirty="0"/>
              <a:t>Das Ergebnis zeigt, dass jetzt die Erträge einer Dollar-Investition mit 1,04 Euro deutlich niedriger sind als die Erträge einer Euro-Investition, bei der die Erträge 1,1 Euro betragen.</a:t>
            </a:r>
          </a:p>
          <a:p>
            <a:pPr eaLnBrk="1" hangingPunct="1">
              <a:buFontTx/>
              <a:buNone/>
            </a:pPr>
            <a:endParaRPr lang="de-DE" altLang="en-US" b="0" dirty="0"/>
          </a:p>
          <a:p>
            <a:pPr eaLnBrk="1" hangingPunct="1">
              <a:buFontTx/>
              <a:buNone/>
            </a:pPr>
            <a:r>
              <a:rPr lang="de-DE" altLang="en-US" b="0" dirty="0"/>
              <a:t>Da die Rendite einer Dollar-Anleihe niedriger ist als die Rendite einer Euro-Anleihe, möchten CLICK die Anleger nun ihr Geld nur in Euro-Anleihen investieren.</a:t>
            </a:r>
          </a:p>
          <a:p>
            <a:pPr eaLnBrk="1" hangingPunct="1">
              <a:buFontTx/>
              <a:buNone/>
            </a:pPr>
            <a:endParaRPr lang="de-DE" altLang="en-US" b="0" dirty="0"/>
          </a:p>
          <a:p>
            <a:pPr eaLnBrk="1" hangingPunct="1">
              <a:buFontTx/>
              <a:buNone/>
            </a:pPr>
            <a:r>
              <a:rPr lang="de-DE" altLang="en-US" b="0" dirty="0"/>
              <a:t>Infolgedessen steigt CLICK, =&gt; Die Nachfrage nach €, was bedeutet, dass das Angebot an $ wächst</a:t>
            </a:r>
          </a:p>
          <a:p>
            <a:pPr eaLnBrk="1" hangingPunct="1">
              <a:buFontTx/>
              <a:buNone/>
            </a:pPr>
            <a:endParaRPr lang="de-DE" altLang="en-US" b="0" dirty="0"/>
          </a:p>
          <a:p>
            <a:pPr eaLnBrk="1" hangingPunct="1">
              <a:buFontTx/>
              <a:buNone/>
            </a:pPr>
            <a:r>
              <a:rPr lang="de-DE" altLang="en-US" b="0" dirty="0"/>
              <a:t>Infolgedessen KLICKEN wertet der €, gegenüber dem $ auf.</a:t>
            </a:r>
          </a:p>
          <a:p>
            <a:pPr eaLnBrk="1" hangingPunct="1">
              <a:buFontTx/>
              <a:buNone/>
            </a:pPr>
            <a:endParaRPr lang="de-DE" altLang="en-US" b="0" dirty="0"/>
          </a:p>
          <a:p>
            <a:pPr eaLnBrk="1" hangingPunct="1">
              <a:buFontTx/>
              <a:buNone/>
            </a:pPr>
            <a:r>
              <a:rPr lang="de-DE" altLang="en-US" b="0" dirty="0"/>
              <a:t>Dies bedeutet, dass ein Kassakurs von 0,9 Dollar pro Euro auch kein KLICK Gleichgewichtswechselkurs sein kann.</a:t>
            </a:r>
            <a:endParaRPr lang="en-US" altLang="en-US" b="0" dirty="0"/>
          </a:p>
        </p:txBody>
      </p:sp>
    </p:spTree>
    <p:extLst>
      <p:ext uri="{BB962C8B-B14F-4D97-AF65-F5344CB8AC3E}">
        <p14:creationId xmlns:p14="http://schemas.microsoft.com/office/powerpoint/2010/main" val="1272111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792742C7-72B7-46E0-85A1-AB99A940DC8A}" type="slidenum">
              <a:rPr lang="en-GB" altLang="en-US" sz="1100" smtClean="0">
                <a:latin typeface="Times New Roman" pitchFamily="18" charset="0"/>
              </a:rPr>
              <a:pPr algn="r">
                <a:spcBef>
                  <a:spcPct val="0"/>
                </a:spcBef>
                <a:buFontTx/>
                <a:buNone/>
              </a:pPr>
              <a:t>34</a:t>
            </a:fld>
            <a:endParaRPr lang="en-GB" altLang="en-US" sz="1100">
              <a:latin typeface="Times New Roman" pitchFamily="18"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xfrm>
            <a:off x="227013" y="4714875"/>
            <a:ext cx="6216650" cy="5030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de-DE" altLang="en-US" b="0" dirty="0"/>
              <a:t>Dies bedeutet, dass weder der „hohe“ Wechselkurs von 1,0 Dollar pro Euro in unserem ersten Beispiel, noch der „niedrige“ Wechselkurs von 0,9 Dollar pro Euro der Gleichgewichtswechselkurs sein kann.</a:t>
            </a:r>
          </a:p>
          <a:p>
            <a:pPr eaLnBrk="1" hangingPunct="1">
              <a:buFontTx/>
              <a:buNone/>
            </a:pPr>
            <a:endParaRPr lang="de-DE" altLang="en-US" b="0" dirty="0"/>
          </a:p>
          <a:p>
            <a:pPr eaLnBrk="1" hangingPunct="1">
              <a:buFontTx/>
              <a:buNone/>
            </a:pPr>
            <a:r>
              <a:rPr lang="de-DE" altLang="en-US" b="0" dirty="0"/>
              <a:t>Der Gleichgewichtswechselkurs muss also irgendwo zwischen 1,0 Dollar pro Euro und 0,9 Dollar pro Euro liegen.</a:t>
            </a:r>
          </a:p>
          <a:p>
            <a:pPr eaLnBrk="1" hangingPunct="1">
              <a:buFontTx/>
              <a:buNone/>
            </a:pPr>
            <a:endParaRPr lang="de-DE" altLang="en-US" b="0" dirty="0"/>
          </a:p>
          <a:p>
            <a:pPr eaLnBrk="1" hangingPunct="1">
              <a:buFontTx/>
              <a:buNone/>
            </a:pPr>
            <a:r>
              <a:rPr lang="de-DE" altLang="en-US" b="0" dirty="0"/>
              <a:t>Anstatt mehr numerische Versuche durchzuführen, können wir den Gleichgewichtswert auch direkt berechnen. KLICKEN</a:t>
            </a:r>
            <a:endParaRPr lang="en-US" altLang="en-US" b="0" dirty="0"/>
          </a:p>
          <a:p>
            <a:pPr eaLnBrk="1" hangingPunct="1">
              <a:buFontTx/>
              <a:buNone/>
            </a:pPr>
            <a:endParaRPr lang="en-US" altLang="en-US" b="1" dirty="0"/>
          </a:p>
          <a:p>
            <a:pPr eaLnBrk="1" hangingPunct="1">
              <a:buFontTx/>
              <a:buNone/>
            </a:pPr>
            <a:endParaRPr lang="en-US" altLang="en-US" b="1" dirty="0"/>
          </a:p>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en-US" altLang="en-US" b="0" dirty="0"/>
              <a:t>______________________</a:t>
            </a:r>
          </a:p>
          <a:p>
            <a:pPr eaLnBrk="1" hangingPunct="1">
              <a:buFontTx/>
              <a:buNone/>
            </a:pPr>
            <a:endParaRPr lang="en-US" altLang="en-US" b="1" dirty="0"/>
          </a:p>
          <a:p>
            <a:pPr eaLnBrk="1" hangingPunct="1">
              <a:buFontTx/>
              <a:buNone/>
            </a:pPr>
            <a:r>
              <a:rPr lang="en-US" altLang="en-US" b="1" dirty="0"/>
              <a:t>At what spot market exchange rate would you be indifferent between the €-bond and the $-bond?</a:t>
            </a:r>
            <a:endParaRPr lang="de-DE" altLang="en-US" b="1" dirty="0"/>
          </a:p>
          <a:p>
            <a:pPr eaLnBrk="1" hangingPunct="1">
              <a:buFontTx/>
              <a:buNone/>
            </a:pPr>
            <a:r>
              <a:rPr lang="de-DE" altLang="en-US" dirty="0"/>
              <a:t>Kassakurs = 100€ *(1+0,1) = 100€ * e</a:t>
            </a:r>
            <a:r>
              <a:rPr lang="de-DE" altLang="en-US" baseline="30000" dirty="0"/>
              <a:t>$</a:t>
            </a:r>
            <a:r>
              <a:rPr lang="de-DE" altLang="en-US" baseline="-25000" dirty="0"/>
              <a:t>€</a:t>
            </a:r>
            <a:r>
              <a:rPr lang="de-DE" altLang="en-US" dirty="0"/>
              <a:t> * (1+0,06) (1/ 0,92</a:t>
            </a:r>
            <a:r>
              <a:rPr lang="de-DE" altLang="en-US" baseline="30000" dirty="0"/>
              <a:t> $</a:t>
            </a:r>
            <a:r>
              <a:rPr lang="de-DE" altLang="en-US" baseline="-25000" dirty="0"/>
              <a:t>€</a:t>
            </a:r>
            <a:r>
              <a:rPr lang="de-DE" altLang="en-US" dirty="0"/>
              <a:t>)</a:t>
            </a:r>
          </a:p>
          <a:p>
            <a:pPr eaLnBrk="1" hangingPunct="1">
              <a:buFontTx/>
              <a:buNone/>
            </a:pPr>
            <a:r>
              <a:rPr lang="de-DE" altLang="en-US" dirty="0"/>
              <a:t>                     e</a:t>
            </a:r>
            <a:r>
              <a:rPr lang="de-DE" altLang="en-US" baseline="30000" dirty="0"/>
              <a:t>$</a:t>
            </a:r>
            <a:r>
              <a:rPr lang="de-DE" altLang="en-US" baseline="-25000" dirty="0"/>
              <a:t>€</a:t>
            </a:r>
            <a:r>
              <a:rPr lang="de-DE" altLang="en-US" dirty="0"/>
              <a:t> = 110 € * 0,92</a:t>
            </a:r>
            <a:r>
              <a:rPr lang="de-DE" altLang="en-US" baseline="30000" dirty="0"/>
              <a:t> $</a:t>
            </a:r>
            <a:r>
              <a:rPr lang="de-DE" altLang="en-US" baseline="-25000" dirty="0"/>
              <a:t>€</a:t>
            </a:r>
            <a:r>
              <a:rPr lang="de-DE" altLang="en-US" dirty="0"/>
              <a:t> / (1+0,06) / 100 = 0,955 </a:t>
            </a:r>
            <a:r>
              <a:rPr lang="de-DE" altLang="en-US" baseline="30000" dirty="0"/>
              <a:t>$</a:t>
            </a:r>
            <a:r>
              <a:rPr lang="de-DE" altLang="en-US" baseline="-25000" dirty="0"/>
              <a:t>€</a:t>
            </a:r>
            <a:r>
              <a:rPr lang="de-DE" altLang="en-US" dirty="0"/>
              <a:t> </a:t>
            </a:r>
          </a:p>
          <a:p>
            <a:pPr eaLnBrk="1" hangingPunct="1">
              <a:buFontTx/>
              <a:buNone/>
            </a:pPr>
            <a:endParaRPr lang="de-DE" altLang="en-US" dirty="0"/>
          </a:p>
          <a:p>
            <a:pPr eaLnBrk="1" hangingPunct="1">
              <a:buFontTx/>
              <a:buNone/>
            </a:pPr>
            <a:endParaRPr lang="de-DE"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charset="0"/>
              </a:defRPr>
            </a:lvl1pPr>
            <a:lvl2pPr marL="742950" indent="-285750" defTabSz="788988">
              <a:spcBef>
                <a:spcPct val="30000"/>
              </a:spcBef>
              <a:buAutoNum type="arabicPeriod"/>
              <a:defRPr sz="1200">
                <a:solidFill>
                  <a:schemeClr val="tx1"/>
                </a:solidFill>
                <a:latin typeface="Arial" charset="0"/>
              </a:defRPr>
            </a:lvl2pPr>
            <a:lvl3pPr marL="1143000" indent="-228600" defTabSz="788988">
              <a:spcBef>
                <a:spcPct val="30000"/>
              </a:spcBef>
              <a:buAutoNum type="arabicPeriod"/>
              <a:defRPr sz="1200">
                <a:solidFill>
                  <a:schemeClr val="tx1"/>
                </a:solidFill>
                <a:latin typeface="Arial" charset="0"/>
              </a:defRPr>
            </a:lvl3pPr>
            <a:lvl4pPr marL="1600200" indent="-228600" defTabSz="788988">
              <a:spcBef>
                <a:spcPct val="30000"/>
              </a:spcBef>
              <a:buAutoNum type="arabicPeriod"/>
              <a:defRPr sz="1200">
                <a:solidFill>
                  <a:schemeClr val="tx1"/>
                </a:solidFill>
                <a:latin typeface="Arial" charset="0"/>
              </a:defRPr>
            </a:lvl4pPr>
            <a:lvl5pPr marL="2057400" indent="-228600" defTabSz="788988">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marL="0" marR="0" lvl="0" indent="0" algn="r" defTabSz="788988" rtl="0" eaLnBrk="0" fontAlgn="base" latinLnBrk="0" hangingPunct="0">
              <a:lnSpc>
                <a:spcPct val="100000"/>
              </a:lnSpc>
              <a:spcBef>
                <a:spcPct val="0"/>
              </a:spcBef>
              <a:spcAft>
                <a:spcPct val="0"/>
              </a:spcAft>
              <a:buClrTx/>
              <a:buSzTx/>
              <a:buFontTx/>
              <a:buNone/>
              <a:tabLst/>
              <a:defRPr/>
            </a:pPr>
            <a:fld id="{560386C4-8491-4AC9-93D6-686F9A438FC6}" type="slidenum">
              <a:rPr kumimoji="0" lang="en-GB" altLang="en-US" sz="11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788988" rtl="0" eaLnBrk="0" fontAlgn="base" latinLnBrk="0" hangingPunct="0">
                <a:lnSpc>
                  <a:spcPct val="100000"/>
                </a:lnSpc>
                <a:spcBef>
                  <a:spcPct val="0"/>
                </a:spcBef>
                <a:spcAft>
                  <a:spcPct val="0"/>
                </a:spcAft>
                <a:buClrTx/>
                <a:buSzTx/>
                <a:buFontTx/>
                <a:buNone/>
                <a:tabLst/>
                <a:defRPr/>
              </a:pPr>
              <a:t>35</a:t>
            </a:fld>
            <a:endParaRPr kumimoji="0" lang="en-GB" altLang="en-US" sz="11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227013" y="4714875"/>
            <a:ext cx="6216650" cy="5030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de-DE" altLang="en-US" noProof="0" dirty="0"/>
              <a:t>Dazu setzen wir den Kassakurs als unbekannte Variable ein CLICK </a:t>
            </a:r>
            <a:r>
              <a:rPr lang="de-DE" altLang="en-US" noProof="0" dirty="0" err="1"/>
              <a:t>CLICK</a:t>
            </a:r>
            <a:r>
              <a:rPr lang="de-DE" altLang="en-US" noProof="0" dirty="0"/>
              <a:t> </a:t>
            </a:r>
            <a:r>
              <a:rPr lang="de-DE" altLang="en-US" noProof="0" dirty="0" err="1"/>
              <a:t>CLICK</a:t>
            </a:r>
            <a:endParaRPr lang="de-DE" altLang="en-US" noProof="0" dirty="0"/>
          </a:p>
          <a:p>
            <a:pPr eaLnBrk="1" hangingPunct="1">
              <a:buFontTx/>
              <a:buNone/>
            </a:pPr>
            <a:endParaRPr lang="de-DE" altLang="en-US" noProof="0" dirty="0"/>
          </a:p>
          <a:p>
            <a:pPr eaLnBrk="1" hangingPunct="1">
              <a:buFontTx/>
              <a:buNone/>
            </a:pPr>
            <a:r>
              <a:rPr lang="de-DE" altLang="en-US" noProof="0" dirty="0"/>
              <a:t>und lösen Sie dann die Gleichung nach dem unbekannten Kassakurs auf. KLICK </a:t>
            </a:r>
            <a:r>
              <a:rPr lang="de-DE" altLang="en-US" noProof="0" dirty="0" err="1"/>
              <a:t>KLICK</a:t>
            </a:r>
            <a:r>
              <a:rPr lang="de-DE" altLang="en-US" noProof="0" dirty="0"/>
              <a:t> </a:t>
            </a:r>
            <a:r>
              <a:rPr lang="de-DE" altLang="en-US" noProof="0" dirty="0" err="1"/>
              <a:t>KLICK</a:t>
            </a:r>
            <a:r>
              <a:rPr lang="de-DE" altLang="en-US" noProof="0" dirty="0"/>
              <a:t>:</a:t>
            </a:r>
          </a:p>
          <a:p>
            <a:pPr eaLnBrk="1" hangingPunct="1">
              <a:buFontTx/>
              <a:buNone/>
            </a:pPr>
            <a:endParaRPr lang="de-DE" altLang="en-US" noProof="0" dirty="0"/>
          </a:p>
          <a:p>
            <a:pPr eaLnBrk="1" hangingPunct="1">
              <a:buFontTx/>
              <a:buNone/>
            </a:pPr>
            <a:r>
              <a:rPr lang="de-DE" altLang="en-US" noProof="0" dirty="0"/>
              <a:t>Als Ergebnis erhalten wir einen numerischen Wert von 0,9547 Dollar pro Euro als Gleichgewichtswechselkurs. KLICKEN</a:t>
            </a:r>
          </a:p>
          <a:p>
            <a:pPr eaLnBrk="1" hangingPunct="1">
              <a:buFontTx/>
              <a:buNone/>
            </a:pPr>
            <a:endParaRPr lang="de-DE" altLang="en-US" noProof="0" dirty="0"/>
          </a:p>
          <a:p>
            <a:pPr eaLnBrk="1" hangingPunct="1">
              <a:buFontTx/>
              <a:buNone/>
            </a:pPr>
            <a:r>
              <a:rPr lang="de-DE" altLang="en-US" noProof="0" dirty="0"/>
              <a:t>Wenn Sie diesen Wechselkurs in die Gleichung einfügen, zeigt dies, dass die Rendite der Dollar-Investition jetzt gleich der Rendite der Euro-Investition ist nämlich 1,1 Euro.</a:t>
            </a:r>
            <a:endParaRPr lang="en-US" altLang="en-US" noProof="0" dirty="0"/>
          </a:p>
        </p:txBody>
      </p:sp>
    </p:spTree>
    <p:extLst>
      <p:ext uri="{BB962C8B-B14F-4D97-AF65-F5344CB8AC3E}">
        <p14:creationId xmlns:p14="http://schemas.microsoft.com/office/powerpoint/2010/main" val="3101866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D50D15D8-29BD-48BC-8A17-A04EB7A60E32}" type="slidenum">
              <a:rPr lang="en-GB" altLang="en-US" sz="1100" smtClean="0">
                <a:latin typeface="Times New Roman" pitchFamily="18" charset="0"/>
              </a:rPr>
              <a:pPr algn="r">
                <a:spcBef>
                  <a:spcPct val="0"/>
                </a:spcBef>
                <a:buFontTx/>
                <a:buNone/>
              </a:pPr>
              <a:t>36</a:t>
            </a:fld>
            <a:endParaRPr lang="en-GB" altLang="en-US" sz="1100">
              <a:latin typeface="Times New Roman" pitchFamily="18"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4CEF3BB1-D4E3-4F7F-95FF-8DD67377E9FD}" type="slidenum">
              <a:rPr lang="en-GB" altLang="en-US" sz="1100" smtClean="0">
                <a:latin typeface="Times New Roman" pitchFamily="18" charset="0"/>
              </a:rPr>
              <a:pPr algn="r">
                <a:spcBef>
                  <a:spcPct val="0"/>
                </a:spcBef>
                <a:buFontTx/>
                <a:buNone/>
              </a:pPr>
              <a:t>37</a:t>
            </a:fld>
            <a:endParaRPr lang="en-GB" altLang="en-US" sz="1100">
              <a:latin typeface="Times New Roman" pitchFamily="18"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dirty="0"/>
              <a:t>In einem Gleichgewicht auf dem Kassamarkt muss also die folgende Gleichung gelten:</a:t>
            </a:r>
          </a:p>
          <a:p>
            <a:pPr marL="0" indent="0" eaLnBrk="1" hangingPunct="1">
              <a:buNone/>
            </a:pPr>
            <a:endParaRPr lang="de-DE"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noProof="0" dirty="0"/>
              <a:t>CLICK </a:t>
            </a:r>
            <a:r>
              <a:rPr lang="en-US" altLang="en-US" noProof="0" dirty="0" err="1"/>
              <a:t>CLICK</a:t>
            </a:r>
            <a:r>
              <a:rPr lang="en-US" altLang="en-US" noProof="0" dirty="0"/>
              <a:t> </a:t>
            </a:r>
            <a:r>
              <a:rPr lang="en-US" altLang="en-US" noProof="0" dirty="0" err="1"/>
              <a:t>CLICK</a:t>
            </a:r>
            <a:r>
              <a:rPr lang="en-US" altLang="en-US" noProof="0" dirty="0"/>
              <a:t> </a:t>
            </a:r>
            <a:r>
              <a:rPr lang="en-US" altLang="en-US" noProof="0" dirty="0" err="1"/>
              <a:t>CLICK</a:t>
            </a:r>
            <a:r>
              <a:rPr lang="en-US" altLang="en-US" noProof="0" dirty="0"/>
              <a:t> </a:t>
            </a:r>
          </a:p>
          <a:p>
            <a:pPr marL="0" indent="0" eaLnBrk="1" hangingPunct="1">
              <a:buNone/>
            </a:pPr>
            <a:endParaRPr lang="de-DE"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C2EB06E9-F2E7-4383-B2AD-64760CF83747}" type="slidenum">
              <a:rPr lang="en-GB" altLang="en-US" sz="1100" smtClean="0">
                <a:latin typeface="Times New Roman" pitchFamily="18" charset="0"/>
              </a:rPr>
              <a:pPr algn="r">
                <a:spcBef>
                  <a:spcPct val="0"/>
                </a:spcBef>
                <a:buFontTx/>
                <a:buNone/>
              </a:pPr>
              <a:t>38</a:t>
            </a:fld>
            <a:endParaRPr lang="en-GB" altLang="en-US" sz="1100">
              <a:latin typeface="Times New Roman" pitchFamily="18"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dirty="0"/>
              <a:t>Wir nennen diese Gleichung die „</a:t>
            </a:r>
            <a:r>
              <a:rPr lang="de-DE" dirty="0" err="1"/>
              <a:t>Zinsparitätengleichung</a:t>
            </a:r>
            <a:r>
              <a:rPr lang="de-DE" dirty="0"/>
              <a:t>“.</a:t>
            </a:r>
            <a:endParaRPr lang="de-DE"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F158FDC9-D969-408D-83A2-FA1C27A5DF09}" type="slidenum">
              <a:rPr lang="en-GB" altLang="en-US" sz="1100" smtClean="0">
                <a:latin typeface="Times New Roman" pitchFamily="18" charset="0"/>
              </a:rPr>
              <a:pPr algn="r">
                <a:spcBef>
                  <a:spcPct val="0"/>
                </a:spcBef>
                <a:buFontTx/>
                <a:buNone/>
              </a:pPr>
              <a:t>39</a:t>
            </a:fld>
            <a:endParaRPr lang="en-GB" altLang="en-US" sz="1100">
              <a:latin typeface="Times New Roman" pitchFamily="18"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Die Gleichung ist sehr nützlich:</a:t>
            </a:r>
          </a:p>
          <a:p>
            <a:pPr marL="0" indent="0" eaLnBrk="1" hangingPunct="1">
              <a:buNone/>
            </a:pPr>
            <a:endParaRPr lang="de-DE" altLang="en-US" dirty="0"/>
          </a:p>
          <a:p>
            <a:pPr marL="0" indent="0" eaLnBrk="1" hangingPunct="1">
              <a:buNone/>
            </a:pPr>
            <a:r>
              <a:rPr lang="de-DE" altLang="en-US" dirty="0"/>
              <a:t>Sie zeigt, dass eine Erhöhung des inländischen Zinssatzes CLICK zu einer Aufwertung der inländischen Währung CLICK führt, wenn die anderen Variablen konstant bleiben.</a:t>
            </a:r>
          </a:p>
          <a:p>
            <a:pPr marL="0" indent="0" eaLnBrk="1" hangingPunct="1">
              <a:buNone/>
            </a:pPr>
            <a:endParaRPr lang="de-DE" altLang="en-US" dirty="0"/>
          </a:p>
          <a:p>
            <a:pPr marL="0" indent="0" eaLnBrk="1" hangingPunct="1">
              <a:buNone/>
            </a:pPr>
            <a:r>
              <a:rPr lang="de-DE" altLang="en-US" dirty="0"/>
              <a:t>Die ökonomische Erklärung KLICKEN für diese Beziehung lautet:   FTXT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A8F54D7C-F752-4349-9609-2EF703531D1A}" type="slidenum">
              <a:rPr lang="en-GB" altLang="en-US" sz="1100" smtClean="0">
                <a:latin typeface="Times New Roman" pitchFamily="18" charset="0"/>
              </a:rPr>
              <a:pPr algn="r">
                <a:spcBef>
                  <a:spcPct val="0"/>
                </a:spcBef>
                <a:buFontTx/>
                <a:buNone/>
              </a:pPr>
              <a:t>4</a:t>
            </a:fld>
            <a:endParaRPr lang="en-GB" altLang="en-US" sz="1100">
              <a:latin typeface="Times New Roman" pitchFamily="18"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FTXT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1525DBCC-AEEA-4B34-A47B-325B6024AF1E}" type="slidenum">
              <a:rPr lang="en-GB" altLang="en-US" sz="1100" smtClean="0">
                <a:latin typeface="Times New Roman" pitchFamily="18" charset="0"/>
              </a:rPr>
              <a:pPr algn="r">
                <a:spcBef>
                  <a:spcPct val="0"/>
                </a:spcBef>
                <a:buFontTx/>
                <a:buNone/>
              </a:pPr>
              <a:t>40</a:t>
            </a:fld>
            <a:endParaRPr lang="en-GB" altLang="en-US" sz="1100">
              <a:latin typeface="Times New Roman" pitchFamily="18"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Im umgekehrten Fall führt eine Erhöhung des Auslandszinses CLICK zu einer Abwertung der einheimischen Währung CLICK, wenn alle anderen Variablen konstant bleiben.</a:t>
            </a:r>
          </a:p>
          <a:p>
            <a:pPr marL="0" indent="0" eaLnBrk="1" hangingPunct="1">
              <a:buNone/>
            </a:pPr>
            <a:endParaRPr lang="de-DE" altLang="en-US" dirty="0"/>
          </a:p>
          <a:p>
            <a:pPr marL="0" indent="0" eaLnBrk="1" hangingPunct="1">
              <a:buNone/>
            </a:pPr>
            <a:r>
              <a:rPr lang="de-DE" altLang="en-US" dirty="0"/>
              <a:t>Die ökonomische Erklärung KLICKEN für diese Beziehung lautet nun: FTXT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3883C6A6-A98B-4BE4-BD3C-B3095E8E0F0B}" type="slidenum">
              <a:rPr lang="en-GB" altLang="en-US" sz="1100" smtClean="0">
                <a:latin typeface="Times New Roman" pitchFamily="18" charset="0"/>
              </a:rPr>
              <a:pPr algn="r">
                <a:spcBef>
                  <a:spcPct val="0"/>
                </a:spcBef>
                <a:buFontTx/>
                <a:buNone/>
              </a:pPr>
              <a:t>41</a:t>
            </a:fld>
            <a:endParaRPr lang="en-GB" altLang="en-US" sz="1100">
              <a:latin typeface="Times New Roman" pitchFamily="18"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Die </a:t>
            </a:r>
            <a:r>
              <a:rPr lang="de-DE" altLang="en-US" dirty="0" err="1"/>
              <a:t>Zinsparitätengleichung</a:t>
            </a:r>
            <a:r>
              <a:rPr lang="de-DE" altLang="en-US" dirty="0"/>
              <a:t> hilft uns zu verstehen, wie sich Änderungen des Zinssatzes auf den Wechselkurs auswirken.</a:t>
            </a:r>
          </a:p>
          <a:p>
            <a:pPr marL="0" indent="0" eaLnBrk="1" hangingPunct="1">
              <a:buNone/>
            </a:pPr>
            <a:endParaRPr lang="de-DE" altLang="en-US" dirty="0"/>
          </a:p>
          <a:p>
            <a:pPr marL="0" indent="0" eaLnBrk="1" hangingPunct="1">
              <a:buNone/>
            </a:pPr>
            <a:r>
              <a:rPr lang="de-DE" altLang="en-US" dirty="0"/>
              <a:t>Bisher sind unsere Ergebnisse jedoch rein theoretisch.</a:t>
            </a:r>
          </a:p>
          <a:p>
            <a:pPr marL="0" indent="0" eaLnBrk="1" hangingPunct="1">
              <a:buNone/>
            </a:pPr>
            <a:endParaRPr lang="de-DE" altLang="en-US" dirty="0"/>
          </a:p>
          <a:p>
            <a:pPr marL="0" indent="0" eaLnBrk="1" hangingPunct="1">
              <a:buNone/>
            </a:pPr>
            <a:r>
              <a:rPr lang="de-DE" altLang="en-US" dirty="0"/>
              <a:t>Die Frage ist, ob die </a:t>
            </a:r>
            <a:r>
              <a:rPr lang="de-DE" altLang="en-US" dirty="0" err="1"/>
              <a:t>Zinsparitätengleichung</a:t>
            </a:r>
            <a:r>
              <a:rPr lang="de-DE" altLang="en-US" dirty="0"/>
              <a:t> auch empirisch zuverlässig ist.</a:t>
            </a:r>
          </a:p>
          <a:p>
            <a:pPr marL="0" indent="0" eaLnBrk="1" hangingPunct="1">
              <a:buNone/>
            </a:pPr>
            <a:endParaRPr lang="de-DE" altLang="en-US" dirty="0"/>
          </a:p>
          <a:p>
            <a:pPr marL="0" indent="0" eaLnBrk="1" hangingPunct="1">
              <a:buNone/>
            </a:pPr>
            <a:r>
              <a:rPr lang="de-DE" altLang="en-US" dirty="0"/>
              <a:t>Transaktionskosten sind auf den Kapitalmärkten weniger wichtig, da beispielsweise internationale Kapitalmarkttransaktionen keine Transportkosten verursachen, da diese Transaktionen normalerweise von Online-Buchungssystemen erfasst werden.</a:t>
            </a:r>
          </a:p>
          <a:p>
            <a:pPr marL="0" indent="0" eaLnBrk="1" hangingPunct="1">
              <a:buNone/>
            </a:pPr>
            <a:endParaRPr lang="de-DE" altLang="en-US" dirty="0"/>
          </a:p>
          <a:p>
            <a:pPr marL="0" indent="0" eaLnBrk="1" hangingPunct="1">
              <a:buNone/>
            </a:pPr>
            <a:r>
              <a:rPr lang="de-DE" altLang="en-US" dirty="0"/>
              <a:t>Unter diesem Gesichtspunkt sollte die </a:t>
            </a:r>
            <a:r>
              <a:rPr lang="de-DE" altLang="en-US" dirty="0" err="1"/>
              <a:t>Zinsparitätengleichung</a:t>
            </a:r>
            <a:r>
              <a:rPr lang="de-DE" altLang="en-US" dirty="0"/>
              <a:t> also genauer gelten als die </a:t>
            </a:r>
            <a:r>
              <a:rPr lang="de-DE" altLang="en-US" dirty="0" err="1"/>
              <a:t>Kaufkraftparitätengleichung</a:t>
            </a:r>
            <a:r>
              <a:rPr lang="de-DE" altLang="en-US" dirty="0"/>
              <a:t>.</a:t>
            </a:r>
          </a:p>
          <a:p>
            <a:pPr marL="0" indent="0" eaLnBrk="1" hangingPunct="1">
              <a:buNone/>
            </a:pPr>
            <a:endParaRPr lang="de-DE" altLang="en-US" dirty="0"/>
          </a:p>
          <a:p>
            <a:pPr marL="0" indent="0" eaLnBrk="1" hangingPunct="1">
              <a:buNone/>
            </a:pPr>
            <a:r>
              <a:rPr lang="de-DE" altLang="en-US" dirty="0"/>
              <a:t>Über diese Frage wurden bereits viele empirische Tests durchgeführt.</a:t>
            </a:r>
          </a:p>
          <a:p>
            <a:pPr marL="0" indent="0" eaLnBrk="1" hangingPunct="1">
              <a:buNone/>
            </a:pPr>
            <a:endParaRPr lang="de-DE" altLang="en-US" dirty="0"/>
          </a:p>
          <a:p>
            <a:pPr marL="0" indent="0" eaLnBrk="1" hangingPunct="1">
              <a:buNone/>
            </a:pPr>
            <a:r>
              <a:rPr lang="de-DE" altLang="en-US" dirty="0"/>
              <a:t>Ich möchte die Ergebnisse eines Tests zeigen, der auf einem einfachen Diagramm beruht. Dieser Test wurde von der Deutschen Bundesbank durchgeführt und veröffentlicht.</a:t>
            </a:r>
          </a:p>
          <a:p>
            <a:pPr marL="0" indent="0" eaLnBrk="1" hangingPunct="1">
              <a:buNone/>
            </a:pPr>
            <a:endParaRPr lang="de-DE" altLang="en-US" dirty="0"/>
          </a:p>
          <a:p>
            <a:pPr marL="0" indent="0" eaLnBrk="1" hangingPunct="1">
              <a:buNone/>
            </a:pPr>
            <a:r>
              <a:rPr lang="de-DE" altLang="en-US" dirty="0"/>
              <a:t>Um dieses Diagramm zu verstehen, müssen wir die Zinsparitätsgleichung folgendermaßen modifizieren:</a:t>
            </a:r>
          </a:p>
          <a:p>
            <a:pPr marL="0" indent="0" eaLnBrk="1" hangingPunct="1">
              <a:buNone/>
            </a:pPr>
            <a:endParaRPr lang="de-DE" altLang="en-US" dirty="0"/>
          </a:p>
          <a:p>
            <a:pPr marL="0" indent="0" eaLnBrk="1" hangingPunct="1">
              <a:buNone/>
            </a:pPr>
            <a:r>
              <a:rPr lang="de-DE" altLang="en-US" dirty="0"/>
              <a:t>Wir teilen beide Seiten der Gleichung durch den Euro-Zinsfaktor CLICK, was diese Gleichung ergibt.</a:t>
            </a:r>
          </a:p>
          <a:p>
            <a:pPr marL="0" indent="0" eaLnBrk="1" hangingPunct="1">
              <a:buNone/>
            </a:pPr>
            <a:endParaRPr lang="de-DE" altLang="en-US" dirty="0"/>
          </a:p>
          <a:p>
            <a:pPr marL="0" indent="0" eaLnBrk="1" hangingPunct="1">
              <a:buNone/>
            </a:pPr>
            <a:r>
              <a:rPr lang="de-DE" altLang="en-US" dirty="0"/>
              <a:t>Und dann teilen wir die Gleichung durch den Kassamarktwechselkurs. KLICKEN.</a:t>
            </a:r>
          </a:p>
          <a:p>
            <a:pPr marL="0" indent="0" eaLnBrk="1" hangingPunct="1">
              <a:buNone/>
            </a:pPr>
            <a:endParaRPr lang="de-DE" altLang="en-US" dirty="0"/>
          </a:p>
          <a:p>
            <a:pPr marL="0" indent="0" eaLnBrk="1" hangingPunct="1">
              <a:buNone/>
            </a:pPr>
            <a:r>
              <a:rPr lang="de-DE" altLang="en-US" dirty="0"/>
              <a:t>So dass wir schließlich diese Gleichung erhalten.</a:t>
            </a:r>
          </a:p>
          <a:p>
            <a:pPr marL="0" indent="0" eaLnBrk="1" hangingPunct="1">
              <a:buNone/>
            </a:pPr>
            <a:endParaRPr lang="de-DE" altLang="en-US" dirty="0"/>
          </a:p>
          <a:p>
            <a:pPr marL="0" indent="0" eaLnBrk="1" hangingPunct="1">
              <a:buNone/>
            </a:pPr>
            <a:r>
              <a:rPr lang="de-DE" altLang="en-US" dirty="0"/>
              <a:t>Die </a:t>
            </a:r>
            <a:r>
              <a:rPr lang="de-DE" altLang="en-US" dirty="0" err="1"/>
              <a:t>Zinsparitätengleichung</a:t>
            </a:r>
            <a:r>
              <a:rPr lang="de-DE" altLang="en-US" dirty="0"/>
              <a:t> impliziert also, dass der Devisenterminkurs dividiert durch den Kassamarktwechselkurs dem Verhältnis des Dollar-Zinsfaktors zum Euro-Zinsfaktor entspricht.</a:t>
            </a:r>
          </a:p>
          <a:p>
            <a:pPr marL="0" indent="0" eaLnBrk="1" hangingPunct="1">
              <a:buNone/>
            </a:pPr>
            <a:endParaRPr lang="de-DE" altLang="en-US" dirty="0"/>
          </a:p>
          <a:p>
            <a:pPr marL="0" indent="0" eaLnBrk="1" hangingPunct="1">
              <a:buNone/>
            </a:pPr>
            <a:r>
              <a:rPr lang="de-DE" altLang="en-US" dirty="0"/>
              <a:t>Jetzt ist es ganz einfach, die Gültigkeit der Zinsparitätsgleichung mit Hilfe eines Diagramms zu überprüfen.</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de-DE" altLang="en-US" dirty="0"/>
              <a:t>Dieses Diagramm misst das Wechselkursverhältnis auf der y-Achse und das Zinsfaktorverhältnis auf der x-Achse. Die Gleichung impliziert, dass alle Beobachtungspunkte auf der 45-Grad-Linie liegen sollten. KLICKEN</a:t>
            </a:r>
          </a:p>
          <a:p>
            <a:pPr marL="0" indent="0">
              <a:buNone/>
            </a:pPr>
            <a:endParaRPr lang="de-DE" altLang="en-US" dirty="0"/>
          </a:p>
          <a:p>
            <a:pPr marL="0" indent="0">
              <a:buNone/>
            </a:pPr>
            <a:r>
              <a:rPr lang="de-DE" altLang="en-US" dirty="0"/>
              <a:t>Die 45-Grad-Linie ist die Winkelhalbierende dieses 90-Grad-Winkels des Diagramms. Sie spiegelt alle Punkte auf der x-Achse zu denselben Punkten auf der y-Achse.</a:t>
            </a:r>
          </a:p>
          <a:p>
            <a:pPr marL="0" indent="0">
              <a:buNone/>
            </a:pPr>
            <a:endParaRPr lang="de-DE" altLang="en-US" dirty="0"/>
          </a:p>
          <a:p>
            <a:pPr marL="0" indent="0">
              <a:buNone/>
            </a:pPr>
            <a:r>
              <a:rPr lang="de-DE" altLang="en-US" dirty="0"/>
              <a:t>Wenn wir beispielsweise auf der x-Achse bei einem Wert von 1,0 beginnen, spiegelt die 45-Grad-Linie denselben Wert auf der y-Achse wider. KLICK </a:t>
            </a:r>
            <a:r>
              <a:rPr lang="de-DE" altLang="en-US" dirty="0" err="1"/>
              <a:t>KLICK</a:t>
            </a:r>
            <a:r>
              <a:rPr lang="de-DE" altLang="en-US" dirty="0"/>
              <a:t> </a:t>
            </a:r>
            <a:r>
              <a:rPr lang="de-DE" altLang="en-US" dirty="0" err="1"/>
              <a:t>KLICK</a:t>
            </a:r>
            <a:endParaRPr lang="de-DE" altLang="en-US" dirty="0"/>
          </a:p>
          <a:p>
            <a:pPr marL="0" indent="0">
              <a:buNone/>
            </a:pPr>
            <a:endParaRPr lang="de-DE" altLang="en-US" dirty="0"/>
          </a:p>
          <a:p>
            <a:pPr marL="0" indent="0">
              <a:buNone/>
            </a:pPr>
            <a:r>
              <a:rPr lang="de-DE" altLang="en-US" dirty="0"/>
              <a:t>Wenn wir auf der x-Achse bei einem Wert von 0, 996 beginnen, spiegelt die 45-Grad-Linie denselben Wert auf der y-Achse wider. KLICK </a:t>
            </a:r>
            <a:r>
              <a:rPr lang="de-DE" altLang="en-US" dirty="0" err="1"/>
              <a:t>KLICK</a:t>
            </a:r>
            <a:r>
              <a:rPr lang="de-DE" altLang="en-US" dirty="0"/>
              <a:t> </a:t>
            </a:r>
            <a:r>
              <a:rPr lang="de-DE" altLang="en-US" dirty="0" err="1"/>
              <a:t>KLICK</a:t>
            </a:r>
            <a:endParaRPr lang="de-DE" altLang="en-US" dirty="0"/>
          </a:p>
          <a:p>
            <a:pPr marL="0" indent="0">
              <a:buNone/>
            </a:pPr>
            <a:endParaRPr lang="de-DE" altLang="en-US" dirty="0"/>
          </a:p>
          <a:p>
            <a:pPr marL="0" indent="0">
              <a:buNone/>
            </a:pPr>
            <a:r>
              <a:rPr lang="de-DE" altLang="en-US" dirty="0"/>
              <a:t>Wie die blauen Beobachtungspunkte zeigen, liegen sie typischerweise ziemlich nahe an der 45-Grad-Linie. Die geringen Abweichungen lassen sich durch vergleichsweise geringe Transaktionskosten wie Bankgebühr und Maklergebühr erklären.</a:t>
            </a:r>
          </a:p>
          <a:p>
            <a:pPr marL="0" indent="0">
              <a:buNone/>
            </a:pPr>
            <a:endParaRPr lang="de-DE" altLang="en-US" dirty="0"/>
          </a:p>
          <a:p>
            <a:pPr marL="0" indent="0">
              <a:buNone/>
            </a:pPr>
            <a:r>
              <a:rPr lang="de-DE" altLang="en-US" dirty="0"/>
              <a:t>Stärkere Abweichungen sind eher selten zu beobachten.</a:t>
            </a:r>
          </a:p>
          <a:p>
            <a:pPr marL="0" indent="0">
              <a:buNone/>
            </a:pPr>
            <a:endParaRPr lang="de-DE" altLang="en-US" dirty="0"/>
          </a:p>
          <a:p>
            <a:pPr marL="0" indent="0">
              <a:buNone/>
            </a:pPr>
            <a:r>
              <a:rPr lang="de-DE" altLang="en-US" dirty="0"/>
              <a:t>Wenn wir einen solchen Ausreißer als Beispiel nehmen, KLICK </a:t>
            </a:r>
            <a:r>
              <a:rPr lang="de-DE" altLang="en-US" dirty="0" err="1"/>
              <a:t>KLICK</a:t>
            </a:r>
            <a:r>
              <a:rPr lang="de-DE" altLang="en-US" dirty="0"/>
              <a:t> </a:t>
            </a:r>
            <a:r>
              <a:rPr lang="de-DE" altLang="en-US" dirty="0" err="1"/>
              <a:t>KLICK</a:t>
            </a:r>
            <a:r>
              <a:rPr lang="de-DE" altLang="en-US" dirty="0"/>
              <a:t>, sehen wir, dass hier das Wechselkursverhältnis bei dem gegebenen Zinsfaktorverhältnis zu hoch ist.</a:t>
            </a:r>
          </a:p>
          <a:p>
            <a:pPr marL="0" indent="0">
              <a:buNone/>
            </a:pPr>
            <a:endParaRPr lang="de-DE" altLang="en-US" dirty="0"/>
          </a:p>
          <a:p>
            <a:pPr marL="0" indent="0">
              <a:buNone/>
            </a:pPr>
            <a:r>
              <a:rPr lang="de-DE" altLang="en-US" dirty="0"/>
              <a:t>Dies impliziert die Möglichkeit eines profitablen Geschäfts:</a:t>
            </a:r>
          </a:p>
          <a:p>
            <a:pPr marL="0" indent="0">
              <a:buNone/>
            </a:pPr>
            <a:endParaRPr lang="de-DE" altLang="en-US" dirty="0"/>
          </a:p>
          <a:p>
            <a:pPr marL="0" indent="0">
              <a:buNone/>
            </a:pPr>
            <a:r>
              <a:rPr lang="de-DE" altLang="en-US" dirty="0"/>
              <a:t>Zum Beispiel: Einen Dollarkredit aufnehmen und das Geld in Euro-Anleihen investieren, bei denen der Zinssatz für ein Gleichgewicht zu hoch ist.</a:t>
            </a:r>
          </a:p>
          <a:p>
            <a:pPr marL="0" indent="0">
              <a:buNone/>
            </a:pPr>
            <a:endParaRPr lang="de-DE" altLang="en-US" dirty="0"/>
          </a:p>
          <a:p>
            <a:pPr marL="0" indent="0">
              <a:buNone/>
            </a:pPr>
            <a:r>
              <a:rPr lang="de-DE" altLang="en-US" dirty="0"/>
              <a:t>Dies führt dazu, dass der Dollar-Zinssatz CLICK steigt, der Euro-Zinssatz CLICK fällt und der Euro-Kassakurs CLICK aufwertet. </a:t>
            </a:r>
          </a:p>
          <a:p>
            <a:pPr marL="0" indent="0">
              <a:buNone/>
            </a:pPr>
            <a:endParaRPr lang="de-DE" altLang="en-US" dirty="0"/>
          </a:p>
          <a:p>
            <a:pPr marL="0" indent="0">
              <a:buNone/>
            </a:pPr>
            <a:r>
              <a:rPr lang="de-DE" altLang="en-US" dirty="0"/>
              <a:t>Folglich führt diese Art von Transaktionen zu einer Rückbewegung aller Werte in Richtung der 45-Grad-Linie. KLICKEN</a:t>
            </a:r>
          </a:p>
          <a:p>
            <a:pPr marL="0" indent="0">
              <a:buNone/>
            </a:pPr>
            <a:endParaRPr lang="de-DE" altLang="en-US" dirty="0"/>
          </a:p>
          <a:p>
            <a:pPr marL="0" indent="0">
              <a:buNone/>
            </a:pPr>
            <a:r>
              <a:rPr lang="de-DE" altLang="en-US" dirty="0"/>
              <a:t>Da Tausende von Investoren kontinuierlich die Märkte mit sehr schnellen Computern durchsuchen, um solche Möglichkeiten für einen risikolosen Gewinn zu erkennen, finden diese Korrekturen ziemlich schnell statt, so dass die meisten Beobachtungspunkte sehr nahe an der 45-Grad-Linie liegen.</a:t>
            </a:r>
          </a:p>
          <a:p>
            <a:pPr marL="0" indent="0">
              <a:buNone/>
            </a:pPr>
            <a:endParaRPr lang="de-DE" altLang="en-US" dirty="0"/>
          </a:p>
          <a:p>
            <a:pPr marL="0" indent="0">
              <a:buNone/>
            </a:pPr>
            <a:r>
              <a:rPr lang="de-DE" altLang="en-US" dirty="0"/>
              <a:t>Zusammenfassend zeigt dieses Diagramm also, dass die Zinsparitätsgleichung aus empirischer Sicht recht gut funktioniert. Wir uns also auf diesen Zusammenhang verlassen.</a:t>
            </a:r>
            <a:endParaRPr lang="en-US" altLang="en-US" dirty="0"/>
          </a:p>
          <a:p>
            <a:pPr marL="0" indent="0">
              <a:buNone/>
            </a:pPr>
            <a:r>
              <a:rPr lang="en-US" altLang="en-US" dirty="0"/>
              <a:t>_______________________</a:t>
            </a:r>
          </a:p>
          <a:p>
            <a:r>
              <a:rPr lang="en-US" altLang="en-US" dirty="0"/>
              <a:t>The Dollar interest rate is too low </a:t>
            </a:r>
            <a:r>
              <a:rPr lang="en-US" altLang="en-US" dirty="0" err="1"/>
              <a:t>rsp</a:t>
            </a:r>
            <a:r>
              <a:rPr lang="en-US" altLang="en-US" dirty="0"/>
              <a:t>. the Euro spot exchange rate is too low =&gt; Given low dollar interest rate, the Euro has to appreciate or the Dollar interest rate has to grow or both...</a:t>
            </a:r>
          </a:p>
          <a:p>
            <a:r>
              <a:rPr lang="en-US" altLang="en-US" dirty="0"/>
              <a:t>=&gt; Profitable deal: Taking a Dollar credit and investing the money in Euro bonds =&gt; Dollar interest rate grows and the Euro appreciates.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0852BE77-0052-41B3-BC2B-EA3F057AE0E4}" type="slidenum">
              <a:rPr lang="en-GB" altLang="en-US" sz="1100" smtClean="0">
                <a:latin typeface="Times New Roman" pitchFamily="18" charset="0"/>
              </a:rPr>
              <a:pPr algn="r">
                <a:spcBef>
                  <a:spcPct val="0"/>
                </a:spcBef>
                <a:buFontTx/>
                <a:buNone/>
              </a:pPr>
              <a:t>43</a:t>
            </a:fld>
            <a:endParaRPr lang="en-GB" altLang="en-US" sz="1100">
              <a:latin typeface="Times New Roman" pitchFamily="18"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Um diese Lektion abzuschließen, lassen Sie uns unsere Überlegungen auf das Marktdiagramm des Devisenmarktes übertragen.</a:t>
            </a:r>
          </a:p>
          <a:p>
            <a:pPr marL="0" indent="0" eaLnBrk="1" hangingPunct="1">
              <a:buNone/>
            </a:pPr>
            <a:endParaRPr lang="de-DE" altLang="en-US" dirty="0"/>
          </a:p>
          <a:p>
            <a:pPr marL="0" indent="0" eaLnBrk="1" hangingPunct="1">
              <a:buNone/>
            </a:pPr>
            <a:r>
              <a:rPr lang="de-DE" altLang="en-US" dirty="0"/>
              <a:t>Was bedeutet die Zinsparitätsgleichung für die Steigung der Euro-Nachfrage- und Euro-Angebotskurve des Devisenmarktes?</a:t>
            </a:r>
          </a:p>
          <a:p>
            <a:pPr marL="0" indent="0" eaLnBrk="1" hangingPunct="1">
              <a:buNone/>
            </a:pPr>
            <a:endParaRPr lang="de-DE" altLang="en-US" dirty="0"/>
          </a:p>
          <a:p>
            <a:pPr marL="0" indent="0" eaLnBrk="1" hangingPunct="1">
              <a:buNone/>
            </a:pPr>
            <a:r>
              <a:rPr lang="de-DE" altLang="en-US" dirty="0"/>
              <a:t>FTXT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654F7E7B-2507-4B7C-9300-21141DBB3BCD}" type="slidenum">
              <a:rPr lang="en-GB" altLang="en-US" sz="1100" smtClean="0">
                <a:latin typeface="Times New Roman" pitchFamily="18" charset="0"/>
              </a:rPr>
              <a:pPr algn="r">
                <a:spcBef>
                  <a:spcPct val="0"/>
                </a:spcBef>
                <a:buFontTx/>
                <a:buNone/>
              </a:pPr>
              <a:t>44</a:t>
            </a:fld>
            <a:endParaRPr lang="en-GB" altLang="en-US" sz="1100">
              <a:latin typeface="Times New Roman" pitchFamily="18" charset="0"/>
            </a:endParaRPr>
          </a:p>
        </p:txBody>
      </p:sp>
      <p:sp>
        <p:nvSpPr>
          <p:cNvPr id="17817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6" rIns="91433" bIns="45716" anchor="ct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endParaRPr lang="de-DE" altLang="en-US" sz="2000">
              <a:solidFill>
                <a:srgbClr val="66FFFF"/>
              </a:solidFill>
            </a:endParaRPr>
          </a:p>
        </p:txBody>
      </p:sp>
      <p:sp>
        <p:nvSpPr>
          <p:cNvPr id="17818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7818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6" rIns="91433" bIns="45716" anchor="ct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endParaRPr lang="de-DE" altLang="en-US" sz="2000">
              <a:solidFill>
                <a:srgbClr val="66FFFF"/>
              </a:solidFill>
            </a:endParaRPr>
          </a:p>
        </p:txBody>
      </p:sp>
      <p:sp>
        <p:nvSpPr>
          <p:cNvPr id="17818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6" rIns="91433" bIns="45716" anchor="ct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endParaRPr lang="de-DE" altLang="en-US" sz="2000">
              <a:solidFill>
                <a:srgbClr val="66FFFF"/>
              </a:solidFill>
            </a:endParaRPr>
          </a:p>
        </p:txBody>
      </p:sp>
      <p:sp>
        <p:nvSpPr>
          <p:cNvPr id="178183"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p>
            <a:pPr marL="0" indent="0" eaLnBrk="1" hangingPunct="1">
              <a:buNone/>
            </a:pPr>
            <a:r>
              <a:rPr lang="de-DE" altLang="en-US" dirty="0"/>
              <a:t>Lassen Sie uns den Wechselkurs erneut auf der y-Achse und das Volumen der gehandelten Euro auf der x-Achse des Devisenmarktes messen.</a:t>
            </a:r>
          </a:p>
          <a:p>
            <a:pPr marL="0" indent="0" eaLnBrk="1" hangingPunct="1">
              <a:buNone/>
            </a:pPr>
            <a:endParaRPr lang="de-DE"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Die Euro-Nachfragekurve CLICK weist die übliche negative Steigung auf, CLICK „</a:t>
            </a:r>
            <a:r>
              <a:rPr lang="de-DE" altLang="en-US" sz="1200" dirty="0">
                <a:solidFill>
                  <a:srgbClr val="0000FF"/>
                </a:solidFill>
                <a:sym typeface="Wingdings" pitchFamily="2" charset="2"/>
              </a:rPr>
              <a:t>Je weniger $ für einen € gezahlt werden muss, desto </a:t>
            </a:r>
            <a:r>
              <a:rPr lang="de-DE" altLang="en-US" sz="1200" dirty="0">
                <a:solidFill>
                  <a:srgbClr val="000099"/>
                </a:solidFill>
                <a:sym typeface="Wingdings" pitchFamily="2" charset="2"/>
              </a:rPr>
              <a:t>höher</a:t>
            </a:r>
            <a:r>
              <a:rPr lang="de-DE" altLang="en-US" sz="1200" dirty="0">
                <a:solidFill>
                  <a:srgbClr val="0000FF"/>
                </a:solidFill>
                <a:sym typeface="Wingdings" pitchFamily="2" charset="2"/>
              </a:rPr>
              <a:t> ist der Ertrag einer Anlage in €-Papieren aus Sicht der Amerikaner und desto mehr € wird folglich nachgefragt.</a:t>
            </a:r>
            <a:r>
              <a:rPr lang="de-DE" altLang="en-US" dirty="0"/>
              <a:t>“</a:t>
            </a:r>
          </a:p>
          <a:p>
            <a:pPr marL="0" indent="0" eaLnBrk="1" hangingPunct="1">
              <a:buNone/>
            </a:pPr>
            <a:endParaRPr lang="de-DE" altLang="en-US" dirty="0"/>
          </a:p>
          <a:p>
            <a:pPr marL="0" indent="0" eaLnBrk="1" hangingPunct="1">
              <a:buNone/>
            </a:pPr>
            <a:r>
              <a:rPr lang="de-DE" altLang="en-US" dirty="0"/>
              <a:t>Die Euro-Angebotskurve CLICK weist die übliche positive Steigung auf, da CLICK „</a:t>
            </a:r>
            <a:r>
              <a:rPr lang="de-DE" altLang="en-US" sz="1200" dirty="0">
                <a:solidFill>
                  <a:srgbClr val="0000FF"/>
                </a:solidFill>
                <a:sym typeface="Wingdings" pitchFamily="2" charset="2"/>
              </a:rPr>
              <a:t>Je mehr $ für einen € gezahlt werden, desto höher ist der Ertrag einer Anlage in US-Papieren aus Sicht der Europäer und um so höher ist die Nachfrage nach $ und folglich das Angebot an € (</a:t>
            </a:r>
            <a:r>
              <a:rPr lang="de-DE" altLang="en-US" sz="1200" dirty="0" err="1">
                <a:solidFill>
                  <a:srgbClr val="0000FF"/>
                </a:solidFill>
                <a:sym typeface="Wingdings" pitchFamily="2" charset="2"/>
              </a:rPr>
              <a:t>c.p</a:t>
            </a:r>
            <a:r>
              <a:rPr lang="de-DE" altLang="en-US" sz="1200" dirty="0">
                <a:solidFill>
                  <a:srgbClr val="0000FF"/>
                </a:solidFill>
                <a:sym typeface="Wingdings" pitchFamily="2" charset="2"/>
              </a:rPr>
              <a:t>.!). </a:t>
            </a:r>
            <a:r>
              <a:rPr lang="de-DE" altLang="en-US" dirty="0"/>
              <a:t>“</a:t>
            </a:r>
          </a:p>
        </p:txBody>
      </p:sp>
      <p:sp>
        <p:nvSpPr>
          <p:cNvPr id="178184" name="Rectangle 7"/>
          <p:cNvSpPr>
            <a:spLocks noGrp="1" noRot="1" noChangeAspect="1" noChangeArrowheads="1" noTextEdit="1"/>
          </p:cNvSpPr>
          <p:nvPr>
            <p:ph type="sldImg"/>
          </p:nvPr>
        </p:nvSpPr>
        <p:spPr>
          <a:ln cap="flat"/>
        </p:spPr>
      </p:sp>
      <p:sp>
        <p:nvSpPr>
          <p:cNvPr id="178185"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lvl1pPr marL="227013" indent="-227013" algn="l" defTabSz="760413" eaLnBrk="0" hangingPunct="0">
              <a:spcBef>
                <a:spcPct val="30000"/>
              </a:spcBef>
              <a:buAutoNum type="arabicPeriod"/>
              <a:defRPr sz="1200">
                <a:solidFill>
                  <a:schemeClr val="tx1"/>
                </a:solidFill>
                <a:latin typeface="Arial" charset="0"/>
              </a:defRPr>
            </a:lvl1pPr>
            <a:lvl2pPr marL="742950" indent="-285750" algn="l" defTabSz="760413" eaLnBrk="0" hangingPunct="0">
              <a:spcBef>
                <a:spcPct val="30000"/>
              </a:spcBef>
              <a:buAutoNum type="arabicPeriod"/>
              <a:defRPr sz="1200">
                <a:solidFill>
                  <a:schemeClr val="tx1"/>
                </a:solidFill>
                <a:latin typeface="Arial" charset="0"/>
              </a:defRPr>
            </a:lvl2pPr>
            <a:lvl3pPr marL="1143000" indent="-228600" algn="l" defTabSz="760413" eaLnBrk="0" hangingPunct="0">
              <a:spcBef>
                <a:spcPct val="30000"/>
              </a:spcBef>
              <a:buAutoNum type="arabicPeriod"/>
              <a:defRPr sz="1200">
                <a:solidFill>
                  <a:schemeClr val="tx1"/>
                </a:solidFill>
                <a:latin typeface="Arial" charset="0"/>
              </a:defRPr>
            </a:lvl3pPr>
            <a:lvl4pPr marL="1600200" indent="-228600" algn="l" defTabSz="760413" eaLnBrk="0" hangingPunct="0">
              <a:spcBef>
                <a:spcPct val="30000"/>
              </a:spcBef>
              <a:buAutoNum type="arabicPeriod"/>
              <a:defRPr sz="1200">
                <a:solidFill>
                  <a:schemeClr val="tx1"/>
                </a:solidFill>
                <a:latin typeface="Arial" charset="0"/>
              </a:defRPr>
            </a:lvl4pPr>
            <a:lvl5pPr marL="2057400" indent="-228600" algn="l" defTabSz="760413" eaLnBrk="0" hangingPunct="0">
              <a:spcBef>
                <a:spcPct val="30000"/>
              </a:spcBef>
              <a:buAutoNum type="arabicPeriod"/>
              <a:defRPr sz="1200">
                <a:solidFill>
                  <a:schemeClr val="tx1"/>
                </a:solidFill>
                <a:latin typeface="Arial" charset="0"/>
              </a:defRPr>
            </a:lvl5pPr>
            <a:lvl6pPr marL="2514600" indent="-228600" defTabSz="760413" eaLnBrk="0" fontAlgn="base" hangingPunct="0">
              <a:spcBef>
                <a:spcPct val="30000"/>
              </a:spcBef>
              <a:spcAft>
                <a:spcPct val="0"/>
              </a:spcAft>
              <a:buAutoNum type="arabicPeriod"/>
              <a:defRPr sz="1200">
                <a:solidFill>
                  <a:schemeClr val="tx1"/>
                </a:solidFill>
                <a:latin typeface="Arial" charset="0"/>
              </a:defRPr>
            </a:lvl6pPr>
            <a:lvl7pPr marL="2971800" indent="-228600" defTabSz="760413" eaLnBrk="0" fontAlgn="base" hangingPunct="0">
              <a:spcBef>
                <a:spcPct val="30000"/>
              </a:spcBef>
              <a:spcAft>
                <a:spcPct val="0"/>
              </a:spcAft>
              <a:buAutoNum type="arabicPeriod"/>
              <a:defRPr sz="1200">
                <a:solidFill>
                  <a:schemeClr val="tx1"/>
                </a:solidFill>
                <a:latin typeface="Arial" charset="0"/>
              </a:defRPr>
            </a:lvl7pPr>
            <a:lvl8pPr marL="3429000" indent="-228600" defTabSz="760413" eaLnBrk="0" fontAlgn="base" hangingPunct="0">
              <a:spcBef>
                <a:spcPct val="30000"/>
              </a:spcBef>
              <a:spcAft>
                <a:spcPct val="0"/>
              </a:spcAft>
              <a:buAutoNum type="arabicPeriod"/>
              <a:defRPr sz="1200">
                <a:solidFill>
                  <a:schemeClr val="tx1"/>
                </a:solidFill>
                <a:latin typeface="Arial" charset="0"/>
              </a:defRPr>
            </a:lvl8pPr>
            <a:lvl9pPr marL="3886200" indent="-228600" defTabSz="760413" eaLnBrk="0" fontAlgn="base" hangingPunct="0">
              <a:spcBef>
                <a:spcPct val="30000"/>
              </a:spcBef>
              <a:spcAft>
                <a:spcPct val="0"/>
              </a:spcAft>
              <a:buAutoNum type="arabicPeriod"/>
              <a:defRPr sz="1200">
                <a:solidFill>
                  <a:schemeClr val="tx1"/>
                </a:solidFill>
                <a:latin typeface="Arial" charset="0"/>
              </a:defRPr>
            </a:lvl9p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766C4523-9CD7-455F-954D-6F254D24FECD}" type="slidenum">
              <a:rPr lang="en-GB" altLang="en-US" sz="1100" smtClean="0">
                <a:latin typeface="Times New Roman" pitchFamily="18" charset="0"/>
              </a:rPr>
              <a:pPr algn="r">
                <a:spcBef>
                  <a:spcPct val="0"/>
                </a:spcBef>
                <a:buFontTx/>
                <a:buNone/>
              </a:pPr>
              <a:t>45</a:t>
            </a:fld>
            <a:endParaRPr lang="en-GB" altLang="en-US" sz="1100">
              <a:latin typeface="Times New Roman" pitchFamily="18" charset="0"/>
            </a:endParaRPr>
          </a:p>
        </p:txBody>
      </p:sp>
      <p:sp>
        <p:nvSpPr>
          <p:cNvPr id="179203"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6" rIns="91433" bIns="45716" anchor="ct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endParaRPr lang="de-DE" altLang="en-US" sz="2000">
              <a:solidFill>
                <a:srgbClr val="66FFFF"/>
              </a:solidFill>
            </a:endParaRPr>
          </a:p>
        </p:txBody>
      </p:sp>
      <p:sp>
        <p:nvSpPr>
          <p:cNvPr id="179204"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79205"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6" rIns="91433" bIns="45716" anchor="ct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endParaRPr lang="de-DE" altLang="en-US" sz="2000">
              <a:solidFill>
                <a:srgbClr val="66FFFF"/>
              </a:solidFill>
            </a:endParaRPr>
          </a:p>
        </p:txBody>
      </p:sp>
      <p:sp>
        <p:nvSpPr>
          <p:cNvPr id="179206"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6" rIns="91433" bIns="45716" anchor="ct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endParaRPr lang="de-DE" altLang="en-US" sz="2000">
              <a:solidFill>
                <a:srgbClr val="66FFFF"/>
              </a:solidFill>
            </a:endParaRPr>
          </a:p>
        </p:txBody>
      </p:sp>
      <p:sp>
        <p:nvSpPr>
          <p:cNvPr id="179207"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p>
            <a:pPr marL="0" indent="0" eaLnBrk="1" hangingPunct="1">
              <a:buNone/>
            </a:pPr>
            <a:r>
              <a:rPr lang="de-DE" dirty="0"/>
              <a:t>Der Schnittpunkt beider Kurven liefert den Gleichgewichtswechselkurs.</a:t>
            </a:r>
            <a:endParaRPr lang="de-DE" altLang="en-US" dirty="0"/>
          </a:p>
          <a:p>
            <a:pPr eaLnBrk="1" hangingPunct="1"/>
            <a:endParaRPr lang="de-DE" altLang="en-US" dirty="0"/>
          </a:p>
        </p:txBody>
      </p:sp>
      <p:sp>
        <p:nvSpPr>
          <p:cNvPr id="179208" name="Rectangle 7"/>
          <p:cNvSpPr>
            <a:spLocks noGrp="1" noRot="1" noChangeAspect="1" noChangeArrowheads="1" noTextEdit="1"/>
          </p:cNvSpPr>
          <p:nvPr>
            <p:ph type="sldImg"/>
          </p:nvPr>
        </p:nvSpPr>
        <p:spPr>
          <a:ln cap="flat"/>
        </p:spPr>
      </p:sp>
      <p:sp>
        <p:nvSpPr>
          <p:cNvPr id="179209"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lvl1pPr marL="227013" indent="-227013" algn="l" defTabSz="760413" eaLnBrk="0" hangingPunct="0">
              <a:spcBef>
                <a:spcPct val="30000"/>
              </a:spcBef>
              <a:buAutoNum type="arabicPeriod"/>
              <a:defRPr sz="1200">
                <a:solidFill>
                  <a:schemeClr val="tx1"/>
                </a:solidFill>
                <a:latin typeface="Arial" charset="0"/>
              </a:defRPr>
            </a:lvl1pPr>
            <a:lvl2pPr marL="742950" indent="-285750" algn="l" defTabSz="760413" eaLnBrk="0" hangingPunct="0">
              <a:spcBef>
                <a:spcPct val="30000"/>
              </a:spcBef>
              <a:buAutoNum type="arabicPeriod"/>
              <a:defRPr sz="1200">
                <a:solidFill>
                  <a:schemeClr val="tx1"/>
                </a:solidFill>
                <a:latin typeface="Arial" charset="0"/>
              </a:defRPr>
            </a:lvl2pPr>
            <a:lvl3pPr marL="1143000" indent="-228600" algn="l" defTabSz="760413" eaLnBrk="0" hangingPunct="0">
              <a:spcBef>
                <a:spcPct val="30000"/>
              </a:spcBef>
              <a:buAutoNum type="arabicPeriod"/>
              <a:defRPr sz="1200">
                <a:solidFill>
                  <a:schemeClr val="tx1"/>
                </a:solidFill>
                <a:latin typeface="Arial" charset="0"/>
              </a:defRPr>
            </a:lvl3pPr>
            <a:lvl4pPr marL="1600200" indent="-228600" algn="l" defTabSz="760413" eaLnBrk="0" hangingPunct="0">
              <a:spcBef>
                <a:spcPct val="30000"/>
              </a:spcBef>
              <a:buAutoNum type="arabicPeriod"/>
              <a:defRPr sz="1200">
                <a:solidFill>
                  <a:schemeClr val="tx1"/>
                </a:solidFill>
                <a:latin typeface="Arial" charset="0"/>
              </a:defRPr>
            </a:lvl4pPr>
            <a:lvl5pPr marL="2057400" indent="-228600" algn="l" defTabSz="760413" eaLnBrk="0" hangingPunct="0">
              <a:spcBef>
                <a:spcPct val="30000"/>
              </a:spcBef>
              <a:buAutoNum type="arabicPeriod"/>
              <a:defRPr sz="1200">
                <a:solidFill>
                  <a:schemeClr val="tx1"/>
                </a:solidFill>
                <a:latin typeface="Arial" charset="0"/>
              </a:defRPr>
            </a:lvl5pPr>
            <a:lvl6pPr marL="2514600" indent="-228600" defTabSz="760413" eaLnBrk="0" fontAlgn="base" hangingPunct="0">
              <a:spcBef>
                <a:spcPct val="30000"/>
              </a:spcBef>
              <a:spcAft>
                <a:spcPct val="0"/>
              </a:spcAft>
              <a:buAutoNum type="arabicPeriod"/>
              <a:defRPr sz="1200">
                <a:solidFill>
                  <a:schemeClr val="tx1"/>
                </a:solidFill>
                <a:latin typeface="Arial" charset="0"/>
              </a:defRPr>
            </a:lvl6pPr>
            <a:lvl7pPr marL="2971800" indent="-228600" defTabSz="760413" eaLnBrk="0" fontAlgn="base" hangingPunct="0">
              <a:spcBef>
                <a:spcPct val="30000"/>
              </a:spcBef>
              <a:spcAft>
                <a:spcPct val="0"/>
              </a:spcAft>
              <a:buAutoNum type="arabicPeriod"/>
              <a:defRPr sz="1200">
                <a:solidFill>
                  <a:schemeClr val="tx1"/>
                </a:solidFill>
                <a:latin typeface="Arial" charset="0"/>
              </a:defRPr>
            </a:lvl7pPr>
            <a:lvl8pPr marL="3429000" indent="-228600" defTabSz="760413" eaLnBrk="0" fontAlgn="base" hangingPunct="0">
              <a:spcBef>
                <a:spcPct val="30000"/>
              </a:spcBef>
              <a:spcAft>
                <a:spcPct val="0"/>
              </a:spcAft>
              <a:buAutoNum type="arabicPeriod"/>
              <a:defRPr sz="1200">
                <a:solidFill>
                  <a:schemeClr val="tx1"/>
                </a:solidFill>
                <a:latin typeface="Arial" charset="0"/>
              </a:defRPr>
            </a:lvl8pPr>
            <a:lvl9pPr marL="3886200" indent="-228600" defTabSz="760413" eaLnBrk="0" fontAlgn="base" hangingPunct="0">
              <a:spcBef>
                <a:spcPct val="30000"/>
              </a:spcBef>
              <a:spcAft>
                <a:spcPct val="0"/>
              </a:spcAft>
              <a:buAutoNum type="arabicPeriod"/>
              <a:defRPr sz="1200">
                <a:solidFill>
                  <a:schemeClr val="tx1"/>
                </a:solidFill>
                <a:latin typeface="Arial" charset="0"/>
              </a:defRPr>
            </a:lvl9pPr>
          </a:lstStyle>
          <a:p>
            <a:pPr eaLnBrk="1" hangingPunct="1"/>
            <a:endParaRPr lang="en-US" altLang="en-US"/>
          </a:p>
        </p:txBody>
      </p:sp>
      <p:graphicFrame>
        <p:nvGraphicFramePr>
          <p:cNvPr id="179210" name="Object 9"/>
          <p:cNvGraphicFramePr>
            <a:graphicFrameLocks/>
          </p:cNvGraphicFramePr>
          <p:nvPr/>
        </p:nvGraphicFramePr>
        <p:xfrm>
          <a:off x="1071563" y="5497513"/>
          <a:ext cx="4187825" cy="2762250"/>
        </p:xfrm>
        <a:graphic>
          <a:graphicData uri="http://schemas.openxmlformats.org/presentationml/2006/ole">
            <mc:AlternateContent xmlns:mc="http://schemas.openxmlformats.org/markup-compatibility/2006">
              <mc:Choice xmlns:v="urn:schemas-microsoft-com:vml" Requires="v">
                <p:oleObj spid="_x0000_s179453" name="Diagramm" r:id="rId4" imgW="7448449" imgH="5315085" progId="MSGraph.Chart.8">
                  <p:embed followColorScheme="full"/>
                </p:oleObj>
              </mc:Choice>
              <mc:Fallback>
                <p:oleObj name="Diagramm" r:id="rId4" imgW="7448449" imgH="5315085" progId="MSGraph.Chart.8">
                  <p:embed followColorScheme="full"/>
                  <p:pic>
                    <p:nvPicPr>
                      <p:cNvPr id="0" name="Object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5497513"/>
                        <a:ext cx="418782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9211" name="Rectangle 10"/>
          <p:cNvSpPr>
            <a:spLocks noChangeArrowheads="1"/>
          </p:cNvSpPr>
          <p:nvPr/>
        </p:nvSpPr>
        <p:spPr bwMode="auto">
          <a:xfrm>
            <a:off x="1101725" y="5386388"/>
            <a:ext cx="3746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47" tIns="44075" rIns="88147" bIns="44075">
            <a:spAutoFit/>
          </a:bodyPr>
          <a:lstStyle>
            <a:lvl1pPr algn="l" defTabSz="728663" eaLnBrk="0" hangingPunct="0">
              <a:spcBef>
                <a:spcPct val="30000"/>
              </a:spcBef>
              <a:buAutoNum type="arabicPeriod"/>
              <a:defRPr sz="1200">
                <a:solidFill>
                  <a:schemeClr val="tx1"/>
                </a:solidFill>
                <a:latin typeface="Arial" charset="0"/>
              </a:defRPr>
            </a:lvl1pPr>
            <a:lvl2pPr marL="742950" indent="-285750" algn="l" defTabSz="728663" eaLnBrk="0" hangingPunct="0">
              <a:spcBef>
                <a:spcPct val="30000"/>
              </a:spcBef>
              <a:buAutoNum type="arabicPeriod"/>
              <a:defRPr sz="1200">
                <a:solidFill>
                  <a:schemeClr val="tx1"/>
                </a:solidFill>
                <a:latin typeface="Arial" charset="0"/>
              </a:defRPr>
            </a:lvl2pPr>
            <a:lvl3pPr marL="1143000" indent="-228600" algn="l" defTabSz="728663" eaLnBrk="0" hangingPunct="0">
              <a:spcBef>
                <a:spcPct val="30000"/>
              </a:spcBef>
              <a:buAutoNum type="arabicPeriod"/>
              <a:defRPr sz="1200">
                <a:solidFill>
                  <a:schemeClr val="tx1"/>
                </a:solidFill>
                <a:latin typeface="Arial" charset="0"/>
              </a:defRPr>
            </a:lvl3pPr>
            <a:lvl4pPr marL="1600200" indent="-228600" algn="l" defTabSz="728663" eaLnBrk="0" hangingPunct="0">
              <a:spcBef>
                <a:spcPct val="30000"/>
              </a:spcBef>
              <a:buAutoNum type="arabicPeriod"/>
              <a:defRPr sz="1200">
                <a:solidFill>
                  <a:schemeClr val="tx1"/>
                </a:solidFill>
                <a:latin typeface="Arial" charset="0"/>
              </a:defRPr>
            </a:lvl4pPr>
            <a:lvl5pPr marL="2057400" indent="-228600" algn="l" defTabSz="728663" eaLnBrk="0" hangingPunct="0">
              <a:spcBef>
                <a:spcPct val="30000"/>
              </a:spcBef>
              <a:buAutoNum type="arabicPeriod"/>
              <a:defRPr sz="1200">
                <a:solidFill>
                  <a:schemeClr val="tx1"/>
                </a:solidFill>
                <a:latin typeface="Arial" charset="0"/>
              </a:defRPr>
            </a:lvl5pPr>
            <a:lvl6pPr marL="2514600" indent="-228600" defTabSz="728663" eaLnBrk="0" fontAlgn="base" hangingPunct="0">
              <a:spcBef>
                <a:spcPct val="30000"/>
              </a:spcBef>
              <a:spcAft>
                <a:spcPct val="0"/>
              </a:spcAft>
              <a:buAutoNum type="arabicPeriod"/>
              <a:defRPr sz="1200">
                <a:solidFill>
                  <a:schemeClr val="tx1"/>
                </a:solidFill>
                <a:latin typeface="Arial" charset="0"/>
              </a:defRPr>
            </a:lvl6pPr>
            <a:lvl7pPr marL="2971800" indent="-228600" defTabSz="728663" eaLnBrk="0" fontAlgn="base" hangingPunct="0">
              <a:spcBef>
                <a:spcPct val="30000"/>
              </a:spcBef>
              <a:spcAft>
                <a:spcPct val="0"/>
              </a:spcAft>
              <a:buAutoNum type="arabicPeriod"/>
              <a:defRPr sz="1200">
                <a:solidFill>
                  <a:schemeClr val="tx1"/>
                </a:solidFill>
                <a:latin typeface="Arial" charset="0"/>
              </a:defRPr>
            </a:lvl7pPr>
            <a:lvl8pPr marL="3429000" indent="-228600" defTabSz="728663" eaLnBrk="0" fontAlgn="base" hangingPunct="0">
              <a:spcBef>
                <a:spcPct val="30000"/>
              </a:spcBef>
              <a:spcAft>
                <a:spcPct val="0"/>
              </a:spcAft>
              <a:buAutoNum type="arabicPeriod"/>
              <a:defRPr sz="1200">
                <a:solidFill>
                  <a:schemeClr val="tx1"/>
                </a:solidFill>
                <a:latin typeface="Arial" charset="0"/>
              </a:defRPr>
            </a:lvl8pPr>
            <a:lvl9pPr marL="3886200" indent="-228600" defTabSz="728663" eaLnBrk="0" fontAlgn="base" hangingPunct="0">
              <a:spcBef>
                <a:spcPct val="30000"/>
              </a:spcBef>
              <a:spcAft>
                <a:spcPct val="0"/>
              </a:spcAft>
              <a:buAutoNum type="arabicPeriod"/>
              <a:defRPr sz="1200">
                <a:solidFill>
                  <a:schemeClr val="tx1"/>
                </a:solidFill>
                <a:latin typeface="Arial" charset="0"/>
              </a:defRPr>
            </a:lvl9pPr>
          </a:lstStyle>
          <a:p>
            <a:pPr algn="ctr">
              <a:spcBef>
                <a:spcPct val="0"/>
              </a:spcBef>
              <a:buFontTx/>
              <a:buNone/>
            </a:pPr>
            <a:r>
              <a:rPr lang="en-GB" altLang="en-US" sz="2100"/>
              <a:t>e</a:t>
            </a:r>
            <a:r>
              <a:rPr lang="en-GB" altLang="en-US" sz="2100" baseline="30000"/>
              <a:t>$</a:t>
            </a:r>
            <a:r>
              <a:rPr lang="en-GB" altLang="en-US" sz="2100" baseline="-25000"/>
              <a:t>€</a:t>
            </a:r>
          </a:p>
        </p:txBody>
      </p:sp>
      <p:sp>
        <p:nvSpPr>
          <p:cNvPr id="179212" name="Rectangle 11"/>
          <p:cNvSpPr>
            <a:spLocks noChangeArrowheads="1"/>
          </p:cNvSpPr>
          <p:nvPr/>
        </p:nvSpPr>
        <p:spPr bwMode="auto">
          <a:xfrm>
            <a:off x="5257800" y="7908925"/>
            <a:ext cx="2397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47" tIns="44075" rIns="88147" bIns="44075">
            <a:spAutoFit/>
          </a:bodyPr>
          <a:lstStyle>
            <a:lvl1pPr algn="l" defTabSz="728663" eaLnBrk="0" hangingPunct="0">
              <a:spcBef>
                <a:spcPct val="30000"/>
              </a:spcBef>
              <a:buAutoNum type="arabicPeriod"/>
              <a:defRPr sz="1200">
                <a:solidFill>
                  <a:schemeClr val="tx1"/>
                </a:solidFill>
                <a:latin typeface="Arial" charset="0"/>
              </a:defRPr>
            </a:lvl1pPr>
            <a:lvl2pPr marL="742950" indent="-285750" algn="l" defTabSz="728663" eaLnBrk="0" hangingPunct="0">
              <a:spcBef>
                <a:spcPct val="30000"/>
              </a:spcBef>
              <a:buAutoNum type="arabicPeriod"/>
              <a:defRPr sz="1200">
                <a:solidFill>
                  <a:schemeClr val="tx1"/>
                </a:solidFill>
                <a:latin typeface="Arial" charset="0"/>
              </a:defRPr>
            </a:lvl2pPr>
            <a:lvl3pPr marL="1143000" indent="-228600" algn="l" defTabSz="728663" eaLnBrk="0" hangingPunct="0">
              <a:spcBef>
                <a:spcPct val="30000"/>
              </a:spcBef>
              <a:buAutoNum type="arabicPeriod"/>
              <a:defRPr sz="1200">
                <a:solidFill>
                  <a:schemeClr val="tx1"/>
                </a:solidFill>
                <a:latin typeface="Arial" charset="0"/>
              </a:defRPr>
            </a:lvl3pPr>
            <a:lvl4pPr marL="1600200" indent="-228600" algn="l" defTabSz="728663" eaLnBrk="0" hangingPunct="0">
              <a:spcBef>
                <a:spcPct val="30000"/>
              </a:spcBef>
              <a:buAutoNum type="arabicPeriod"/>
              <a:defRPr sz="1200">
                <a:solidFill>
                  <a:schemeClr val="tx1"/>
                </a:solidFill>
                <a:latin typeface="Arial" charset="0"/>
              </a:defRPr>
            </a:lvl4pPr>
            <a:lvl5pPr marL="2057400" indent="-228600" algn="l" defTabSz="728663" eaLnBrk="0" hangingPunct="0">
              <a:spcBef>
                <a:spcPct val="30000"/>
              </a:spcBef>
              <a:buAutoNum type="arabicPeriod"/>
              <a:defRPr sz="1200">
                <a:solidFill>
                  <a:schemeClr val="tx1"/>
                </a:solidFill>
                <a:latin typeface="Arial" charset="0"/>
              </a:defRPr>
            </a:lvl5pPr>
            <a:lvl6pPr marL="2514600" indent="-228600" defTabSz="728663" eaLnBrk="0" fontAlgn="base" hangingPunct="0">
              <a:spcBef>
                <a:spcPct val="30000"/>
              </a:spcBef>
              <a:spcAft>
                <a:spcPct val="0"/>
              </a:spcAft>
              <a:buAutoNum type="arabicPeriod"/>
              <a:defRPr sz="1200">
                <a:solidFill>
                  <a:schemeClr val="tx1"/>
                </a:solidFill>
                <a:latin typeface="Arial" charset="0"/>
              </a:defRPr>
            </a:lvl6pPr>
            <a:lvl7pPr marL="2971800" indent="-228600" defTabSz="728663" eaLnBrk="0" fontAlgn="base" hangingPunct="0">
              <a:spcBef>
                <a:spcPct val="30000"/>
              </a:spcBef>
              <a:spcAft>
                <a:spcPct val="0"/>
              </a:spcAft>
              <a:buAutoNum type="arabicPeriod"/>
              <a:defRPr sz="1200">
                <a:solidFill>
                  <a:schemeClr val="tx1"/>
                </a:solidFill>
                <a:latin typeface="Arial" charset="0"/>
              </a:defRPr>
            </a:lvl7pPr>
            <a:lvl8pPr marL="3429000" indent="-228600" defTabSz="728663" eaLnBrk="0" fontAlgn="base" hangingPunct="0">
              <a:spcBef>
                <a:spcPct val="30000"/>
              </a:spcBef>
              <a:spcAft>
                <a:spcPct val="0"/>
              </a:spcAft>
              <a:buAutoNum type="arabicPeriod"/>
              <a:defRPr sz="1200">
                <a:solidFill>
                  <a:schemeClr val="tx1"/>
                </a:solidFill>
                <a:latin typeface="Arial" charset="0"/>
              </a:defRPr>
            </a:lvl8pPr>
            <a:lvl9pPr marL="3886200" indent="-228600" defTabSz="7286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2100"/>
              <a:t>€</a:t>
            </a:r>
          </a:p>
        </p:txBody>
      </p:sp>
      <p:sp>
        <p:nvSpPr>
          <p:cNvPr id="179213" name="Line 12"/>
          <p:cNvSpPr>
            <a:spLocks noChangeShapeType="1"/>
          </p:cNvSpPr>
          <p:nvPr/>
        </p:nvSpPr>
        <p:spPr bwMode="auto">
          <a:xfrm flipV="1">
            <a:off x="1139825" y="5529263"/>
            <a:ext cx="0" cy="142875"/>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79214" name="Line 13"/>
          <p:cNvSpPr>
            <a:spLocks noChangeShapeType="1"/>
          </p:cNvSpPr>
          <p:nvPr/>
        </p:nvSpPr>
        <p:spPr bwMode="auto">
          <a:xfrm rot="5400000" flipV="1">
            <a:off x="5227638" y="8040688"/>
            <a:ext cx="0" cy="158750"/>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79215" name="Text Box 14"/>
          <p:cNvSpPr txBox="1">
            <a:spLocks noChangeArrowheads="1"/>
          </p:cNvSpPr>
          <p:nvPr/>
        </p:nvSpPr>
        <p:spPr bwMode="auto">
          <a:xfrm>
            <a:off x="4754563" y="7605713"/>
            <a:ext cx="1031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000" b="1">
                <a:solidFill>
                  <a:srgbClr val="FF0000"/>
                </a:solidFill>
              </a:rPr>
              <a:t>€-Nachfrage</a:t>
            </a:r>
            <a:r>
              <a:rPr lang="en-US" altLang="en-US" sz="1000" b="1" baseline="-25000">
                <a:solidFill>
                  <a:srgbClr val="FF0000"/>
                </a:solidFill>
              </a:rPr>
              <a:t>1</a:t>
            </a:r>
          </a:p>
        </p:txBody>
      </p:sp>
      <p:sp>
        <p:nvSpPr>
          <p:cNvPr id="179216" name="Line 15"/>
          <p:cNvSpPr>
            <a:spLocks noChangeShapeType="1"/>
          </p:cNvSpPr>
          <p:nvPr/>
        </p:nvSpPr>
        <p:spPr bwMode="auto">
          <a:xfrm flipV="1">
            <a:off x="1158875" y="5938838"/>
            <a:ext cx="3576638" cy="1649412"/>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79217" name="Text Box 16"/>
          <p:cNvSpPr txBox="1">
            <a:spLocks noChangeArrowheads="1"/>
          </p:cNvSpPr>
          <p:nvPr/>
        </p:nvSpPr>
        <p:spPr bwMode="auto">
          <a:xfrm>
            <a:off x="4754563" y="5832475"/>
            <a:ext cx="879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000" b="1">
                <a:solidFill>
                  <a:srgbClr val="00FF00"/>
                </a:solidFill>
              </a:rPr>
              <a:t>€-Angebot</a:t>
            </a:r>
            <a:r>
              <a:rPr lang="en-US" altLang="en-US" sz="1000" b="1" baseline="-25000">
                <a:solidFill>
                  <a:srgbClr val="00FF00"/>
                </a:solidFill>
              </a:rPr>
              <a:t>1</a:t>
            </a:r>
          </a:p>
        </p:txBody>
      </p:sp>
      <p:sp>
        <p:nvSpPr>
          <p:cNvPr id="179218" name="Line 17"/>
          <p:cNvSpPr>
            <a:spLocks noChangeShapeType="1"/>
          </p:cNvSpPr>
          <p:nvPr/>
        </p:nvSpPr>
        <p:spPr bwMode="auto">
          <a:xfrm>
            <a:off x="1139825" y="5919788"/>
            <a:ext cx="3614738" cy="17208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79219" name="AutoShape 18"/>
          <p:cNvSpPr>
            <a:spLocks noChangeArrowheads="1"/>
          </p:cNvSpPr>
          <p:nvPr/>
        </p:nvSpPr>
        <p:spPr bwMode="auto">
          <a:xfrm>
            <a:off x="1300163" y="5192713"/>
            <a:ext cx="3376612" cy="460375"/>
          </a:xfrm>
          <a:prstGeom prst="roundRect">
            <a:avLst>
              <a:gd name="adj" fmla="val 12495"/>
            </a:avLst>
          </a:prstGeom>
          <a:solidFill>
            <a:srgbClr val="FFFF99"/>
          </a:solidFill>
          <a:ln w="50800">
            <a:solidFill>
              <a:srgbClr val="FF0000"/>
            </a:solidFill>
            <a:round/>
            <a:headEnd/>
            <a:tailEnd/>
          </a:ln>
        </p:spPr>
        <p:txBody>
          <a:bodyPr lIns="87539" tIns="43769" rIns="87539" bIns="43769" anchor="ctr">
            <a:spAutoFit/>
          </a:bodyP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r>
              <a:rPr lang="en-US" altLang="en-US" sz="1100">
                <a:solidFill>
                  <a:srgbClr val="0000FF"/>
                </a:solidFill>
                <a:sym typeface="Wingdings" pitchFamily="2" charset="2"/>
              </a:rPr>
              <a:t>Wie ändert sich der gleichgewichtige Wechselkurs, wenn das </a:t>
            </a:r>
            <a:r>
              <a:rPr lang="en-US" altLang="en-US" sz="1100">
                <a:solidFill>
                  <a:srgbClr val="FF0000"/>
                </a:solidFill>
                <a:sym typeface="Wingdings" pitchFamily="2" charset="2"/>
              </a:rPr>
              <a:t>$-Zinsniveau</a:t>
            </a:r>
            <a:r>
              <a:rPr lang="en-US" altLang="en-US" sz="1100">
                <a:solidFill>
                  <a:srgbClr val="0000FF"/>
                </a:solidFill>
                <a:sym typeface="Wingdings" pitchFamily="2" charset="2"/>
              </a:rPr>
              <a:t> steigt?</a:t>
            </a:r>
          </a:p>
        </p:txBody>
      </p:sp>
      <p:sp>
        <p:nvSpPr>
          <p:cNvPr id="179220" name="Line 19"/>
          <p:cNvSpPr>
            <a:spLocks noChangeShapeType="1"/>
          </p:cNvSpPr>
          <p:nvPr/>
        </p:nvSpPr>
        <p:spPr bwMode="auto">
          <a:xfrm flipH="1">
            <a:off x="2928938" y="6786563"/>
            <a:ext cx="0" cy="1349375"/>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79221" name="Line 20"/>
          <p:cNvSpPr>
            <a:spLocks noChangeShapeType="1"/>
          </p:cNvSpPr>
          <p:nvPr/>
        </p:nvSpPr>
        <p:spPr bwMode="auto">
          <a:xfrm rot="5400000" flipH="1">
            <a:off x="2006601" y="5884862"/>
            <a:ext cx="0" cy="1768475"/>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79222" name="Text Box 21"/>
          <p:cNvSpPr txBox="1">
            <a:spLocks noChangeArrowheads="1"/>
          </p:cNvSpPr>
          <p:nvPr/>
        </p:nvSpPr>
        <p:spPr bwMode="auto">
          <a:xfrm>
            <a:off x="820738" y="6661150"/>
            <a:ext cx="37623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000" b="1"/>
              <a:t>e</a:t>
            </a:r>
            <a:r>
              <a:rPr lang="en-US" altLang="en-US" sz="2100" b="1" baseline="30000"/>
              <a:t>o</a:t>
            </a:r>
          </a:p>
        </p:txBody>
      </p:sp>
      <p:sp>
        <p:nvSpPr>
          <p:cNvPr id="179223" name="Text Box 22"/>
          <p:cNvSpPr txBox="1">
            <a:spLocks noChangeArrowheads="1"/>
          </p:cNvSpPr>
          <p:nvPr/>
        </p:nvSpPr>
        <p:spPr bwMode="auto">
          <a:xfrm>
            <a:off x="2774950" y="8126413"/>
            <a:ext cx="2889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000" b="1"/>
              <a:t>€</a:t>
            </a:r>
            <a:r>
              <a:rPr lang="en-US" altLang="en-US" sz="1000" b="1" baseline="30000"/>
              <a:t>o</a:t>
            </a:r>
          </a:p>
        </p:txBody>
      </p:sp>
      <p:sp>
        <p:nvSpPr>
          <p:cNvPr id="179224" name="Line 23"/>
          <p:cNvSpPr>
            <a:spLocks noChangeShapeType="1"/>
          </p:cNvSpPr>
          <p:nvPr/>
        </p:nvSpPr>
        <p:spPr bwMode="auto">
          <a:xfrm flipV="1">
            <a:off x="1138238" y="6311900"/>
            <a:ext cx="3575050" cy="165100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79225" name="Line 24"/>
          <p:cNvSpPr>
            <a:spLocks noChangeShapeType="1"/>
          </p:cNvSpPr>
          <p:nvPr/>
        </p:nvSpPr>
        <p:spPr bwMode="auto">
          <a:xfrm flipV="1">
            <a:off x="3781425" y="6438900"/>
            <a:ext cx="433388"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79226" name="Line 25"/>
          <p:cNvSpPr>
            <a:spLocks noChangeShapeType="1"/>
          </p:cNvSpPr>
          <p:nvPr/>
        </p:nvSpPr>
        <p:spPr bwMode="auto">
          <a:xfrm flipV="1">
            <a:off x="1647825" y="7446963"/>
            <a:ext cx="431800"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79227" name="Text Box 26"/>
          <p:cNvSpPr txBox="1">
            <a:spLocks noChangeArrowheads="1"/>
          </p:cNvSpPr>
          <p:nvPr/>
        </p:nvSpPr>
        <p:spPr bwMode="auto">
          <a:xfrm>
            <a:off x="4760913" y="6207125"/>
            <a:ext cx="881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000" b="1">
                <a:solidFill>
                  <a:srgbClr val="00FF00"/>
                </a:solidFill>
              </a:rPr>
              <a:t>€-Angebot</a:t>
            </a:r>
            <a:r>
              <a:rPr lang="en-US" altLang="en-US" sz="1000" b="1" baseline="-25000">
                <a:solidFill>
                  <a:srgbClr val="00FF00"/>
                </a:solidFill>
              </a:rPr>
              <a:t>2</a:t>
            </a:r>
          </a:p>
        </p:txBody>
      </p:sp>
      <p:sp>
        <p:nvSpPr>
          <p:cNvPr id="179228" name="Line 27"/>
          <p:cNvSpPr>
            <a:spLocks noChangeShapeType="1"/>
          </p:cNvSpPr>
          <p:nvPr/>
        </p:nvSpPr>
        <p:spPr bwMode="auto">
          <a:xfrm>
            <a:off x="1154113" y="6443663"/>
            <a:ext cx="3405187" cy="163353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79229" name="Text Box 28"/>
          <p:cNvSpPr txBox="1">
            <a:spLocks noChangeArrowheads="1"/>
          </p:cNvSpPr>
          <p:nvPr/>
        </p:nvSpPr>
        <p:spPr bwMode="auto">
          <a:xfrm>
            <a:off x="4538663" y="7967663"/>
            <a:ext cx="1031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000" b="1">
                <a:solidFill>
                  <a:srgbClr val="FF0000"/>
                </a:solidFill>
              </a:rPr>
              <a:t>€-Nachfrage</a:t>
            </a:r>
            <a:r>
              <a:rPr lang="en-US" altLang="en-US" sz="1000" b="1" baseline="-25000">
                <a:solidFill>
                  <a:srgbClr val="FF0000"/>
                </a:solidFill>
              </a:rPr>
              <a:t>2</a:t>
            </a:r>
          </a:p>
        </p:txBody>
      </p:sp>
      <p:sp>
        <p:nvSpPr>
          <p:cNvPr id="179230" name="Line 29"/>
          <p:cNvSpPr>
            <a:spLocks noChangeShapeType="1"/>
          </p:cNvSpPr>
          <p:nvPr/>
        </p:nvSpPr>
        <p:spPr bwMode="auto">
          <a:xfrm flipH="1">
            <a:off x="3808413" y="7602538"/>
            <a:ext cx="609600" cy="635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79231" name="Line 30"/>
          <p:cNvSpPr>
            <a:spLocks noChangeShapeType="1"/>
          </p:cNvSpPr>
          <p:nvPr/>
        </p:nvSpPr>
        <p:spPr bwMode="auto">
          <a:xfrm flipH="1">
            <a:off x="1744663" y="6597650"/>
            <a:ext cx="517525"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79232" name="Line 31"/>
          <p:cNvSpPr>
            <a:spLocks noChangeShapeType="1"/>
          </p:cNvSpPr>
          <p:nvPr/>
        </p:nvSpPr>
        <p:spPr bwMode="auto">
          <a:xfrm flipH="1">
            <a:off x="2771775" y="7192963"/>
            <a:ext cx="0" cy="933450"/>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79233" name="Line 32"/>
          <p:cNvSpPr>
            <a:spLocks noChangeShapeType="1"/>
          </p:cNvSpPr>
          <p:nvPr/>
        </p:nvSpPr>
        <p:spPr bwMode="auto">
          <a:xfrm rot="5400000" flipH="1">
            <a:off x="1931987" y="6391276"/>
            <a:ext cx="4763" cy="1643062"/>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79234" name="Text Box 33"/>
          <p:cNvSpPr txBox="1">
            <a:spLocks noChangeArrowheads="1"/>
          </p:cNvSpPr>
          <p:nvPr/>
        </p:nvSpPr>
        <p:spPr bwMode="auto">
          <a:xfrm>
            <a:off x="809625" y="7104063"/>
            <a:ext cx="377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000" b="1"/>
              <a:t>e</a:t>
            </a:r>
            <a:r>
              <a:rPr lang="en-US" altLang="en-US" sz="1000" b="1" baseline="30000"/>
              <a:t>2</a:t>
            </a:r>
          </a:p>
        </p:txBody>
      </p:sp>
      <p:sp>
        <p:nvSpPr>
          <p:cNvPr id="179235" name="Text Box 34"/>
          <p:cNvSpPr txBox="1">
            <a:spLocks noChangeArrowheads="1"/>
          </p:cNvSpPr>
          <p:nvPr/>
        </p:nvSpPr>
        <p:spPr bwMode="auto">
          <a:xfrm>
            <a:off x="2601913" y="8574088"/>
            <a:ext cx="63500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endParaRPr lang="en-US" altLang="en-US" sz="2100" b="1" baseline="30000"/>
          </a:p>
        </p:txBody>
      </p:sp>
      <p:sp>
        <p:nvSpPr>
          <p:cNvPr id="179236" name="Text Box 35"/>
          <p:cNvSpPr txBox="1">
            <a:spLocks noChangeArrowheads="1"/>
          </p:cNvSpPr>
          <p:nvPr/>
        </p:nvSpPr>
        <p:spPr bwMode="auto">
          <a:xfrm>
            <a:off x="2540000" y="8129588"/>
            <a:ext cx="2889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50000"/>
              </a:spcBef>
              <a:buFontTx/>
              <a:buNone/>
            </a:pPr>
            <a:r>
              <a:rPr lang="en-US" altLang="en-US" sz="1000" b="1"/>
              <a:t>€</a:t>
            </a:r>
            <a:r>
              <a:rPr lang="en-US" altLang="en-US" sz="1000" b="1" baseline="30000"/>
              <a:t>2</a:t>
            </a:r>
          </a:p>
        </p:txBody>
      </p:sp>
      <p:sp>
        <p:nvSpPr>
          <p:cNvPr id="179237" name="Line 36"/>
          <p:cNvSpPr>
            <a:spLocks noChangeShapeType="1"/>
          </p:cNvSpPr>
          <p:nvPr/>
        </p:nvSpPr>
        <p:spPr bwMode="auto">
          <a:xfrm>
            <a:off x="1212850" y="6896100"/>
            <a:ext cx="0" cy="204788"/>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89993" tIns="46796" rIns="89993" bIns="46796">
            <a:spAutoFit/>
          </a:bodyPr>
          <a:lstStyle/>
          <a:p>
            <a:endParaRPr lang="en-US"/>
          </a:p>
        </p:txBody>
      </p:sp>
      <p:sp>
        <p:nvSpPr>
          <p:cNvPr id="179238" name="AutoShape 37"/>
          <p:cNvSpPr>
            <a:spLocks noChangeArrowheads="1"/>
          </p:cNvSpPr>
          <p:nvPr/>
        </p:nvSpPr>
        <p:spPr bwMode="auto">
          <a:xfrm>
            <a:off x="1249363" y="8523288"/>
            <a:ext cx="3363912" cy="277812"/>
          </a:xfrm>
          <a:prstGeom prst="roundRect">
            <a:avLst>
              <a:gd name="adj" fmla="val 12495"/>
            </a:avLst>
          </a:prstGeom>
          <a:solidFill>
            <a:srgbClr val="FFFF99"/>
          </a:solidFill>
          <a:ln w="50800">
            <a:solidFill>
              <a:srgbClr val="FF0000"/>
            </a:solidFill>
            <a:round/>
            <a:headEnd/>
            <a:tailEnd/>
          </a:ln>
        </p:spPr>
        <p:txBody>
          <a:bodyPr lIns="87539" tIns="43769" rIns="87539" bIns="43769" anchor="ctr">
            <a:spAutoFit/>
          </a:bodyP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r>
              <a:rPr lang="en-US" altLang="en-US" sz="1100">
                <a:solidFill>
                  <a:srgbClr val="0000FF"/>
                </a:solidFill>
                <a:sym typeface="Wingdings" pitchFamily="2" charset="2"/>
              </a:rPr>
              <a:t>Der $ wertet auf!</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8988">
              <a:spcBef>
                <a:spcPct val="30000"/>
              </a:spcBef>
              <a:buAutoNum type="arabicPeriod"/>
              <a:defRPr sz="1200">
                <a:solidFill>
                  <a:schemeClr val="tx1"/>
                </a:solidFill>
                <a:latin typeface="Arial" charset="0"/>
              </a:defRPr>
            </a:lvl1pPr>
            <a:lvl2pPr marL="742950" indent="-285750" defTabSz="788988">
              <a:spcBef>
                <a:spcPct val="30000"/>
              </a:spcBef>
              <a:buAutoNum type="arabicPeriod"/>
              <a:defRPr sz="1200">
                <a:solidFill>
                  <a:schemeClr val="tx1"/>
                </a:solidFill>
                <a:latin typeface="Arial" charset="0"/>
              </a:defRPr>
            </a:lvl2pPr>
            <a:lvl3pPr marL="1143000" indent="-228600" defTabSz="788988">
              <a:spcBef>
                <a:spcPct val="30000"/>
              </a:spcBef>
              <a:buAutoNum type="arabicPeriod"/>
              <a:defRPr sz="1200">
                <a:solidFill>
                  <a:schemeClr val="tx1"/>
                </a:solidFill>
                <a:latin typeface="Arial" charset="0"/>
              </a:defRPr>
            </a:lvl3pPr>
            <a:lvl4pPr marL="1600200" indent="-228600" defTabSz="788988">
              <a:spcBef>
                <a:spcPct val="30000"/>
              </a:spcBef>
              <a:buAutoNum type="arabicPeriod"/>
              <a:defRPr sz="1200">
                <a:solidFill>
                  <a:schemeClr val="tx1"/>
                </a:solidFill>
                <a:latin typeface="Arial" charset="0"/>
              </a:defRPr>
            </a:lvl4pPr>
            <a:lvl5pPr marL="2057400" indent="-228600" defTabSz="788988">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marL="0" marR="0" lvl="0" indent="0" algn="r" defTabSz="788988" rtl="0" eaLnBrk="0" fontAlgn="base" latinLnBrk="0" hangingPunct="0">
              <a:lnSpc>
                <a:spcPct val="100000"/>
              </a:lnSpc>
              <a:spcBef>
                <a:spcPct val="0"/>
              </a:spcBef>
              <a:spcAft>
                <a:spcPct val="0"/>
              </a:spcAft>
              <a:buClrTx/>
              <a:buSzTx/>
              <a:buFontTx/>
              <a:buNone/>
              <a:tabLst/>
              <a:defRPr/>
            </a:pPr>
            <a:fld id="{D1106CE9-4470-4183-8454-B348F299F0EA}" type="slidenum">
              <a:rPr kumimoji="0" lang="en-GB" altLang="en-US" sz="11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788988" rtl="0" eaLnBrk="0" fontAlgn="base" latinLnBrk="0" hangingPunct="0">
                <a:lnSpc>
                  <a:spcPct val="100000"/>
                </a:lnSpc>
                <a:spcBef>
                  <a:spcPct val="0"/>
                </a:spcBef>
                <a:spcAft>
                  <a:spcPct val="0"/>
                </a:spcAft>
                <a:buClrTx/>
                <a:buSzTx/>
                <a:buFontTx/>
                <a:buNone/>
                <a:tabLst/>
                <a:defRPr/>
              </a:pPr>
              <a:t>46</a:t>
            </a:fld>
            <a:endParaRPr kumimoji="0" lang="en-GB" altLang="en-US" sz="11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2819"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6" rIns="91433" bIns="45716" anchor="ct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162820"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defTabSz="788988">
              <a:spcBef>
                <a:spcPct val="30000"/>
              </a:spcBef>
              <a:buAutoNum type="arabicPeriod"/>
              <a:defRPr sz="1200">
                <a:solidFill>
                  <a:schemeClr val="tx1"/>
                </a:solidFill>
                <a:latin typeface="Arial" charset="0"/>
              </a:defRPr>
            </a:lvl1pPr>
            <a:lvl2pPr marL="742950" indent="-285750" defTabSz="788988">
              <a:spcBef>
                <a:spcPct val="30000"/>
              </a:spcBef>
              <a:buAutoNum type="arabicPeriod"/>
              <a:defRPr sz="1200">
                <a:solidFill>
                  <a:schemeClr val="tx1"/>
                </a:solidFill>
                <a:latin typeface="Arial" charset="0"/>
              </a:defRPr>
            </a:lvl2pPr>
            <a:lvl3pPr marL="1143000" indent="-228600" defTabSz="788988">
              <a:spcBef>
                <a:spcPct val="30000"/>
              </a:spcBef>
              <a:buAutoNum type="arabicPeriod"/>
              <a:defRPr sz="1200">
                <a:solidFill>
                  <a:schemeClr val="tx1"/>
                </a:solidFill>
                <a:latin typeface="Arial" charset="0"/>
              </a:defRPr>
            </a:lvl3pPr>
            <a:lvl4pPr marL="1600200" indent="-228600" defTabSz="788988">
              <a:spcBef>
                <a:spcPct val="30000"/>
              </a:spcBef>
              <a:buAutoNum type="arabicPeriod"/>
              <a:defRPr sz="1200">
                <a:solidFill>
                  <a:schemeClr val="tx1"/>
                </a:solidFill>
                <a:latin typeface="Arial" charset="0"/>
              </a:defRPr>
            </a:lvl4pPr>
            <a:lvl5pPr marL="2057400" indent="-228600" defTabSz="788988">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marL="0" marR="0" lvl="0" indent="0" algn="r" defTabSz="788988" rtl="0" eaLnBrk="0" fontAlgn="base" latinLnBrk="0" hangingPunct="0">
              <a:lnSpc>
                <a:spcPct val="100000"/>
              </a:lnSpc>
              <a:spcBef>
                <a:spcPct val="0"/>
              </a:spcBef>
              <a:spcAft>
                <a:spcPct val="0"/>
              </a:spcAft>
              <a:buClrTx/>
              <a:buSzTx/>
              <a:buFontTx/>
              <a:buNone/>
              <a:tabLst/>
              <a:defRPr/>
            </a:pPr>
            <a:r>
              <a:rPr kumimoji="0" lang="en-GB" altLang="en-US" sz="1100" b="0" i="1" u="none" strike="noStrike" kern="1200" cap="none" spc="0" normalizeH="0" baseline="0" noProof="0">
                <a:ln>
                  <a:noFill/>
                </a:ln>
                <a:solidFill>
                  <a:srgbClr val="000000"/>
                </a:solidFill>
                <a:effectLst/>
                <a:uLnTx/>
                <a:uFillTx/>
                <a:latin typeface="Times New Roman" pitchFamily="18" charset="0"/>
                <a:ea typeface="+mn-ea"/>
                <a:cs typeface="+mn-cs"/>
              </a:rPr>
              <a:t>2</a:t>
            </a:r>
          </a:p>
        </p:txBody>
      </p:sp>
      <p:sp>
        <p:nvSpPr>
          <p:cNvPr id="162821"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6" rIns="91433" bIns="45716" anchor="ct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162822"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6" rIns="91433" bIns="45716" anchor="ct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162823" name="Rectangle 7"/>
          <p:cNvSpPr>
            <a:spLocks noGrp="1" noRot="1" noChangeAspect="1" noChangeArrowheads="1" noTextEdit="1"/>
          </p:cNvSpPr>
          <p:nvPr>
            <p:ph type="sldImg"/>
          </p:nvPr>
        </p:nvSpPr>
        <p:spPr>
          <a:ln cap="flat"/>
        </p:spPr>
      </p:sp>
      <p:sp>
        <p:nvSpPr>
          <p:cNvPr id="162824"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0" tIns="47735" rIns="95470" bIns="47735"/>
          <a:lstStyle>
            <a:lvl1pPr marL="227013" indent="-227013" defTabSz="760413">
              <a:spcBef>
                <a:spcPct val="30000"/>
              </a:spcBef>
              <a:buAutoNum type="arabicPeriod"/>
              <a:defRPr sz="1200">
                <a:solidFill>
                  <a:schemeClr val="tx1"/>
                </a:solidFill>
                <a:latin typeface="Arial" charset="0"/>
              </a:defRPr>
            </a:lvl1pPr>
            <a:lvl2pPr marL="742950" indent="-285750" defTabSz="760413">
              <a:spcBef>
                <a:spcPct val="30000"/>
              </a:spcBef>
              <a:buAutoNum type="arabicPeriod"/>
              <a:defRPr sz="1200">
                <a:solidFill>
                  <a:schemeClr val="tx1"/>
                </a:solidFill>
                <a:latin typeface="Arial" charset="0"/>
              </a:defRPr>
            </a:lvl2pPr>
            <a:lvl3pPr marL="1143000" indent="-228600" defTabSz="760413">
              <a:spcBef>
                <a:spcPct val="30000"/>
              </a:spcBef>
              <a:buAutoNum type="arabicPeriod"/>
              <a:defRPr sz="1200">
                <a:solidFill>
                  <a:schemeClr val="tx1"/>
                </a:solidFill>
                <a:latin typeface="Arial" charset="0"/>
              </a:defRPr>
            </a:lvl3pPr>
            <a:lvl4pPr marL="1600200" indent="-228600" defTabSz="760413">
              <a:spcBef>
                <a:spcPct val="30000"/>
              </a:spcBef>
              <a:buAutoNum type="arabicPeriod"/>
              <a:defRPr sz="1200">
                <a:solidFill>
                  <a:schemeClr val="tx1"/>
                </a:solidFill>
                <a:latin typeface="Arial" charset="0"/>
              </a:defRPr>
            </a:lvl4pPr>
            <a:lvl5pPr marL="2057400" indent="-228600" defTabSz="760413">
              <a:spcBef>
                <a:spcPct val="30000"/>
              </a:spcBef>
              <a:buAutoNum type="arabicPeriod"/>
              <a:defRPr sz="1200">
                <a:solidFill>
                  <a:schemeClr val="tx1"/>
                </a:solidFill>
                <a:latin typeface="Arial" charset="0"/>
              </a:defRPr>
            </a:lvl5pPr>
            <a:lvl6pPr marL="2514600" indent="-228600" defTabSz="760413" eaLnBrk="0" fontAlgn="base" hangingPunct="0">
              <a:spcBef>
                <a:spcPct val="30000"/>
              </a:spcBef>
              <a:spcAft>
                <a:spcPct val="0"/>
              </a:spcAft>
              <a:buAutoNum type="arabicPeriod"/>
              <a:defRPr sz="1200">
                <a:solidFill>
                  <a:schemeClr val="tx1"/>
                </a:solidFill>
                <a:latin typeface="Arial" charset="0"/>
              </a:defRPr>
            </a:lvl6pPr>
            <a:lvl7pPr marL="2971800" indent="-228600" defTabSz="760413" eaLnBrk="0" fontAlgn="base" hangingPunct="0">
              <a:spcBef>
                <a:spcPct val="30000"/>
              </a:spcBef>
              <a:spcAft>
                <a:spcPct val="0"/>
              </a:spcAft>
              <a:buAutoNum type="arabicPeriod"/>
              <a:defRPr sz="1200">
                <a:solidFill>
                  <a:schemeClr val="tx1"/>
                </a:solidFill>
                <a:latin typeface="Arial" charset="0"/>
              </a:defRPr>
            </a:lvl7pPr>
            <a:lvl8pPr marL="3429000" indent="-228600" defTabSz="760413" eaLnBrk="0" fontAlgn="base" hangingPunct="0">
              <a:spcBef>
                <a:spcPct val="30000"/>
              </a:spcBef>
              <a:spcAft>
                <a:spcPct val="0"/>
              </a:spcAft>
              <a:buAutoNum type="arabicPeriod"/>
              <a:defRPr sz="1200">
                <a:solidFill>
                  <a:schemeClr val="tx1"/>
                </a:solidFill>
                <a:latin typeface="Arial" charset="0"/>
              </a:defRPr>
            </a:lvl8pPr>
            <a:lvl9pPr marL="3886200" indent="-228600" defTabSz="760413" eaLnBrk="0" fontAlgn="base" hangingPunct="0">
              <a:spcBef>
                <a:spcPct val="30000"/>
              </a:spcBef>
              <a:spcAft>
                <a:spcPct val="0"/>
              </a:spcAft>
              <a:buAutoNum type="arabicPeriod"/>
              <a:defRPr sz="1200">
                <a:solidFill>
                  <a:schemeClr val="tx1"/>
                </a:solidFill>
                <a:latin typeface="Arial" charset="0"/>
              </a:defRPr>
            </a:lvl9pPr>
          </a:lstStyle>
          <a:p>
            <a:pPr marL="227013" marR="0" lvl="0" indent="-227013" algn="l" defTabSz="760413"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mn-cs"/>
              </a:rPr>
              <a:t>     Es werden weniger US-Güter und und mehr Euro-Güter nachgefragt: Folglich geht das Angebot von Euro zurück und die Nachfrage nach Euro steigt. =&gt; Der Euro wertet auf.</a:t>
            </a:r>
          </a:p>
        </p:txBody>
      </p:sp>
      <p:grpSp>
        <p:nvGrpSpPr>
          <p:cNvPr id="162825" name="Group 23"/>
          <p:cNvGrpSpPr>
            <a:grpSpLocks/>
          </p:cNvGrpSpPr>
          <p:nvPr/>
        </p:nvGrpSpPr>
        <p:grpSpPr bwMode="auto">
          <a:xfrm>
            <a:off x="1266825" y="5545138"/>
            <a:ext cx="4222750" cy="3114675"/>
            <a:chOff x="377" y="499"/>
            <a:chExt cx="5053" cy="3722"/>
          </a:xfrm>
        </p:grpSpPr>
        <p:graphicFrame>
          <p:nvGraphicFramePr>
            <p:cNvPr id="162849" name="Object 24"/>
            <p:cNvGraphicFramePr>
              <a:graphicFrameLocks/>
            </p:cNvGraphicFramePr>
            <p:nvPr/>
          </p:nvGraphicFramePr>
          <p:xfrm>
            <a:off x="377" y="690"/>
            <a:ext cx="4783" cy="3531"/>
          </p:xfrm>
          <a:graphic>
            <a:graphicData uri="http://schemas.openxmlformats.org/presentationml/2006/ole">
              <mc:AlternateContent xmlns:mc="http://schemas.openxmlformats.org/markup-compatibility/2006">
                <mc:Choice xmlns:v="urn:schemas-microsoft-com:vml" Requires="v">
                  <p:oleObj spid="_x0000_s184427" name="Diagramm" r:id="rId4" imgW="7438924" imgH="5334000" progId="MSGraph.Chart.8">
                    <p:embed followColorScheme="full"/>
                  </p:oleObj>
                </mc:Choice>
                <mc:Fallback>
                  <p:oleObj name="Diagramm" r:id="rId4" imgW="7438924" imgH="5334000" progId="MSGraph.Chart.8">
                    <p:embed followColorScheme="full"/>
                    <p:pic>
                      <p:nvPicPr>
                        <p:cNvPr id="162849" name="Object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 y="690"/>
                          <a:ext cx="4783" cy="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2850" name="Rectangle 25"/>
            <p:cNvSpPr>
              <a:spLocks noChangeArrowheads="1"/>
            </p:cNvSpPr>
            <p:nvPr/>
          </p:nvSpPr>
          <p:spPr bwMode="auto">
            <a:xfrm>
              <a:off x="413" y="499"/>
              <a:ext cx="428"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55" tIns="44078" rIns="88155" bIns="44078">
              <a:spAutoFit/>
            </a:bodyPr>
            <a:lstStyle>
              <a:lvl1pPr defTabSz="728663">
                <a:spcBef>
                  <a:spcPct val="30000"/>
                </a:spcBef>
                <a:buAutoNum type="arabicPeriod"/>
                <a:defRPr sz="1200">
                  <a:solidFill>
                    <a:schemeClr val="tx1"/>
                  </a:solidFill>
                  <a:latin typeface="Arial" charset="0"/>
                </a:defRPr>
              </a:lvl1pPr>
              <a:lvl2pPr marL="742950" indent="-285750" defTabSz="728663">
                <a:spcBef>
                  <a:spcPct val="30000"/>
                </a:spcBef>
                <a:buAutoNum type="arabicPeriod"/>
                <a:defRPr sz="1200">
                  <a:solidFill>
                    <a:schemeClr val="tx1"/>
                  </a:solidFill>
                  <a:latin typeface="Arial" charset="0"/>
                </a:defRPr>
              </a:lvl2pPr>
              <a:lvl3pPr marL="1143000" indent="-228600" defTabSz="728663">
                <a:spcBef>
                  <a:spcPct val="30000"/>
                </a:spcBef>
                <a:buAutoNum type="arabicPeriod"/>
                <a:defRPr sz="1200">
                  <a:solidFill>
                    <a:schemeClr val="tx1"/>
                  </a:solidFill>
                  <a:latin typeface="Arial" charset="0"/>
                </a:defRPr>
              </a:lvl3pPr>
              <a:lvl4pPr marL="1600200" indent="-228600" defTabSz="728663">
                <a:spcBef>
                  <a:spcPct val="30000"/>
                </a:spcBef>
                <a:buAutoNum type="arabicPeriod"/>
                <a:defRPr sz="1200">
                  <a:solidFill>
                    <a:schemeClr val="tx1"/>
                  </a:solidFill>
                  <a:latin typeface="Arial" charset="0"/>
                </a:defRPr>
              </a:lvl4pPr>
              <a:lvl5pPr marL="2057400" indent="-228600" defTabSz="728663">
                <a:spcBef>
                  <a:spcPct val="30000"/>
                </a:spcBef>
                <a:buAutoNum type="arabicPeriod"/>
                <a:defRPr sz="1200">
                  <a:solidFill>
                    <a:schemeClr val="tx1"/>
                  </a:solidFill>
                  <a:latin typeface="Arial" charset="0"/>
                </a:defRPr>
              </a:lvl5pPr>
              <a:lvl6pPr marL="2514600" indent="-228600" defTabSz="728663" eaLnBrk="0" fontAlgn="base" hangingPunct="0">
                <a:spcBef>
                  <a:spcPct val="30000"/>
                </a:spcBef>
                <a:spcAft>
                  <a:spcPct val="0"/>
                </a:spcAft>
                <a:buAutoNum type="arabicPeriod"/>
                <a:defRPr sz="1200">
                  <a:solidFill>
                    <a:schemeClr val="tx1"/>
                  </a:solidFill>
                  <a:latin typeface="Arial" charset="0"/>
                </a:defRPr>
              </a:lvl6pPr>
              <a:lvl7pPr marL="2971800" indent="-228600" defTabSz="728663" eaLnBrk="0" fontAlgn="base" hangingPunct="0">
                <a:spcBef>
                  <a:spcPct val="30000"/>
                </a:spcBef>
                <a:spcAft>
                  <a:spcPct val="0"/>
                </a:spcAft>
                <a:buAutoNum type="arabicPeriod"/>
                <a:defRPr sz="1200">
                  <a:solidFill>
                    <a:schemeClr val="tx1"/>
                  </a:solidFill>
                  <a:latin typeface="Arial" charset="0"/>
                </a:defRPr>
              </a:lvl7pPr>
              <a:lvl8pPr marL="3429000" indent="-228600" defTabSz="728663" eaLnBrk="0" fontAlgn="base" hangingPunct="0">
                <a:spcBef>
                  <a:spcPct val="30000"/>
                </a:spcBef>
                <a:spcAft>
                  <a:spcPct val="0"/>
                </a:spcAft>
                <a:buAutoNum type="arabicPeriod"/>
                <a:defRPr sz="1200">
                  <a:solidFill>
                    <a:schemeClr val="tx1"/>
                  </a:solidFill>
                  <a:latin typeface="Arial" charset="0"/>
                </a:defRPr>
              </a:lvl8pPr>
              <a:lvl9pPr marL="3886200" indent="-228600" defTabSz="728663" eaLnBrk="0" fontAlgn="base" hangingPunct="0">
                <a:spcBef>
                  <a:spcPct val="30000"/>
                </a:spcBef>
                <a:spcAft>
                  <a:spcPct val="0"/>
                </a:spcAft>
                <a:buAutoNum type="arabicPeriod"/>
                <a:defRPr sz="1200">
                  <a:solidFill>
                    <a:schemeClr val="tx1"/>
                  </a:solidFill>
                  <a:latin typeface="Arial" charset="0"/>
                </a:defRPr>
              </a:lvl9pPr>
            </a:lstStyle>
            <a:p>
              <a:pPr marL="0" marR="0" lvl="0" indent="0" algn="ctr" defTabSz="728663"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a:ln>
                    <a:noFill/>
                  </a:ln>
                  <a:solidFill>
                    <a:srgbClr val="000000"/>
                  </a:solidFill>
                  <a:effectLst/>
                  <a:uLnTx/>
                  <a:uFillTx/>
                  <a:latin typeface="Arial" charset="0"/>
                  <a:ea typeface="+mn-ea"/>
                  <a:cs typeface="+mn-cs"/>
                </a:rPr>
                <a:t>e</a:t>
              </a:r>
              <a:r>
                <a:rPr kumimoji="0" lang="en-GB" altLang="en-US" sz="1000" b="0" i="0" u="none" strike="noStrike" kern="1200" cap="none" spc="0" normalizeH="0" baseline="30000" noProof="0">
                  <a:ln>
                    <a:noFill/>
                  </a:ln>
                  <a:solidFill>
                    <a:srgbClr val="000000"/>
                  </a:solidFill>
                  <a:effectLst/>
                  <a:uLnTx/>
                  <a:uFillTx/>
                  <a:latin typeface="Arial" charset="0"/>
                  <a:ea typeface="+mn-ea"/>
                  <a:cs typeface="+mn-cs"/>
                </a:rPr>
                <a:t>$</a:t>
              </a:r>
              <a:r>
                <a:rPr kumimoji="0" lang="en-GB" altLang="en-US" sz="1000" b="0" i="0" u="none" strike="noStrike" kern="1200" cap="none" spc="0" normalizeH="0" baseline="-25000" noProof="0">
                  <a:ln>
                    <a:noFill/>
                  </a:ln>
                  <a:solidFill>
                    <a:srgbClr val="000000"/>
                  </a:solidFill>
                  <a:effectLst/>
                  <a:uLnTx/>
                  <a:uFillTx/>
                  <a:latin typeface="Arial" charset="0"/>
                  <a:ea typeface="+mn-ea"/>
                  <a:cs typeface="+mn-cs"/>
                </a:rPr>
                <a:t>€</a:t>
              </a:r>
            </a:p>
          </p:txBody>
        </p:sp>
        <p:sp>
          <p:nvSpPr>
            <p:cNvPr id="162851" name="Rectangle 26"/>
            <p:cNvSpPr>
              <a:spLocks noChangeArrowheads="1"/>
            </p:cNvSpPr>
            <p:nvPr/>
          </p:nvSpPr>
          <p:spPr bwMode="auto">
            <a:xfrm>
              <a:off x="5158" y="3720"/>
              <a:ext cx="27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55" tIns="44078" rIns="88155" bIns="44078">
              <a:spAutoFit/>
            </a:bodyPr>
            <a:lstStyle>
              <a:lvl1pPr defTabSz="728663">
                <a:spcBef>
                  <a:spcPct val="30000"/>
                </a:spcBef>
                <a:buAutoNum type="arabicPeriod"/>
                <a:defRPr sz="1200">
                  <a:solidFill>
                    <a:schemeClr val="tx1"/>
                  </a:solidFill>
                  <a:latin typeface="Arial" charset="0"/>
                </a:defRPr>
              </a:lvl1pPr>
              <a:lvl2pPr marL="742950" indent="-285750" defTabSz="728663">
                <a:spcBef>
                  <a:spcPct val="30000"/>
                </a:spcBef>
                <a:buAutoNum type="arabicPeriod"/>
                <a:defRPr sz="1200">
                  <a:solidFill>
                    <a:schemeClr val="tx1"/>
                  </a:solidFill>
                  <a:latin typeface="Arial" charset="0"/>
                </a:defRPr>
              </a:lvl2pPr>
              <a:lvl3pPr marL="1143000" indent="-228600" defTabSz="728663">
                <a:spcBef>
                  <a:spcPct val="30000"/>
                </a:spcBef>
                <a:buAutoNum type="arabicPeriod"/>
                <a:defRPr sz="1200">
                  <a:solidFill>
                    <a:schemeClr val="tx1"/>
                  </a:solidFill>
                  <a:latin typeface="Arial" charset="0"/>
                </a:defRPr>
              </a:lvl3pPr>
              <a:lvl4pPr marL="1600200" indent="-228600" defTabSz="728663">
                <a:spcBef>
                  <a:spcPct val="30000"/>
                </a:spcBef>
                <a:buAutoNum type="arabicPeriod"/>
                <a:defRPr sz="1200">
                  <a:solidFill>
                    <a:schemeClr val="tx1"/>
                  </a:solidFill>
                  <a:latin typeface="Arial" charset="0"/>
                </a:defRPr>
              </a:lvl4pPr>
              <a:lvl5pPr marL="2057400" indent="-228600" defTabSz="728663">
                <a:spcBef>
                  <a:spcPct val="30000"/>
                </a:spcBef>
                <a:buAutoNum type="arabicPeriod"/>
                <a:defRPr sz="1200">
                  <a:solidFill>
                    <a:schemeClr val="tx1"/>
                  </a:solidFill>
                  <a:latin typeface="Arial" charset="0"/>
                </a:defRPr>
              </a:lvl5pPr>
              <a:lvl6pPr marL="2514600" indent="-228600" defTabSz="728663" eaLnBrk="0" fontAlgn="base" hangingPunct="0">
                <a:spcBef>
                  <a:spcPct val="30000"/>
                </a:spcBef>
                <a:spcAft>
                  <a:spcPct val="0"/>
                </a:spcAft>
                <a:buAutoNum type="arabicPeriod"/>
                <a:defRPr sz="1200">
                  <a:solidFill>
                    <a:schemeClr val="tx1"/>
                  </a:solidFill>
                  <a:latin typeface="Arial" charset="0"/>
                </a:defRPr>
              </a:lvl6pPr>
              <a:lvl7pPr marL="2971800" indent="-228600" defTabSz="728663" eaLnBrk="0" fontAlgn="base" hangingPunct="0">
                <a:spcBef>
                  <a:spcPct val="30000"/>
                </a:spcBef>
                <a:spcAft>
                  <a:spcPct val="0"/>
                </a:spcAft>
                <a:buAutoNum type="arabicPeriod"/>
                <a:defRPr sz="1200">
                  <a:solidFill>
                    <a:schemeClr val="tx1"/>
                  </a:solidFill>
                  <a:latin typeface="Arial" charset="0"/>
                </a:defRPr>
              </a:lvl7pPr>
              <a:lvl8pPr marL="3429000" indent="-228600" defTabSz="728663" eaLnBrk="0" fontAlgn="base" hangingPunct="0">
                <a:spcBef>
                  <a:spcPct val="30000"/>
                </a:spcBef>
                <a:spcAft>
                  <a:spcPct val="0"/>
                </a:spcAft>
                <a:buAutoNum type="arabicPeriod"/>
                <a:defRPr sz="1200">
                  <a:solidFill>
                    <a:schemeClr val="tx1"/>
                  </a:solidFill>
                  <a:latin typeface="Arial" charset="0"/>
                </a:defRPr>
              </a:lvl8pPr>
              <a:lvl9pPr marL="3886200" indent="-228600" defTabSz="728663" eaLnBrk="0" fontAlgn="base" hangingPunct="0">
                <a:spcBef>
                  <a:spcPct val="30000"/>
                </a:spcBef>
                <a:spcAft>
                  <a:spcPct val="0"/>
                </a:spcAft>
                <a:buAutoNum type="arabicPeriod"/>
                <a:defRPr sz="1200">
                  <a:solidFill>
                    <a:schemeClr val="tx1"/>
                  </a:solidFill>
                  <a:latin typeface="Arial" charset="0"/>
                </a:defRPr>
              </a:lvl9pPr>
            </a:lstStyle>
            <a:p>
              <a:pPr marL="0" marR="0" lvl="0" indent="0" algn="l" defTabSz="728663"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a:ln>
                    <a:noFill/>
                  </a:ln>
                  <a:solidFill>
                    <a:srgbClr val="000000"/>
                  </a:solidFill>
                  <a:effectLst/>
                  <a:uLnTx/>
                  <a:uFillTx/>
                  <a:latin typeface="Arial" charset="0"/>
                  <a:ea typeface="+mn-ea"/>
                  <a:cs typeface="+mn-cs"/>
                </a:rPr>
                <a:t>€</a:t>
              </a:r>
            </a:p>
          </p:txBody>
        </p:sp>
        <p:sp>
          <p:nvSpPr>
            <p:cNvPr id="162852" name="Line 27"/>
            <p:cNvSpPr>
              <a:spLocks noChangeShapeType="1"/>
            </p:cNvSpPr>
            <p:nvPr/>
          </p:nvSpPr>
          <p:spPr bwMode="auto">
            <a:xfrm flipV="1">
              <a:off x="453" y="731"/>
              <a:ext cx="0" cy="182"/>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162853" name="Line 28"/>
            <p:cNvSpPr>
              <a:spLocks noChangeShapeType="1"/>
            </p:cNvSpPr>
            <p:nvPr/>
          </p:nvSpPr>
          <p:spPr bwMode="auto">
            <a:xfrm rot="5400000" flipV="1">
              <a:off x="5122" y="3951"/>
              <a:ext cx="0" cy="182"/>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grpSp>
      <p:sp>
        <p:nvSpPr>
          <p:cNvPr id="162826" name="Line 29"/>
          <p:cNvSpPr>
            <a:spLocks noChangeShapeType="1"/>
          </p:cNvSpPr>
          <p:nvPr/>
        </p:nvSpPr>
        <p:spPr bwMode="auto">
          <a:xfrm flipH="1">
            <a:off x="3036888" y="7086600"/>
            <a:ext cx="0" cy="1441450"/>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lIns="89993" tIns="46796" rIns="89993" bIns="46796">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162827" name="Line 30"/>
          <p:cNvSpPr>
            <a:spLocks noChangeShapeType="1"/>
          </p:cNvSpPr>
          <p:nvPr/>
        </p:nvSpPr>
        <p:spPr bwMode="auto">
          <a:xfrm rot="5400000" flipH="1">
            <a:off x="2155826" y="6226175"/>
            <a:ext cx="0" cy="1685925"/>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lIns="89993" tIns="46796" rIns="89993" bIns="46796">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162828" name="Text Box 31"/>
          <p:cNvSpPr txBox="1">
            <a:spLocks noChangeArrowheads="1"/>
          </p:cNvSpPr>
          <p:nvPr/>
        </p:nvSpPr>
        <p:spPr bwMode="auto">
          <a:xfrm>
            <a:off x="1022350" y="6910388"/>
            <a:ext cx="361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charset="0"/>
                <a:ea typeface="+mn-ea"/>
                <a:cs typeface="+mn-cs"/>
              </a:rPr>
              <a:t>e</a:t>
            </a:r>
            <a:r>
              <a:rPr kumimoji="0" lang="en-US" altLang="en-US" sz="1000" b="1" i="0" u="none" strike="noStrike" kern="1200" cap="none" spc="0" normalizeH="0" baseline="30000" noProof="0">
                <a:ln>
                  <a:noFill/>
                </a:ln>
                <a:solidFill>
                  <a:srgbClr val="000000"/>
                </a:solidFill>
                <a:effectLst/>
                <a:uLnTx/>
                <a:uFillTx/>
                <a:latin typeface="Arial" charset="0"/>
                <a:ea typeface="+mn-ea"/>
                <a:cs typeface="+mn-cs"/>
              </a:rPr>
              <a:t>o1</a:t>
            </a:r>
          </a:p>
        </p:txBody>
      </p:sp>
      <p:sp>
        <p:nvSpPr>
          <p:cNvPr id="162829" name="Text Box 32"/>
          <p:cNvSpPr txBox="1">
            <a:spLocks noChangeArrowheads="1"/>
          </p:cNvSpPr>
          <p:nvPr/>
        </p:nvSpPr>
        <p:spPr bwMode="auto">
          <a:xfrm>
            <a:off x="2732088" y="8483600"/>
            <a:ext cx="6048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charset="0"/>
                <a:ea typeface="+mn-ea"/>
                <a:cs typeface="+mn-cs"/>
              </a:rPr>
              <a:t>€</a:t>
            </a:r>
            <a:r>
              <a:rPr kumimoji="0" lang="en-US" altLang="en-US" sz="1000" b="1" i="0" u="none" strike="noStrike" kern="1200" cap="none" spc="0" normalizeH="0" baseline="30000" noProof="0">
                <a:ln>
                  <a:noFill/>
                </a:ln>
                <a:solidFill>
                  <a:srgbClr val="000000"/>
                </a:solidFill>
                <a:effectLst/>
                <a:uLnTx/>
                <a:uFillTx/>
                <a:latin typeface="Arial" charset="0"/>
                <a:ea typeface="+mn-ea"/>
                <a:cs typeface="+mn-cs"/>
              </a:rPr>
              <a:t>o1</a:t>
            </a:r>
          </a:p>
        </p:txBody>
      </p:sp>
      <p:sp>
        <p:nvSpPr>
          <p:cNvPr id="162830" name="Text Box 33"/>
          <p:cNvSpPr txBox="1">
            <a:spLocks noChangeArrowheads="1"/>
          </p:cNvSpPr>
          <p:nvPr/>
        </p:nvSpPr>
        <p:spPr bwMode="auto">
          <a:xfrm>
            <a:off x="4778375" y="7916863"/>
            <a:ext cx="79533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000" b="1" i="0" u="none" strike="noStrike" kern="1200" cap="none" spc="0" normalizeH="0" baseline="0" noProof="0">
                <a:ln>
                  <a:noFill/>
                </a:ln>
                <a:solidFill>
                  <a:srgbClr val="FF0000"/>
                </a:solidFill>
                <a:effectLst/>
                <a:uLnTx/>
                <a:uFillTx/>
                <a:latin typeface="Arial" charset="0"/>
                <a:ea typeface="+mn-ea"/>
                <a:cs typeface="+mn-cs"/>
              </a:rPr>
              <a:t>€-demand</a:t>
            </a:r>
            <a:r>
              <a:rPr kumimoji="0" lang="en-US" altLang="en-US" sz="1000" b="1" i="0" u="none" strike="noStrike" kern="1200" cap="none" spc="0" normalizeH="0" baseline="-25000" noProof="0">
                <a:ln>
                  <a:noFill/>
                </a:ln>
                <a:solidFill>
                  <a:srgbClr val="FF0000"/>
                </a:solidFill>
                <a:effectLst/>
                <a:uLnTx/>
                <a:uFillTx/>
                <a:latin typeface="Arial" charset="0"/>
                <a:ea typeface="+mn-ea"/>
                <a:cs typeface="+mn-cs"/>
              </a:rPr>
              <a:t>1</a:t>
            </a:r>
          </a:p>
        </p:txBody>
      </p:sp>
      <p:sp>
        <p:nvSpPr>
          <p:cNvPr id="162831" name="Line 34"/>
          <p:cNvSpPr>
            <a:spLocks noChangeShapeType="1"/>
          </p:cNvSpPr>
          <p:nvPr/>
        </p:nvSpPr>
        <p:spPr bwMode="auto">
          <a:xfrm flipV="1">
            <a:off x="1346200" y="6180138"/>
            <a:ext cx="3413125" cy="1763712"/>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lIns="89993" tIns="46796" rIns="89993" bIns="46796">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162832" name="Text Box 35"/>
          <p:cNvSpPr txBox="1">
            <a:spLocks noChangeArrowheads="1"/>
          </p:cNvSpPr>
          <p:nvPr/>
        </p:nvSpPr>
        <p:spPr bwMode="auto">
          <a:xfrm>
            <a:off x="4778375" y="6016625"/>
            <a:ext cx="817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000" b="1" i="0" u="none" strike="noStrike" kern="1200" cap="none" spc="0" normalizeH="0" baseline="0" noProof="0">
                <a:ln>
                  <a:noFill/>
                </a:ln>
                <a:solidFill>
                  <a:srgbClr val="00FF00"/>
                </a:solidFill>
                <a:effectLst/>
                <a:uLnTx/>
                <a:uFillTx/>
                <a:latin typeface="Arial" charset="0"/>
                <a:ea typeface="+mn-ea"/>
                <a:cs typeface="+mn-cs"/>
              </a:rPr>
              <a:t>€-supply</a:t>
            </a:r>
            <a:r>
              <a:rPr kumimoji="0" lang="en-US" altLang="en-US" sz="1000" b="1" i="0" u="none" strike="noStrike" kern="1200" cap="none" spc="0" normalizeH="0" baseline="-25000" noProof="0">
                <a:ln>
                  <a:noFill/>
                </a:ln>
                <a:solidFill>
                  <a:srgbClr val="00FF00"/>
                </a:solidFill>
                <a:effectLst/>
                <a:uLnTx/>
                <a:uFillTx/>
                <a:latin typeface="Arial" charset="0"/>
                <a:ea typeface="+mn-ea"/>
                <a:cs typeface="+mn-cs"/>
              </a:rPr>
              <a:t>1</a:t>
            </a:r>
          </a:p>
        </p:txBody>
      </p:sp>
      <p:sp>
        <p:nvSpPr>
          <p:cNvPr id="162833" name="Line 36"/>
          <p:cNvSpPr>
            <a:spLocks noChangeShapeType="1"/>
          </p:cNvSpPr>
          <p:nvPr/>
        </p:nvSpPr>
        <p:spPr bwMode="auto">
          <a:xfrm>
            <a:off x="1328738" y="6159500"/>
            <a:ext cx="3449637" cy="18399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9993" tIns="46796" rIns="89993" bIns="46796">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162834" name="Line 38"/>
          <p:cNvSpPr>
            <a:spLocks noChangeShapeType="1"/>
          </p:cNvSpPr>
          <p:nvPr/>
        </p:nvSpPr>
        <p:spPr bwMode="auto">
          <a:xfrm flipV="1">
            <a:off x="1414463" y="5918200"/>
            <a:ext cx="2697162" cy="1393825"/>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lIns="89993" tIns="46796" rIns="89993" bIns="46796">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162835" name="Line 40"/>
          <p:cNvSpPr>
            <a:spLocks noChangeShapeType="1"/>
          </p:cNvSpPr>
          <p:nvPr/>
        </p:nvSpPr>
        <p:spPr bwMode="auto">
          <a:xfrm flipH="1">
            <a:off x="3784600" y="6254750"/>
            <a:ext cx="438150"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89993" tIns="46796" rIns="89993" bIns="46796">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162836" name="Line 41"/>
          <p:cNvSpPr>
            <a:spLocks noChangeShapeType="1"/>
          </p:cNvSpPr>
          <p:nvPr/>
        </p:nvSpPr>
        <p:spPr bwMode="auto">
          <a:xfrm flipH="1">
            <a:off x="1876425" y="7240588"/>
            <a:ext cx="438150"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89993" tIns="46796" rIns="89993" bIns="46796">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162837" name="Text Box 42"/>
          <p:cNvSpPr txBox="1">
            <a:spLocks noChangeArrowheads="1"/>
          </p:cNvSpPr>
          <p:nvPr/>
        </p:nvSpPr>
        <p:spPr bwMode="auto">
          <a:xfrm>
            <a:off x="4103688" y="5783263"/>
            <a:ext cx="8175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000" b="1" i="0" u="none" strike="noStrike" kern="1200" cap="none" spc="0" normalizeH="0" baseline="0" noProof="0">
                <a:ln>
                  <a:noFill/>
                </a:ln>
                <a:solidFill>
                  <a:srgbClr val="00FF00"/>
                </a:solidFill>
                <a:effectLst/>
                <a:uLnTx/>
                <a:uFillTx/>
                <a:latin typeface="Arial" charset="0"/>
                <a:ea typeface="+mn-ea"/>
                <a:cs typeface="+mn-cs"/>
              </a:rPr>
              <a:t>€-supply</a:t>
            </a:r>
            <a:r>
              <a:rPr kumimoji="0" lang="en-US" altLang="en-US" sz="1000" b="1" i="0" u="none" strike="noStrike" kern="1200" cap="none" spc="0" normalizeH="0" baseline="-25000" noProof="0">
                <a:ln>
                  <a:noFill/>
                </a:ln>
                <a:solidFill>
                  <a:srgbClr val="00FF00"/>
                </a:solidFill>
                <a:effectLst/>
                <a:uLnTx/>
                <a:uFillTx/>
                <a:latin typeface="Arial" charset="0"/>
                <a:ea typeface="+mn-ea"/>
                <a:cs typeface="+mn-cs"/>
              </a:rPr>
              <a:t>2</a:t>
            </a:r>
          </a:p>
        </p:txBody>
      </p:sp>
      <p:sp>
        <p:nvSpPr>
          <p:cNvPr id="162838" name="Line 43"/>
          <p:cNvSpPr>
            <a:spLocks noChangeShapeType="1"/>
          </p:cNvSpPr>
          <p:nvPr/>
        </p:nvSpPr>
        <p:spPr bwMode="auto">
          <a:xfrm>
            <a:off x="1531938" y="5815013"/>
            <a:ext cx="3449637" cy="183991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89993" tIns="46796" rIns="89993" bIns="46796">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162839" name="Line 44"/>
          <p:cNvSpPr>
            <a:spLocks noChangeShapeType="1"/>
          </p:cNvSpPr>
          <p:nvPr/>
        </p:nvSpPr>
        <p:spPr bwMode="auto">
          <a:xfrm>
            <a:off x="1717675" y="6273800"/>
            <a:ext cx="465138"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89993" tIns="46796" rIns="89993" bIns="46796">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162840" name="Line 45"/>
          <p:cNvSpPr>
            <a:spLocks noChangeShapeType="1"/>
          </p:cNvSpPr>
          <p:nvPr/>
        </p:nvSpPr>
        <p:spPr bwMode="auto">
          <a:xfrm>
            <a:off x="3998913" y="7456488"/>
            <a:ext cx="457200"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89993" tIns="46796" rIns="89993" bIns="46796">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162841" name="Text Box 46"/>
          <p:cNvSpPr txBox="1">
            <a:spLocks noChangeArrowheads="1"/>
          </p:cNvSpPr>
          <p:nvPr/>
        </p:nvSpPr>
        <p:spPr bwMode="auto">
          <a:xfrm>
            <a:off x="4999038" y="7553325"/>
            <a:ext cx="79533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000" b="1" i="0" u="none" strike="noStrike" kern="1200" cap="none" spc="0" normalizeH="0" baseline="0" noProof="0">
                <a:ln>
                  <a:noFill/>
                </a:ln>
                <a:solidFill>
                  <a:srgbClr val="FF0000"/>
                </a:solidFill>
                <a:effectLst/>
                <a:uLnTx/>
                <a:uFillTx/>
                <a:latin typeface="Arial" charset="0"/>
                <a:ea typeface="+mn-ea"/>
                <a:cs typeface="+mn-cs"/>
              </a:rPr>
              <a:t>€-demand</a:t>
            </a:r>
            <a:r>
              <a:rPr kumimoji="0" lang="en-US" altLang="en-US" sz="1000" b="1" i="0" u="none" strike="noStrike" kern="1200" cap="none" spc="0" normalizeH="0" baseline="-25000" noProof="0">
                <a:ln>
                  <a:noFill/>
                </a:ln>
                <a:solidFill>
                  <a:srgbClr val="FF0000"/>
                </a:solidFill>
                <a:effectLst/>
                <a:uLnTx/>
                <a:uFillTx/>
                <a:latin typeface="Arial" charset="0"/>
                <a:ea typeface="+mn-ea"/>
                <a:cs typeface="+mn-cs"/>
              </a:rPr>
              <a:t>2</a:t>
            </a:r>
          </a:p>
        </p:txBody>
      </p:sp>
      <p:sp>
        <p:nvSpPr>
          <p:cNvPr id="162842" name="Line 47"/>
          <p:cNvSpPr>
            <a:spLocks noChangeShapeType="1"/>
          </p:cNvSpPr>
          <p:nvPr/>
        </p:nvSpPr>
        <p:spPr bwMode="auto">
          <a:xfrm flipH="1">
            <a:off x="2908300" y="6557963"/>
            <a:ext cx="0" cy="1939925"/>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lIns="89993" tIns="46796" rIns="89993" bIns="46796">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162843" name="Line 48"/>
          <p:cNvSpPr>
            <a:spLocks noChangeShapeType="1"/>
          </p:cNvSpPr>
          <p:nvPr/>
        </p:nvSpPr>
        <p:spPr bwMode="auto">
          <a:xfrm rot="5400000" flipH="1">
            <a:off x="2089944" y="5758657"/>
            <a:ext cx="0" cy="1560512"/>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lIns="89993" tIns="46796" rIns="89993" bIns="46796">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162844" name="Text Box 49"/>
          <p:cNvSpPr txBox="1">
            <a:spLocks noChangeArrowheads="1"/>
          </p:cNvSpPr>
          <p:nvPr/>
        </p:nvSpPr>
        <p:spPr bwMode="auto">
          <a:xfrm>
            <a:off x="1020763" y="6416675"/>
            <a:ext cx="3603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charset="0"/>
                <a:ea typeface="+mn-ea"/>
                <a:cs typeface="+mn-cs"/>
              </a:rPr>
              <a:t>e</a:t>
            </a:r>
            <a:r>
              <a:rPr kumimoji="0" lang="en-US" altLang="en-US" sz="1000" b="1" i="0" u="none" strike="noStrike" kern="1200" cap="none" spc="0" normalizeH="0" baseline="30000" noProof="0">
                <a:ln>
                  <a:noFill/>
                </a:ln>
                <a:solidFill>
                  <a:srgbClr val="000000"/>
                </a:solidFill>
                <a:effectLst/>
                <a:uLnTx/>
                <a:uFillTx/>
                <a:latin typeface="Arial" charset="0"/>
                <a:ea typeface="+mn-ea"/>
                <a:cs typeface="+mn-cs"/>
              </a:rPr>
              <a:t>o2</a:t>
            </a:r>
          </a:p>
        </p:txBody>
      </p:sp>
      <p:sp>
        <p:nvSpPr>
          <p:cNvPr id="162845" name="Text Box 50"/>
          <p:cNvSpPr txBox="1">
            <a:spLocks noChangeArrowheads="1"/>
          </p:cNvSpPr>
          <p:nvPr/>
        </p:nvSpPr>
        <p:spPr bwMode="auto">
          <a:xfrm>
            <a:off x="2522538" y="8489950"/>
            <a:ext cx="606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6161" tIns="44803" rIns="86161" bIns="44803">
            <a:spAutoFit/>
          </a:bodyP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000" b="1" i="0" u="none" strike="noStrike" kern="1200" cap="none" spc="0" normalizeH="0" baseline="0" noProof="0">
                <a:ln>
                  <a:noFill/>
                </a:ln>
                <a:solidFill>
                  <a:srgbClr val="000000"/>
                </a:solidFill>
                <a:effectLst/>
                <a:uLnTx/>
                <a:uFillTx/>
                <a:latin typeface="Arial" charset="0"/>
                <a:ea typeface="+mn-ea"/>
                <a:cs typeface="+mn-cs"/>
              </a:rPr>
              <a:t>€</a:t>
            </a:r>
            <a:r>
              <a:rPr kumimoji="0" lang="en-US" altLang="en-US" sz="1000" b="1" i="0" u="none" strike="noStrike" kern="1200" cap="none" spc="0" normalizeH="0" baseline="30000" noProof="0">
                <a:ln>
                  <a:noFill/>
                </a:ln>
                <a:solidFill>
                  <a:srgbClr val="000000"/>
                </a:solidFill>
                <a:effectLst/>
                <a:uLnTx/>
                <a:uFillTx/>
                <a:latin typeface="Arial" charset="0"/>
                <a:ea typeface="+mn-ea"/>
                <a:cs typeface="+mn-cs"/>
              </a:rPr>
              <a:t>o2</a:t>
            </a:r>
          </a:p>
        </p:txBody>
      </p:sp>
      <p:sp>
        <p:nvSpPr>
          <p:cNvPr id="162846" name="Line 51"/>
          <p:cNvSpPr>
            <a:spLocks noChangeShapeType="1"/>
          </p:cNvSpPr>
          <p:nvPr/>
        </p:nvSpPr>
        <p:spPr bwMode="auto">
          <a:xfrm flipV="1">
            <a:off x="1208088" y="6643688"/>
            <a:ext cx="0" cy="28575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89993" tIns="46796" rIns="89993" bIns="46796">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162847" name="Oval 52"/>
          <p:cNvSpPr>
            <a:spLocks noChangeArrowheads="1"/>
          </p:cNvSpPr>
          <p:nvPr/>
        </p:nvSpPr>
        <p:spPr bwMode="auto">
          <a:xfrm>
            <a:off x="2901950" y="6777038"/>
            <a:ext cx="255588" cy="565150"/>
          </a:xfrm>
          <a:prstGeom prst="ellipse">
            <a:avLst/>
          </a:prstGeom>
          <a:solidFill>
            <a:srgbClr val="FF00FF"/>
          </a:solidFill>
          <a:ln w="28575" algn="ctr">
            <a:solidFill>
              <a:srgbClr val="FF0000"/>
            </a:solidFill>
            <a:round/>
            <a:headEnd type="none" w="med" len="lg"/>
            <a:tailEnd type="none" w="lg" len="lg"/>
          </a:ln>
        </p:spPr>
        <p:txBody>
          <a:bodyPr wrap="none" lIns="89993" tIns="46796" rIns="89993" bIns="46796" anchor="ctr">
            <a:spAutoFit/>
          </a:bodyP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162848" name="Oval 53"/>
          <p:cNvSpPr>
            <a:spLocks noChangeArrowheads="1"/>
          </p:cNvSpPr>
          <p:nvPr/>
        </p:nvSpPr>
        <p:spPr bwMode="auto">
          <a:xfrm>
            <a:off x="2765425" y="6264275"/>
            <a:ext cx="255588" cy="566738"/>
          </a:xfrm>
          <a:prstGeom prst="ellipse">
            <a:avLst/>
          </a:prstGeom>
          <a:solidFill>
            <a:srgbClr val="FF00FF"/>
          </a:solidFill>
          <a:ln w="28575" algn="ctr">
            <a:solidFill>
              <a:srgbClr val="FF0000"/>
            </a:solidFill>
            <a:round/>
            <a:headEnd type="none" w="med" len="lg"/>
            <a:tailEnd type="none" w="lg" len="lg"/>
          </a:ln>
        </p:spPr>
        <p:txBody>
          <a:bodyPr wrap="none" lIns="89993" tIns="46796" rIns="89993" bIns="46796" anchor="ctr">
            <a:spAutoFit/>
          </a:bodyPr>
          <a:lstStyle>
            <a:lvl1pPr>
              <a:spcBef>
                <a:spcPct val="30000"/>
              </a:spcBef>
              <a:buAutoNum type="arabicPeriod"/>
              <a:defRPr sz="1200">
                <a:solidFill>
                  <a:schemeClr val="tx1"/>
                </a:solidFill>
                <a:latin typeface="Arial" charset="0"/>
              </a:defRPr>
            </a:lvl1pPr>
            <a:lvl2pPr marL="742950" indent="-285750">
              <a:spcBef>
                <a:spcPct val="30000"/>
              </a:spcBef>
              <a:buAutoNum type="arabicPeriod"/>
              <a:defRPr sz="1200">
                <a:solidFill>
                  <a:schemeClr val="tx1"/>
                </a:solidFill>
                <a:latin typeface="Arial" charset="0"/>
              </a:defRPr>
            </a:lvl2pPr>
            <a:lvl3pPr marL="1143000" indent="-228600">
              <a:spcBef>
                <a:spcPct val="30000"/>
              </a:spcBef>
              <a:buAutoNum type="arabicPeriod"/>
              <a:defRPr sz="1200">
                <a:solidFill>
                  <a:schemeClr val="tx1"/>
                </a:solidFill>
                <a:latin typeface="Arial" charset="0"/>
              </a:defRPr>
            </a:lvl3pPr>
            <a:lvl4pPr marL="1600200" indent="-228600">
              <a:spcBef>
                <a:spcPct val="30000"/>
              </a:spcBef>
              <a:buAutoNum type="arabicPeriod"/>
              <a:defRPr sz="1200">
                <a:solidFill>
                  <a:schemeClr val="tx1"/>
                </a:solidFill>
                <a:latin typeface="Arial" charset="0"/>
              </a:defRPr>
            </a:lvl4pPr>
            <a:lvl5pPr marL="2057400" indent="-22860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alt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2" name="Notizenplatzhalter 1">
            <a:extLst>
              <a:ext uri="{FF2B5EF4-FFF2-40B4-BE49-F238E27FC236}">
                <a16:creationId xmlns:a16="http://schemas.microsoft.com/office/drawing/2014/main" id="{1B13B62E-1FBE-46FF-9413-8AA8EDFFE392}"/>
              </a:ext>
            </a:extLst>
          </p:cNvPr>
          <p:cNvSpPr>
            <a:spLocks noGrp="1"/>
          </p:cNvSpPr>
          <p:nvPr>
            <p:ph type="body" idx="1"/>
          </p:nvPr>
        </p:nvSpPr>
        <p:spPr/>
        <p:txBody>
          <a:bodyPr/>
          <a:lstStyle/>
          <a:p>
            <a:pPr marL="0" indent="0">
              <a:buNone/>
            </a:pPr>
            <a:r>
              <a:rPr lang="de-DE" dirty="0"/>
              <a:t>Was passiert mit dem Gleichgewichtswechselkurs, wenn der € -Zins steigt (i</a:t>
            </a:r>
            <a:r>
              <a:rPr lang="de-DE" baseline="-25000" dirty="0"/>
              <a:t> €, 1</a:t>
            </a:r>
            <a:r>
              <a:rPr lang="de-DE" dirty="0"/>
              <a:t> &lt;i </a:t>
            </a:r>
            <a:r>
              <a:rPr lang="de-DE" baseline="-25000" dirty="0"/>
              <a:t>€, 2</a:t>
            </a:r>
            <a:r>
              <a:rPr lang="de-DE" dirty="0"/>
              <a:t>)?</a:t>
            </a:r>
          </a:p>
          <a:p>
            <a:pPr marL="0" indent="0">
              <a:buNone/>
            </a:pPr>
            <a:endParaRPr lang="de-DE" dirty="0"/>
          </a:p>
          <a:p>
            <a:pPr marL="0" indent="0">
              <a:buNone/>
            </a:pPr>
            <a:r>
              <a:rPr lang="de-DE" dirty="0"/>
              <a:t>Die Zinssätze erscheinen nicht auf der y-Achse. Sie sind also Verschiebungsparameter.</a:t>
            </a:r>
          </a:p>
          <a:p>
            <a:pPr marL="0" indent="0">
              <a:buNone/>
            </a:pPr>
            <a:endParaRPr lang="de-DE" dirty="0"/>
          </a:p>
          <a:p>
            <a:pPr marL="0" indent="0">
              <a:buNone/>
            </a:pPr>
            <a:r>
              <a:rPr lang="de-DE" dirty="0"/>
              <a:t>Wenn die Zinssätze in der €-Zone steigen, werden die Amerikaner versuchen, mehr Geld in die Eurozone zu investieren, wo sie höhere Zinszahlungen erhalten können.</a:t>
            </a:r>
          </a:p>
          <a:p>
            <a:pPr marL="0" indent="0">
              <a:buNone/>
            </a:pPr>
            <a:endParaRPr lang="de-DE" dirty="0"/>
          </a:p>
          <a:p>
            <a:pPr marL="0" indent="0">
              <a:buNone/>
            </a:pPr>
            <a:r>
              <a:rPr lang="de-DE" dirty="0"/>
              <a:t>Folglich verschiebt sich die Nachfragekurve für Euro nach oben oder rechts. KLICKEN . KLICKEN</a:t>
            </a:r>
          </a:p>
          <a:p>
            <a:pPr marL="0" indent="0">
              <a:buNone/>
            </a:pPr>
            <a:endParaRPr lang="de-DE" dirty="0"/>
          </a:p>
          <a:p>
            <a:pPr marL="0" indent="0">
              <a:buNone/>
            </a:pPr>
            <a:r>
              <a:rPr lang="de-DE" dirty="0"/>
              <a:t>Da weniger Europäer Geld in die USA investieren wollen, weil die US-Zinssätze jetzt weniger attraktiv sind als die europäischen Zinssätze, fragen die Europäer weniger Dollar nach und liefern damit weniger Euro an den Devisenmarkt.</a:t>
            </a:r>
          </a:p>
          <a:p>
            <a:pPr marL="0" indent="0">
              <a:buNone/>
            </a:pPr>
            <a:endParaRPr lang="de-DE" dirty="0"/>
          </a:p>
          <a:p>
            <a:pPr marL="0" indent="0">
              <a:buNone/>
            </a:pPr>
            <a:r>
              <a:rPr lang="de-DE" dirty="0"/>
              <a:t>Folglich verschiebt sich die Euro-Angebotskurve nach links. KLICKEN . KLICKEN</a:t>
            </a:r>
          </a:p>
          <a:p>
            <a:pPr marL="0" indent="0">
              <a:buNone/>
            </a:pPr>
            <a:endParaRPr lang="de-DE" dirty="0"/>
          </a:p>
          <a:p>
            <a:pPr marL="0" indent="0">
              <a:buNone/>
            </a:pPr>
            <a:r>
              <a:rPr lang="de-DE" dirty="0"/>
              <a:t>Infolgedessen wertet der Euro CLICK gegenüber dem Dollar auf CLICK.</a:t>
            </a:r>
          </a:p>
          <a:p>
            <a:pPr marL="0" indent="0">
              <a:buNone/>
            </a:pPr>
            <a:endParaRPr lang="de-DE" dirty="0"/>
          </a:p>
          <a:p>
            <a:pPr marL="0" indent="0">
              <a:buNone/>
            </a:pPr>
            <a:r>
              <a:rPr lang="de-DE" dirty="0"/>
              <a:t>Die grafische Analyse kommt also zum gleichen Ergebnis wie die Zinsparitätsgleichung CLICK.</a:t>
            </a:r>
            <a:endParaRPr lang="en-US" dirty="0"/>
          </a:p>
        </p:txBody>
      </p:sp>
    </p:spTree>
    <p:extLst>
      <p:ext uri="{BB962C8B-B14F-4D97-AF65-F5344CB8AC3E}">
        <p14:creationId xmlns:p14="http://schemas.microsoft.com/office/powerpoint/2010/main" val="1122378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66D0D9D7-0ADD-42BB-AFF6-323EF698BD18}" type="slidenum">
              <a:rPr lang="en-GB" altLang="en-US" sz="1100" smtClean="0">
                <a:latin typeface="Times New Roman" pitchFamily="18" charset="0"/>
              </a:rPr>
              <a:pPr algn="r">
                <a:spcBef>
                  <a:spcPct val="0"/>
                </a:spcBef>
                <a:buFontTx/>
                <a:buNone/>
              </a:pPr>
              <a:t>47</a:t>
            </a:fld>
            <a:endParaRPr lang="en-GB" altLang="en-US" sz="1100">
              <a:latin typeface="Times New Roman" pitchFamily="18"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DE7013E4-7924-48FF-87D1-5FE253C8DC28}" type="slidenum">
              <a:rPr lang="en-GB" altLang="en-US" sz="1100" smtClean="0">
                <a:latin typeface="Times New Roman" pitchFamily="18" charset="0"/>
              </a:rPr>
              <a:pPr algn="r">
                <a:spcBef>
                  <a:spcPct val="0"/>
                </a:spcBef>
                <a:buFontTx/>
                <a:buNone/>
              </a:pPr>
              <a:t>48</a:t>
            </a:fld>
            <a:endParaRPr lang="en-GB" altLang="en-US" sz="1100">
              <a:latin typeface="Times New Roman" pitchFamily="18"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dirty="0"/>
              <a:t>Soviel zu dieser Lektion!</a:t>
            </a:r>
          </a:p>
          <a:p>
            <a:pPr marL="0" indent="0" eaLnBrk="1" hangingPunct="1">
              <a:buNone/>
            </a:pPr>
            <a:endParaRPr lang="de-DE" dirty="0"/>
          </a:p>
          <a:p>
            <a:pPr marL="0" indent="0" eaLnBrk="1" hangingPunct="1">
              <a:buNone/>
            </a:pPr>
            <a:r>
              <a:rPr lang="de-DE" dirty="0"/>
              <a:t>In der nächsten Lektion werden wir den Einfluss der Zentralbanken auf den Wechselkurs ihrer Währung untersuchen.</a:t>
            </a:r>
          </a:p>
          <a:p>
            <a:pPr marL="0" indent="0" eaLnBrk="1" hangingPunct="1">
              <a:buNone/>
            </a:pPr>
            <a:endParaRPr lang="de-DE" dirty="0"/>
          </a:p>
          <a:p>
            <a:pPr marL="0" indent="0" eaLnBrk="1" hangingPunct="1">
              <a:buNone/>
            </a:pPr>
            <a:r>
              <a:rPr lang="de-DE" dirty="0"/>
              <a:t>_________________</a:t>
            </a:r>
          </a:p>
          <a:p>
            <a:pPr marL="0" indent="0" eaLnBrk="1" hangingPunct="1">
              <a:buNone/>
            </a:pPr>
            <a:endParaRPr lang="de-DE" dirty="0"/>
          </a:p>
          <a:p>
            <a:pPr marL="0" indent="0" eaLnBrk="1" hangingPunct="1">
              <a:buNone/>
            </a:pPr>
            <a:r>
              <a:rPr lang="de-DE" dirty="0"/>
              <a:t>Guten Tag meine Damen und Herren! Dies ist Lektion 18 der Vorlesung „Internationale Wirtschaftsbeziehungen“. Ich werde die Folien 49 bis 69 von Kapitel 3 besprechen.</a:t>
            </a:r>
          </a:p>
          <a:p>
            <a:pPr marL="0" indent="0" eaLnBrk="1" hangingPunct="1">
              <a:buNone/>
            </a:pPr>
            <a:endParaRPr lang="de-DE" dirty="0"/>
          </a:p>
          <a:p>
            <a:pPr marL="0" indent="0" eaLnBrk="1" hangingPunct="1">
              <a:buNone/>
            </a:pPr>
            <a:r>
              <a:rPr lang="de-DE" dirty="0"/>
              <a:t>In dieser Lektion werden wir den Einfluss der Zentralbanken auf den Wechselkurs ihrer Währung untersuchen.</a:t>
            </a:r>
          </a:p>
          <a:p>
            <a:pPr marL="0" indent="0" eaLnBrk="1" hangingPunct="1">
              <a:buNone/>
            </a:pPr>
            <a:endParaRPr lang="de-DE" dirty="0"/>
          </a:p>
          <a:p>
            <a:pPr marL="0" indent="0" eaLnBrk="1" hangingPunct="1">
              <a:buNone/>
            </a:pPr>
            <a:r>
              <a:rPr lang="de-DE" dirty="0"/>
              <a:t>Zentralbanken sind Banken, die das Monopol haben, die Banknoten ihrer Währungen zu drucken. Dieses Monopol gibt ihnen die Möglichkeit, die Wechselkurse ihrer Währung gegenüber anderen Währungen über verschiedene Kanäle zu beeinflussen.</a:t>
            </a:r>
          </a:p>
          <a:p>
            <a:pPr marL="0" indent="0" eaLnBrk="1" hangingPunct="1">
              <a:buNone/>
            </a:pPr>
            <a:endParaRPr lang="de-DE" dirty="0"/>
          </a:p>
          <a:p>
            <a:pPr marL="0" indent="0" eaLnBrk="1" hangingPunct="1">
              <a:buNone/>
            </a:pPr>
            <a:r>
              <a:rPr lang="de-DE" dirty="0"/>
              <a:t>Wir werden drei solcher Kanäle diskutieren:</a:t>
            </a:r>
          </a:p>
          <a:p>
            <a:pPr marL="0" indent="0" eaLnBrk="1" hangingPunct="1">
              <a:buNone/>
            </a:pPr>
            <a:endParaRPr lang="de-DE" dirty="0"/>
          </a:p>
          <a:p>
            <a:pPr marL="0" indent="0" eaLnBrk="1" hangingPunct="1">
              <a:buNone/>
            </a:pPr>
            <a:r>
              <a:rPr lang="de-DE" dirty="0"/>
              <a:t>Die direkten Auswirkungen auf den Devisenmarkt</a:t>
            </a:r>
          </a:p>
          <a:p>
            <a:pPr marL="0" indent="0" eaLnBrk="1" hangingPunct="1">
              <a:buNone/>
            </a:pPr>
            <a:r>
              <a:rPr lang="de-DE" dirty="0"/>
              <a:t>Die Auswirkungen über den </a:t>
            </a:r>
            <a:r>
              <a:rPr lang="de-DE" dirty="0" err="1"/>
              <a:t>Zinsparitätenkanal</a:t>
            </a:r>
            <a:endParaRPr lang="de-DE" dirty="0"/>
          </a:p>
          <a:p>
            <a:pPr marL="0" indent="0" eaLnBrk="1" hangingPunct="1">
              <a:buNone/>
            </a:pPr>
            <a:r>
              <a:rPr lang="de-DE" dirty="0"/>
              <a:t>und</a:t>
            </a:r>
          </a:p>
          <a:p>
            <a:pPr marL="0" indent="0" eaLnBrk="1" hangingPunct="1">
              <a:buNone/>
            </a:pPr>
            <a:r>
              <a:rPr lang="de-DE" dirty="0"/>
              <a:t>Die Auswirkungen über den </a:t>
            </a:r>
            <a:r>
              <a:rPr lang="de-DE" dirty="0" err="1"/>
              <a:t>Kaufkraftparitätenkanal</a:t>
            </a:r>
            <a:endParaRPr lang="de-DE"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746AD5CD-9417-4D1B-AA80-8BB31DCCC433}" type="slidenum">
              <a:rPr lang="en-GB" altLang="en-US" sz="1100" smtClean="0">
                <a:latin typeface="Times New Roman" pitchFamily="18" charset="0"/>
              </a:rPr>
              <a:pPr algn="r">
                <a:spcBef>
                  <a:spcPct val="0"/>
                </a:spcBef>
                <a:buFontTx/>
                <a:buNone/>
              </a:pPr>
              <a:t>49</a:t>
            </a:fld>
            <a:endParaRPr lang="en-GB" altLang="en-US" sz="1100">
              <a:latin typeface="Times New Roman" pitchFamily="18"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dirty="0"/>
              <a:t>FTXT….wie das folgende Diagramm zeigt:</a:t>
            </a:r>
            <a:endParaRPr lang="de-DE"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6B19B4DD-919F-4821-8A2C-A68B6704F593}" type="slidenum">
              <a:rPr lang="en-GB" altLang="en-US" sz="1100" smtClean="0">
                <a:latin typeface="Times New Roman" pitchFamily="18" charset="0"/>
              </a:rPr>
              <a:pPr algn="r">
                <a:spcBef>
                  <a:spcPct val="0"/>
                </a:spcBef>
                <a:buFontTx/>
                <a:buNone/>
              </a:pPr>
              <a:t>5</a:t>
            </a:fld>
            <a:endParaRPr lang="en-GB" altLang="en-US" sz="1100">
              <a:latin typeface="Times New Roman" pitchFamily="18"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D14DFAFA-8AF7-4F38-B6AB-238CF34BE75C}" type="slidenum">
              <a:rPr lang="en-GB" altLang="en-US" sz="1100" smtClean="0">
                <a:latin typeface="Times New Roman" pitchFamily="18" charset="0"/>
              </a:rPr>
              <a:pPr algn="r">
                <a:spcBef>
                  <a:spcPct val="0"/>
                </a:spcBef>
                <a:buFontTx/>
                <a:buNone/>
              </a:pPr>
              <a:t>50</a:t>
            </a:fld>
            <a:endParaRPr lang="en-GB" altLang="en-US" sz="1100">
              <a:latin typeface="Times New Roman" pitchFamily="18"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dirty="0"/>
              <a:t>Dies ist wieder das Diagramm des Devisenmarktes, auf dem Euro gegen Dollar gehandelt wird. </a:t>
            </a:r>
          </a:p>
          <a:p>
            <a:pPr marL="0" indent="0" eaLnBrk="1" hangingPunct="1">
              <a:buNone/>
            </a:pPr>
            <a:r>
              <a:rPr lang="de-DE" dirty="0"/>
              <a:t>Wir messen den Wechselkurs auf der y-Achse und das Volumen der gehandelten Euro auf der x-Achse.</a:t>
            </a:r>
            <a:endParaRPr lang="de-DE"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97931C79-279A-4674-A007-91E59BB6C9AC}" type="slidenum">
              <a:rPr lang="en-GB" altLang="en-US" sz="1100" smtClean="0">
                <a:latin typeface="Times New Roman" pitchFamily="18" charset="0"/>
              </a:rPr>
              <a:pPr algn="r">
                <a:spcBef>
                  <a:spcPct val="0"/>
                </a:spcBef>
                <a:buFontTx/>
                <a:buNone/>
              </a:pPr>
              <a:t>51</a:t>
            </a:fld>
            <a:endParaRPr lang="en-GB" altLang="en-US" sz="1100">
              <a:latin typeface="Times New Roman" pitchFamily="18"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dirty="0"/>
              <a:t>Wenn die Europäische Zentralbank mehr Euro druckt und diese Euro auf dem Devisenmarkt gegen Dollar anbietet, erhöht </a:t>
            </a:r>
            <a:r>
              <a:rPr lang="de-DE" altLang="en-US" dirty="0"/>
              <a:t>CLICK </a:t>
            </a:r>
            <a:r>
              <a:rPr lang="de-DE" dirty="0"/>
              <a:t>dies das Euro-Angebot auf dem Devisenmarkt.</a:t>
            </a:r>
            <a:endParaRPr lang="de-DE" altLang="en-US" dirty="0"/>
          </a:p>
          <a:p>
            <a:pPr marL="0" indent="0" eaLnBrk="1" hangingPunct="1">
              <a:buNone/>
            </a:pPr>
            <a:r>
              <a:rPr lang="de-DE" altLang="en-US" dirty="0"/>
              <a:t>so dass sich die Euro-Angebotskurve CLICK nach rechts CLICK verschiebt.</a:t>
            </a:r>
          </a:p>
          <a:p>
            <a:pPr marL="0" indent="0" eaLnBrk="1" hangingPunct="1">
              <a:buNone/>
            </a:pPr>
            <a:endParaRPr lang="de-DE" altLang="en-US" dirty="0"/>
          </a:p>
          <a:p>
            <a:pPr marL="0" indent="0" eaLnBrk="1" hangingPunct="1">
              <a:buNone/>
            </a:pPr>
            <a:r>
              <a:rPr lang="de-DE" altLang="en-US" dirty="0"/>
              <a:t>Infolgedessen verschiebt sich der Schnittpunkt nach unten. KLICKEN und der neue Gleichgewichtswechselkurs liegt auf einem niedrigeren Niveau. KLICKEN</a:t>
            </a:r>
          </a:p>
          <a:p>
            <a:pPr marL="0" indent="0" eaLnBrk="1" hangingPunct="1">
              <a:buNone/>
            </a:pPr>
            <a:endParaRPr lang="de-DE" altLang="en-US" dirty="0"/>
          </a:p>
          <a:p>
            <a:pPr marL="0" indent="0" eaLnBrk="1" hangingPunct="1">
              <a:buNone/>
            </a:pPr>
            <a:r>
              <a:rPr lang="de-DE" altLang="en-US" dirty="0"/>
              <a:t>Eine Abwertung der Landeswährung ist daher der Primäreffekt dieser Zentralbankintervention auf den Devisenmarkt.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FB2A34AB-459D-452B-A3CA-936763AD407C}" type="slidenum">
              <a:rPr lang="en-GB" altLang="en-US" sz="1100" smtClean="0">
                <a:latin typeface="Times New Roman" pitchFamily="18" charset="0"/>
              </a:rPr>
              <a:pPr algn="r">
                <a:spcBef>
                  <a:spcPct val="0"/>
                </a:spcBef>
                <a:buFontTx/>
                <a:buNone/>
              </a:pPr>
              <a:t>52</a:t>
            </a:fld>
            <a:endParaRPr lang="en-GB" altLang="en-US" sz="1100">
              <a:latin typeface="Times New Roman" pitchFamily="18"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dirty="0"/>
              <a:t>Lassen Sie uns nun </a:t>
            </a:r>
            <a:r>
              <a:rPr lang="de-DE" dirty="0" err="1"/>
              <a:t>unteruschen</a:t>
            </a:r>
            <a:r>
              <a:rPr lang="de-DE" dirty="0"/>
              <a:t>, was passiert, wenn die Zentralbank das Gegenteil tut und die heimische Währung nachfragt!</a:t>
            </a:r>
            <a:endParaRPr lang="de-DE"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1CDFC62C-00BB-4C06-BBC3-DCE5AC484D77}" type="slidenum">
              <a:rPr lang="en-GB" altLang="en-US" sz="1100" smtClean="0">
                <a:latin typeface="Times New Roman" pitchFamily="18" charset="0"/>
              </a:rPr>
              <a:pPr algn="r">
                <a:spcBef>
                  <a:spcPct val="0"/>
                </a:spcBef>
                <a:buFontTx/>
                <a:buNone/>
              </a:pPr>
              <a:t>53</a:t>
            </a:fld>
            <a:endParaRPr lang="en-GB" altLang="en-US" sz="1100">
              <a:latin typeface="Times New Roman" pitchFamily="18"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Wenn die Europäische Zentralbank Euro auf dem Devisenmarkt kaufen will, braucht sie Devisenreserven, in diesem Fall Dollar.</a:t>
            </a:r>
            <a:r>
              <a:rPr lang="de-DE" dirty="0"/>
              <a:t> Falls eine Zentralbank keine Devisenreserven hat, kann sie auf dem Devisenmarkt keine eigene Währung kaufen.</a:t>
            </a:r>
            <a:endParaRPr lang="de-DE" altLang="en-US" dirty="0"/>
          </a:p>
          <a:p>
            <a:pPr marL="0" indent="0" eaLnBrk="1" hangingPunct="1">
              <a:buNone/>
            </a:pPr>
            <a:endParaRPr lang="de-DE" altLang="en-US" dirty="0"/>
          </a:p>
          <a:p>
            <a:pPr marL="0" indent="0" eaLnBrk="1" hangingPunct="1">
              <a:buNone/>
            </a:pPr>
            <a:r>
              <a:rPr lang="de-DE" altLang="en-US" dirty="0"/>
              <a:t>Nehmen wir an, die Europäische Zentralbank verfügt über genügend Währungsreserven, um eine solche Intervention durchzuführen.</a:t>
            </a:r>
          </a:p>
          <a:p>
            <a:pPr marL="0" indent="0" eaLnBrk="1" hangingPunct="1">
              <a:buNone/>
            </a:pPr>
            <a:endParaRPr lang="de-DE" altLang="en-US" dirty="0"/>
          </a:p>
          <a:p>
            <a:pPr marL="0" indent="0" eaLnBrk="1" hangingPunct="1">
              <a:buNone/>
            </a:pPr>
            <a:r>
              <a:rPr lang="de-DE" altLang="en-US" dirty="0"/>
              <a:t>Dies erhöht die Nachfrage nach Euro CLICK </a:t>
            </a:r>
            <a:r>
              <a:rPr lang="de-DE" altLang="en-US" dirty="0" err="1"/>
              <a:t>CLICK</a:t>
            </a:r>
            <a:r>
              <a:rPr lang="de-DE" altLang="en-US" dirty="0"/>
              <a:t>, sodass sich die Nachfragekurve nach rechts verschiebt. KLICKEN</a:t>
            </a:r>
          </a:p>
          <a:p>
            <a:pPr marL="0" indent="0" eaLnBrk="1" hangingPunct="1">
              <a:buNone/>
            </a:pPr>
            <a:endParaRPr lang="de-DE" altLang="en-US" dirty="0"/>
          </a:p>
          <a:p>
            <a:pPr marL="0" indent="0" eaLnBrk="1" hangingPunct="1">
              <a:buNone/>
            </a:pPr>
            <a:r>
              <a:rPr lang="de-DE" altLang="en-US" dirty="0"/>
              <a:t>Der neue Schnittpunkt CLICK zeigt, dass der neue Gleichgewichtswechselkurs auf einem höheren Niveau liegt. KLICKEN</a:t>
            </a:r>
          </a:p>
          <a:p>
            <a:pPr marL="0" indent="0" eaLnBrk="1" hangingPunct="1">
              <a:buNone/>
            </a:pPr>
            <a:endParaRPr lang="de-DE" altLang="en-US" dirty="0"/>
          </a:p>
          <a:p>
            <a:pPr marL="0" indent="0" eaLnBrk="1" hangingPunct="1">
              <a:buNone/>
            </a:pPr>
            <a:r>
              <a:rPr lang="de-DE" altLang="en-US" dirty="0"/>
              <a:t>Eine Aufwertung der Landeswährung ist daher der Primäreffekt dieser Zentralbankintervention auf den Devisenmarkt.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C06C9B45-4A3B-4A20-BD11-98DA9822F3BD}" type="slidenum">
              <a:rPr lang="en-GB" altLang="en-US" sz="1100" smtClean="0">
                <a:latin typeface="Times New Roman" pitchFamily="18" charset="0"/>
              </a:rPr>
              <a:pPr algn="r">
                <a:spcBef>
                  <a:spcPct val="0"/>
                </a:spcBef>
                <a:buFontTx/>
                <a:buNone/>
              </a:pPr>
              <a:t>54</a:t>
            </a:fld>
            <a:endParaRPr lang="en-GB" altLang="en-US" sz="1100">
              <a:latin typeface="Times New Roman" pitchFamily="18"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0576F527-6E9C-40E0-BEF6-AE46ACF18300}" type="slidenum">
              <a:rPr lang="en-GB" altLang="en-US" sz="1100" smtClean="0">
                <a:latin typeface="Times New Roman" pitchFamily="18" charset="0"/>
              </a:rPr>
              <a:pPr algn="r">
                <a:spcBef>
                  <a:spcPct val="0"/>
                </a:spcBef>
                <a:buFontTx/>
                <a:buNone/>
              </a:pPr>
              <a:t>55</a:t>
            </a:fld>
            <a:endParaRPr lang="en-GB" altLang="en-US" sz="1100">
              <a:latin typeface="Times New Roman" pitchFamily="18"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A627232F-3911-42AB-9E01-3208294893BB}" type="slidenum">
              <a:rPr lang="en-GB" altLang="en-US" sz="1100" smtClean="0">
                <a:latin typeface="Times New Roman" pitchFamily="18" charset="0"/>
              </a:rPr>
              <a:pPr algn="r">
                <a:spcBef>
                  <a:spcPct val="0"/>
                </a:spcBef>
                <a:buFontTx/>
                <a:buNone/>
              </a:pPr>
              <a:t>56</a:t>
            </a:fld>
            <a:endParaRPr lang="en-GB" altLang="en-US" sz="1100">
              <a:latin typeface="Times New Roman" pitchFamily="18" charset="0"/>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F0791045-CBAF-4611-B21F-3E750E820A32}" type="slidenum">
              <a:rPr lang="en-GB" altLang="en-US" sz="1100" smtClean="0">
                <a:latin typeface="Times New Roman" pitchFamily="18" charset="0"/>
              </a:rPr>
              <a:pPr algn="r">
                <a:spcBef>
                  <a:spcPct val="0"/>
                </a:spcBef>
                <a:buFontTx/>
                <a:buNone/>
              </a:pPr>
              <a:t>57</a:t>
            </a:fld>
            <a:endParaRPr lang="en-GB" altLang="en-US" sz="1100">
              <a:latin typeface="Times New Roman" pitchFamily="18"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AA165D0F-1BB3-4663-B751-8B2E26569598}" type="slidenum">
              <a:rPr lang="en-GB" altLang="en-US" sz="1100" smtClean="0">
                <a:latin typeface="Times New Roman" pitchFamily="18" charset="0"/>
              </a:rPr>
              <a:pPr algn="r">
                <a:spcBef>
                  <a:spcPct val="0"/>
                </a:spcBef>
                <a:buFontTx/>
                <a:buNone/>
              </a:pPr>
              <a:t>58</a:t>
            </a:fld>
            <a:endParaRPr lang="en-GB" altLang="en-US" sz="1100">
              <a:latin typeface="Times New Roman" pitchFamily="18"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dirty="0"/>
              <a:t>Als nächstes diskutieren wir die Auswirkungen der Zentralbanken über den </a:t>
            </a:r>
            <a:r>
              <a:rPr lang="de-DE" dirty="0" err="1"/>
              <a:t>Zinsparitätenkanal</a:t>
            </a:r>
            <a:r>
              <a:rPr lang="de-DE" dirty="0"/>
              <a:t>.</a:t>
            </a:r>
            <a:endParaRPr lang="de-DE"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4449A69A-7127-4CAB-B185-96EABF6081DF}" type="slidenum">
              <a:rPr lang="en-GB" altLang="en-US" sz="1100" smtClean="0">
                <a:latin typeface="Times New Roman" pitchFamily="18" charset="0"/>
              </a:rPr>
              <a:pPr algn="r">
                <a:spcBef>
                  <a:spcPct val="0"/>
                </a:spcBef>
                <a:buFontTx/>
                <a:buNone/>
              </a:pPr>
              <a:t>59</a:t>
            </a:fld>
            <a:endParaRPr lang="en-GB" altLang="en-US" sz="1100">
              <a:latin typeface="Times New Roman" pitchFamily="18"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r>
              <a:rPr lang="de-DE" altLang="en-US" dirty="0"/>
              <a:t>CLICK; CLICK</a:t>
            </a:r>
          </a:p>
          <a:p>
            <a:pPr marL="0" indent="0" eaLnBrk="1" hangingPunct="1">
              <a:buNone/>
            </a:pPr>
            <a:endParaRPr lang="de-DE"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1F348FC5-52F2-4183-8C0D-9F4504BF822A}" type="slidenum">
              <a:rPr lang="en-GB" altLang="en-US" sz="1100" smtClean="0">
                <a:latin typeface="Times New Roman" pitchFamily="18" charset="0"/>
              </a:rPr>
              <a:pPr algn="r">
                <a:spcBef>
                  <a:spcPct val="0"/>
                </a:spcBef>
                <a:buFontTx/>
                <a:buNone/>
              </a:pPr>
              <a:t>6</a:t>
            </a:fld>
            <a:endParaRPr lang="en-GB" altLang="en-US" sz="1100">
              <a:latin typeface="Times New Roman"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dirty="0"/>
              <a:t>Was bedeutet „Aufwertung der inländischen Währung“?</a:t>
            </a:r>
            <a:endParaRPr lang="de-DE"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B6554C48-89E6-4B32-84A7-CB43E1027628}" type="slidenum">
              <a:rPr lang="en-GB" altLang="en-US" sz="1100" smtClean="0">
                <a:latin typeface="Times New Roman" pitchFamily="18" charset="0"/>
              </a:rPr>
              <a:pPr algn="r">
                <a:spcBef>
                  <a:spcPct val="0"/>
                </a:spcBef>
                <a:buFontTx/>
                <a:buNone/>
              </a:pPr>
              <a:t>60</a:t>
            </a:fld>
            <a:endParaRPr lang="en-GB" altLang="en-US" sz="1100">
              <a:latin typeface="Times New Roman" pitchFamily="18"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6C58CDE5-0D7A-4B6B-AD53-DA2762FA3FD3}" type="slidenum">
              <a:rPr lang="en-GB" altLang="en-US" sz="1100" smtClean="0">
                <a:latin typeface="Times New Roman" pitchFamily="18" charset="0"/>
              </a:rPr>
              <a:pPr algn="r">
                <a:spcBef>
                  <a:spcPct val="0"/>
                </a:spcBef>
                <a:buFontTx/>
                <a:buNone/>
              </a:pPr>
              <a:t>61</a:t>
            </a:fld>
            <a:endParaRPr lang="en-GB" altLang="en-US" sz="1100">
              <a:latin typeface="Times New Roman" pitchFamily="18"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C4545830-02A0-4932-BA50-6365C2E0F90A}" type="slidenum">
              <a:rPr lang="en-GB" altLang="en-US" sz="1100" smtClean="0">
                <a:latin typeface="Times New Roman" pitchFamily="18" charset="0"/>
              </a:rPr>
              <a:pPr algn="r">
                <a:spcBef>
                  <a:spcPct val="0"/>
                </a:spcBef>
                <a:buFontTx/>
                <a:buNone/>
              </a:pPr>
              <a:t>62</a:t>
            </a:fld>
            <a:endParaRPr lang="en-GB" altLang="en-US" sz="1100">
              <a:latin typeface="Times New Roman" pitchFamily="18"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dirty="0"/>
              <a:t>Der KKP-Kanal ist ein weiterer Kanal, über den die normale Geldpolitik den Wechselkurs beeinflussen kann.</a:t>
            </a:r>
            <a:endParaRPr lang="de-DE"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95F8F478-AB7B-4EFB-ACC6-6C10E21B9656}" type="slidenum">
              <a:rPr lang="en-GB" altLang="en-US" sz="1100" smtClean="0">
                <a:latin typeface="Times New Roman" pitchFamily="18" charset="0"/>
              </a:rPr>
              <a:pPr algn="r">
                <a:spcBef>
                  <a:spcPct val="0"/>
                </a:spcBef>
                <a:buFontTx/>
                <a:buNone/>
              </a:pPr>
              <a:t>63</a:t>
            </a:fld>
            <a:endParaRPr lang="en-GB" altLang="en-US" sz="1100">
              <a:latin typeface="Times New Roman" pitchFamily="18"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 CLICK, CLICK</a:t>
            </a:r>
          </a:p>
          <a:p>
            <a:pPr marL="0" indent="0" eaLnBrk="1" hangingPunct="1">
              <a:buNone/>
            </a:pPr>
            <a:endParaRPr lang="de-DE"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169A0B20-1A77-4BC9-9506-BD91E8A81348}" type="slidenum">
              <a:rPr lang="en-GB" altLang="en-US" sz="1100" smtClean="0">
                <a:latin typeface="Times New Roman" pitchFamily="18" charset="0"/>
              </a:rPr>
              <a:pPr algn="r">
                <a:spcBef>
                  <a:spcPct val="0"/>
                </a:spcBef>
                <a:buFontTx/>
                <a:buNone/>
              </a:pPr>
              <a:t>64</a:t>
            </a:fld>
            <a:endParaRPr lang="en-GB" altLang="en-US" sz="1100">
              <a:latin typeface="Times New Roman" pitchFamily="18" charset="0"/>
            </a:endParaRPr>
          </a:p>
        </p:txBody>
      </p:sp>
      <p:sp>
        <p:nvSpPr>
          <p:cNvPr id="199683" name="Rectangle 7"/>
          <p:cNvSpPr txBox="1">
            <a:spLocks noGrp="1" noChangeArrowheads="1"/>
          </p:cNvSpPr>
          <p:nvPr/>
        </p:nvSpPr>
        <p:spPr bwMode="auto">
          <a:xfrm>
            <a:off x="3778250" y="9431338"/>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0" tIns="47415" rIns="94830" bIns="47415" anchor="b"/>
          <a:lstStyle>
            <a:lvl1pPr algn="l" defTabSz="989013" eaLnBrk="0" hangingPunct="0">
              <a:spcBef>
                <a:spcPct val="30000"/>
              </a:spcBef>
              <a:buAutoNum type="arabicPeriod"/>
              <a:defRPr sz="1200">
                <a:solidFill>
                  <a:schemeClr val="tx1"/>
                </a:solidFill>
                <a:latin typeface="Arial" charset="0"/>
              </a:defRPr>
            </a:lvl1pPr>
            <a:lvl2pPr marL="742950" indent="-285750" algn="l" defTabSz="989013" eaLnBrk="0" hangingPunct="0">
              <a:spcBef>
                <a:spcPct val="30000"/>
              </a:spcBef>
              <a:buAutoNum type="arabicPeriod"/>
              <a:defRPr sz="1200">
                <a:solidFill>
                  <a:schemeClr val="tx1"/>
                </a:solidFill>
                <a:latin typeface="Arial" charset="0"/>
              </a:defRPr>
            </a:lvl2pPr>
            <a:lvl3pPr marL="1143000" indent="-228600" algn="l" defTabSz="989013" eaLnBrk="0" hangingPunct="0">
              <a:spcBef>
                <a:spcPct val="30000"/>
              </a:spcBef>
              <a:buAutoNum type="arabicPeriod"/>
              <a:defRPr sz="1200">
                <a:solidFill>
                  <a:schemeClr val="tx1"/>
                </a:solidFill>
                <a:latin typeface="Arial" charset="0"/>
              </a:defRPr>
            </a:lvl3pPr>
            <a:lvl4pPr marL="1600200" indent="-228600" algn="l" defTabSz="989013" eaLnBrk="0" hangingPunct="0">
              <a:spcBef>
                <a:spcPct val="30000"/>
              </a:spcBef>
              <a:buAutoNum type="arabicPeriod"/>
              <a:defRPr sz="1200">
                <a:solidFill>
                  <a:schemeClr val="tx1"/>
                </a:solidFill>
                <a:latin typeface="Arial" charset="0"/>
              </a:defRPr>
            </a:lvl4pPr>
            <a:lvl5pPr marL="2057400" indent="-228600" algn="l" defTabSz="989013" eaLnBrk="0" hangingPunct="0">
              <a:spcBef>
                <a:spcPct val="30000"/>
              </a:spcBef>
              <a:buAutoNum type="arabicPeriod"/>
              <a:defRPr sz="1200">
                <a:solidFill>
                  <a:schemeClr val="tx1"/>
                </a:solidFill>
                <a:latin typeface="Arial" charset="0"/>
              </a:defRPr>
            </a:lvl5pPr>
            <a:lvl6pPr marL="2514600" indent="-228600" defTabSz="989013" eaLnBrk="0" fontAlgn="base" hangingPunct="0">
              <a:spcBef>
                <a:spcPct val="30000"/>
              </a:spcBef>
              <a:spcAft>
                <a:spcPct val="0"/>
              </a:spcAft>
              <a:buAutoNum type="arabicPeriod"/>
              <a:defRPr sz="1200">
                <a:solidFill>
                  <a:schemeClr val="tx1"/>
                </a:solidFill>
                <a:latin typeface="Arial" charset="0"/>
              </a:defRPr>
            </a:lvl6pPr>
            <a:lvl7pPr marL="2971800" indent="-228600" defTabSz="989013" eaLnBrk="0" fontAlgn="base" hangingPunct="0">
              <a:spcBef>
                <a:spcPct val="30000"/>
              </a:spcBef>
              <a:spcAft>
                <a:spcPct val="0"/>
              </a:spcAft>
              <a:buAutoNum type="arabicPeriod"/>
              <a:defRPr sz="1200">
                <a:solidFill>
                  <a:schemeClr val="tx1"/>
                </a:solidFill>
                <a:latin typeface="Arial" charset="0"/>
              </a:defRPr>
            </a:lvl7pPr>
            <a:lvl8pPr marL="3429000" indent="-228600" defTabSz="989013" eaLnBrk="0" fontAlgn="base" hangingPunct="0">
              <a:spcBef>
                <a:spcPct val="30000"/>
              </a:spcBef>
              <a:spcAft>
                <a:spcPct val="0"/>
              </a:spcAft>
              <a:buAutoNum type="arabicPeriod"/>
              <a:defRPr sz="1200">
                <a:solidFill>
                  <a:schemeClr val="tx1"/>
                </a:solidFill>
                <a:latin typeface="Arial" charset="0"/>
              </a:defRPr>
            </a:lvl8pPr>
            <a:lvl9pPr marL="3886200" indent="-228600" defTabSz="989013" eaLnBrk="0" fontAlgn="base" hangingPunct="0">
              <a:spcBef>
                <a:spcPct val="30000"/>
              </a:spcBef>
              <a:spcAft>
                <a:spcPct val="0"/>
              </a:spcAft>
              <a:buAutoNum type="arabicPeriod"/>
              <a:defRPr sz="1200">
                <a:solidFill>
                  <a:schemeClr val="tx1"/>
                </a:solidFill>
                <a:latin typeface="Arial" charset="0"/>
              </a:defRPr>
            </a:lvl9pPr>
          </a:lstStyle>
          <a:p>
            <a:pPr algn="r" eaLnBrk="1" hangingPunct="1">
              <a:spcBef>
                <a:spcPct val="0"/>
              </a:spcBef>
              <a:buFontTx/>
              <a:buNone/>
            </a:pPr>
            <a:fld id="{CDECA198-2998-47BD-BAEB-FBC2BA6A39F7}" type="slidenum">
              <a:rPr lang="de-DE" altLang="en-US"/>
              <a:pPr algn="r" eaLnBrk="1" hangingPunct="1">
                <a:spcBef>
                  <a:spcPct val="0"/>
                </a:spcBef>
                <a:buFontTx/>
                <a:buNone/>
              </a:pPr>
              <a:t>64</a:t>
            </a:fld>
            <a:endParaRPr lang="de-DE" altLang="en-US"/>
          </a:p>
        </p:txBody>
      </p:sp>
      <p:sp>
        <p:nvSpPr>
          <p:cNvPr id="199684"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47" tIns="43773" rIns="87547" bIns="43773" anchor="ct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endParaRPr lang="en-US" altLang="en-US" sz="2300" b="1">
              <a:solidFill>
                <a:srgbClr val="00FF00"/>
              </a:solidFill>
            </a:endParaRPr>
          </a:p>
        </p:txBody>
      </p:sp>
      <p:sp>
        <p:nvSpPr>
          <p:cNvPr id="199685"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199686"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47" tIns="43773" rIns="87547" bIns="43773" anchor="ct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endParaRPr lang="en-US" altLang="en-US" sz="2300" b="1">
              <a:solidFill>
                <a:srgbClr val="00FF00"/>
              </a:solidFill>
            </a:endParaRPr>
          </a:p>
        </p:txBody>
      </p:sp>
      <p:sp>
        <p:nvSpPr>
          <p:cNvPr id="199687"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47" tIns="43773" rIns="87547" bIns="43773" anchor="ct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endParaRPr lang="en-US" altLang="en-US" sz="2300" b="1">
              <a:solidFill>
                <a:srgbClr val="00FF00"/>
              </a:solidFill>
            </a:endParaRPr>
          </a:p>
        </p:txBody>
      </p:sp>
      <p:sp>
        <p:nvSpPr>
          <p:cNvPr id="199688"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a:p>
            <a:pPr eaLnBrk="1" hangingPunct="1"/>
            <a:endParaRPr lang="de-DE" altLang="en-US" dirty="0"/>
          </a:p>
        </p:txBody>
      </p:sp>
      <p:sp>
        <p:nvSpPr>
          <p:cNvPr id="199689" name="Rectangle 7"/>
          <p:cNvSpPr>
            <a:spLocks noGrp="1" noRot="1" noChangeAspect="1" noChangeArrowheads="1" noTextEdit="1"/>
          </p:cNvSpPr>
          <p:nvPr>
            <p:ph type="sldImg"/>
          </p:nvPr>
        </p:nvSpPr>
        <p:spPr>
          <a:ln cap="flat"/>
        </p:spPr>
      </p:sp>
      <p:sp>
        <p:nvSpPr>
          <p:cNvPr id="199690"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lvl1pPr marL="217488" indent="-217488" algn="l" defTabSz="728663" eaLnBrk="0" hangingPunct="0">
              <a:spcBef>
                <a:spcPct val="30000"/>
              </a:spcBef>
              <a:buAutoNum type="arabicPeriod"/>
              <a:defRPr sz="1200">
                <a:solidFill>
                  <a:schemeClr val="tx1"/>
                </a:solidFill>
                <a:latin typeface="Arial" charset="0"/>
              </a:defRPr>
            </a:lvl1pPr>
            <a:lvl2pPr marL="742950" indent="-285750" algn="l" defTabSz="728663" eaLnBrk="0" hangingPunct="0">
              <a:spcBef>
                <a:spcPct val="30000"/>
              </a:spcBef>
              <a:buAutoNum type="arabicPeriod"/>
              <a:defRPr sz="1200">
                <a:solidFill>
                  <a:schemeClr val="tx1"/>
                </a:solidFill>
                <a:latin typeface="Arial" charset="0"/>
              </a:defRPr>
            </a:lvl2pPr>
            <a:lvl3pPr marL="1143000" indent="-228600" algn="l" defTabSz="728663" eaLnBrk="0" hangingPunct="0">
              <a:spcBef>
                <a:spcPct val="30000"/>
              </a:spcBef>
              <a:buAutoNum type="arabicPeriod"/>
              <a:defRPr sz="1200">
                <a:solidFill>
                  <a:schemeClr val="tx1"/>
                </a:solidFill>
                <a:latin typeface="Arial" charset="0"/>
              </a:defRPr>
            </a:lvl3pPr>
            <a:lvl4pPr marL="1600200" indent="-228600" algn="l" defTabSz="728663" eaLnBrk="0" hangingPunct="0">
              <a:spcBef>
                <a:spcPct val="30000"/>
              </a:spcBef>
              <a:buAutoNum type="arabicPeriod"/>
              <a:defRPr sz="1200">
                <a:solidFill>
                  <a:schemeClr val="tx1"/>
                </a:solidFill>
                <a:latin typeface="Arial" charset="0"/>
              </a:defRPr>
            </a:lvl4pPr>
            <a:lvl5pPr marL="2057400" indent="-228600" algn="l" defTabSz="728663" eaLnBrk="0" hangingPunct="0">
              <a:spcBef>
                <a:spcPct val="30000"/>
              </a:spcBef>
              <a:buAutoNum type="arabicPeriod"/>
              <a:defRPr sz="1200">
                <a:solidFill>
                  <a:schemeClr val="tx1"/>
                </a:solidFill>
                <a:latin typeface="Arial" charset="0"/>
              </a:defRPr>
            </a:lvl5pPr>
            <a:lvl6pPr marL="2514600" indent="-228600" defTabSz="728663" eaLnBrk="0" fontAlgn="base" hangingPunct="0">
              <a:spcBef>
                <a:spcPct val="30000"/>
              </a:spcBef>
              <a:spcAft>
                <a:spcPct val="0"/>
              </a:spcAft>
              <a:buAutoNum type="arabicPeriod"/>
              <a:defRPr sz="1200">
                <a:solidFill>
                  <a:schemeClr val="tx1"/>
                </a:solidFill>
                <a:latin typeface="Arial" charset="0"/>
              </a:defRPr>
            </a:lvl6pPr>
            <a:lvl7pPr marL="2971800" indent="-228600" defTabSz="728663" eaLnBrk="0" fontAlgn="base" hangingPunct="0">
              <a:spcBef>
                <a:spcPct val="30000"/>
              </a:spcBef>
              <a:spcAft>
                <a:spcPct val="0"/>
              </a:spcAft>
              <a:buAutoNum type="arabicPeriod"/>
              <a:defRPr sz="1200">
                <a:solidFill>
                  <a:schemeClr val="tx1"/>
                </a:solidFill>
                <a:latin typeface="Arial" charset="0"/>
              </a:defRPr>
            </a:lvl7pPr>
            <a:lvl8pPr marL="3429000" indent="-228600" defTabSz="728663" eaLnBrk="0" fontAlgn="base" hangingPunct="0">
              <a:spcBef>
                <a:spcPct val="30000"/>
              </a:spcBef>
              <a:spcAft>
                <a:spcPct val="0"/>
              </a:spcAft>
              <a:buAutoNum type="arabicPeriod"/>
              <a:defRPr sz="1200">
                <a:solidFill>
                  <a:schemeClr val="tx1"/>
                </a:solidFill>
                <a:latin typeface="Arial" charset="0"/>
              </a:defRPr>
            </a:lvl8pPr>
            <a:lvl9pPr marL="3886200" indent="-228600" defTabSz="728663"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buFontTx/>
              <a:buNone/>
            </a:pPr>
            <a:endParaRPr lang="en-US" altLang="en-US" sz="1100"/>
          </a:p>
          <a:p>
            <a:pPr eaLnBrk="1" hangingPunct="1">
              <a:buFontTx/>
              <a:buNone/>
            </a:pPr>
            <a:endParaRPr lang="en-US" altLang="en-US" sz="11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AD5E04B8-086F-4DF3-8731-161A71E598A1}" type="slidenum">
              <a:rPr lang="en-GB" altLang="en-US" sz="1100" smtClean="0">
                <a:latin typeface="Times New Roman" pitchFamily="18" charset="0"/>
              </a:rPr>
              <a:pPr algn="r">
                <a:spcBef>
                  <a:spcPct val="0"/>
                </a:spcBef>
                <a:buFontTx/>
                <a:buNone/>
              </a:pPr>
              <a:t>65</a:t>
            </a:fld>
            <a:endParaRPr lang="en-GB" altLang="en-US" sz="1100">
              <a:latin typeface="Times New Roman" pitchFamily="18" charset="0"/>
            </a:endParaRPr>
          </a:p>
        </p:txBody>
      </p:sp>
      <p:sp>
        <p:nvSpPr>
          <p:cNvPr id="200707" name="Rectangle 7"/>
          <p:cNvSpPr txBox="1">
            <a:spLocks noGrp="1" noChangeArrowheads="1"/>
          </p:cNvSpPr>
          <p:nvPr/>
        </p:nvSpPr>
        <p:spPr bwMode="auto">
          <a:xfrm>
            <a:off x="3778250" y="9431338"/>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30" tIns="47415" rIns="94830" bIns="47415" anchor="b"/>
          <a:lstStyle>
            <a:lvl1pPr algn="l" defTabSz="989013" eaLnBrk="0" hangingPunct="0">
              <a:spcBef>
                <a:spcPct val="30000"/>
              </a:spcBef>
              <a:buAutoNum type="arabicPeriod"/>
              <a:defRPr sz="1200">
                <a:solidFill>
                  <a:schemeClr val="tx1"/>
                </a:solidFill>
                <a:latin typeface="Arial" charset="0"/>
              </a:defRPr>
            </a:lvl1pPr>
            <a:lvl2pPr marL="742950" indent="-285750" algn="l" defTabSz="989013" eaLnBrk="0" hangingPunct="0">
              <a:spcBef>
                <a:spcPct val="30000"/>
              </a:spcBef>
              <a:buAutoNum type="arabicPeriod"/>
              <a:defRPr sz="1200">
                <a:solidFill>
                  <a:schemeClr val="tx1"/>
                </a:solidFill>
                <a:latin typeface="Arial" charset="0"/>
              </a:defRPr>
            </a:lvl2pPr>
            <a:lvl3pPr marL="1143000" indent="-228600" algn="l" defTabSz="989013" eaLnBrk="0" hangingPunct="0">
              <a:spcBef>
                <a:spcPct val="30000"/>
              </a:spcBef>
              <a:buAutoNum type="arabicPeriod"/>
              <a:defRPr sz="1200">
                <a:solidFill>
                  <a:schemeClr val="tx1"/>
                </a:solidFill>
                <a:latin typeface="Arial" charset="0"/>
              </a:defRPr>
            </a:lvl3pPr>
            <a:lvl4pPr marL="1600200" indent="-228600" algn="l" defTabSz="989013" eaLnBrk="0" hangingPunct="0">
              <a:spcBef>
                <a:spcPct val="30000"/>
              </a:spcBef>
              <a:buAutoNum type="arabicPeriod"/>
              <a:defRPr sz="1200">
                <a:solidFill>
                  <a:schemeClr val="tx1"/>
                </a:solidFill>
                <a:latin typeface="Arial" charset="0"/>
              </a:defRPr>
            </a:lvl4pPr>
            <a:lvl5pPr marL="2057400" indent="-228600" algn="l" defTabSz="989013" eaLnBrk="0" hangingPunct="0">
              <a:spcBef>
                <a:spcPct val="30000"/>
              </a:spcBef>
              <a:buAutoNum type="arabicPeriod"/>
              <a:defRPr sz="1200">
                <a:solidFill>
                  <a:schemeClr val="tx1"/>
                </a:solidFill>
                <a:latin typeface="Arial" charset="0"/>
              </a:defRPr>
            </a:lvl5pPr>
            <a:lvl6pPr marL="2514600" indent="-228600" defTabSz="989013" eaLnBrk="0" fontAlgn="base" hangingPunct="0">
              <a:spcBef>
                <a:spcPct val="30000"/>
              </a:spcBef>
              <a:spcAft>
                <a:spcPct val="0"/>
              </a:spcAft>
              <a:buAutoNum type="arabicPeriod"/>
              <a:defRPr sz="1200">
                <a:solidFill>
                  <a:schemeClr val="tx1"/>
                </a:solidFill>
                <a:latin typeface="Arial" charset="0"/>
              </a:defRPr>
            </a:lvl6pPr>
            <a:lvl7pPr marL="2971800" indent="-228600" defTabSz="989013" eaLnBrk="0" fontAlgn="base" hangingPunct="0">
              <a:spcBef>
                <a:spcPct val="30000"/>
              </a:spcBef>
              <a:spcAft>
                <a:spcPct val="0"/>
              </a:spcAft>
              <a:buAutoNum type="arabicPeriod"/>
              <a:defRPr sz="1200">
                <a:solidFill>
                  <a:schemeClr val="tx1"/>
                </a:solidFill>
                <a:latin typeface="Arial" charset="0"/>
              </a:defRPr>
            </a:lvl7pPr>
            <a:lvl8pPr marL="3429000" indent="-228600" defTabSz="989013" eaLnBrk="0" fontAlgn="base" hangingPunct="0">
              <a:spcBef>
                <a:spcPct val="30000"/>
              </a:spcBef>
              <a:spcAft>
                <a:spcPct val="0"/>
              </a:spcAft>
              <a:buAutoNum type="arabicPeriod"/>
              <a:defRPr sz="1200">
                <a:solidFill>
                  <a:schemeClr val="tx1"/>
                </a:solidFill>
                <a:latin typeface="Arial" charset="0"/>
              </a:defRPr>
            </a:lvl8pPr>
            <a:lvl9pPr marL="3886200" indent="-228600" defTabSz="989013" eaLnBrk="0" fontAlgn="base" hangingPunct="0">
              <a:spcBef>
                <a:spcPct val="30000"/>
              </a:spcBef>
              <a:spcAft>
                <a:spcPct val="0"/>
              </a:spcAft>
              <a:buAutoNum type="arabicPeriod"/>
              <a:defRPr sz="1200">
                <a:solidFill>
                  <a:schemeClr val="tx1"/>
                </a:solidFill>
                <a:latin typeface="Arial" charset="0"/>
              </a:defRPr>
            </a:lvl9pPr>
          </a:lstStyle>
          <a:p>
            <a:pPr algn="r" eaLnBrk="1" hangingPunct="1">
              <a:spcBef>
                <a:spcPct val="0"/>
              </a:spcBef>
              <a:buFontTx/>
              <a:buNone/>
            </a:pPr>
            <a:fld id="{A8F38A07-449D-40DA-8E7A-0EA568C43728}" type="slidenum">
              <a:rPr lang="de-DE" altLang="en-US"/>
              <a:pPr algn="r" eaLnBrk="1" hangingPunct="1">
                <a:spcBef>
                  <a:spcPct val="0"/>
                </a:spcBef>
                <a:buFontTx/>
                <a:buNone/>
              </a:pPr>
              <a:t>65</a:t>
            </a:fld>
            <a:endParaRPr lang="de-DE" altLang="en-US"/>
          </a:p>
        </p:txBody>
      </p:sp>
      <p:sp>
        <p:nvSpPr>
          <p:cNvPr id="200708" name="Rectangle 2"/>
          <p:cNvSpPr>
            <a:spLocks noChangeArrowheads="1"/>
          </p:cNvSpPr>
          <p:nvPr/>
        </p:nvSpPr>
        <p:spPr bwMode="auto">
          <a:xfrm>
            <a:off x="377825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47" tIns="43773" rIns="87547" bIns="43773" anchor="ct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endParaRPr lang="en-US" altLang="en-US" sz="2300" b="1">
              <a:solidFill>
                <a:srgbClr val="00FF00"/>
              </a:solidFill>
            </a:endParaRPr>
          </a:p>
        </p:txBody>
      </p:sp>
      <p:sp>
        <p:nvSpPr>
          <p:cNvPr id="200709" name="Rectangle 3"/>
          <p:cNvSpPr>
            <a:spLocks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r>
              <a:rPr lang="en-GB" altLang="en-US" sz="1100" i="1">
                <a:latin typeface="Times New Roman" pitchFamily="18" charset="0"/>
              </a:rPr>
              <a:t>2</a:t>
            </a:r>
          </a:p>
        </p:txBody>
      </p:sp>
      <p:sp>
        <p:nvSpPr>
          <p:cNvPr id="200710" name="Rectangle 4"/>
          <p:cNvSpPr>
            <a:spLocks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47" tIns="43773" rIns="87547" bIns="43773" anchor="ct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endParaRPr lang="en-US" altLang="en-US" sz="2300" b="1">
              <a:solidFill>
                <a:srgbClr val="00FF00"/>
              </a:solidFill>
            </a:endParaRPr>
          </a:p>
        </p:txBody>
      </p:sp>
      <p:sp>
        <p:nvSpPr>
          <p:cNvPr id="200711" name="Rectangle 5"/>
          <p:cNvSpPr>
            <a:spLocks noChangeArrowheads="1"/>
          </p:cNvSpPr>
          <p:nvPr/>
        </p:nvSpPr>
        <p:spPr bwMode="auto">
          <a:xfrm>
            <a:off x="0" y="0"/>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547" tIns="43773" rIns="87547" bIns="43773" anchor="ctr"/>
          <a:lstStyle>
            <a:lvl1pPr algn="l" eaLnBrk="0" hangingPunct="0">
              <a:spcBef>
                <a:spcPct val="30000"/>
              </a:spcBef>
              <a:buAutoNum type="arabicPeriod"/>
              <a:defRPr sz="1200">
                <a:solidFill>
                  <a:schemeClr val="tx1"/>
                </a:solidFill>
                <a:latin typeface="Arial" charset="0"/>
              </a:defRPr>
            </a:lvl1pPr>
            <a:lvl2pPr marL="742950" indent="-285750" algn="l" eaLnBrk="0" hangingPunct="0">
              <a:spcBef>
                <a:spcPct val="30000"/>
              </a:spcBef>
              <a:buAutoNum type="arabicPeriod"/>
              <a:defRPr sz="1200">
                <a:solidFill>
                  <a:schemeClr val="tx1"/>
                </a:solidFill>
                <a:latin typeface="Arial" charset="0"/>
              </a:defRPr>
            </a:lvl2pPr>
            <a:lvl3pPr marL="1143000" indent="-228600" algn="l" eaLnBrk="0" hangingPunct="0">
              <a:spcBef>
                <a:spcPct val="30000"/>
              </a:spcBef>
              <a:buAutoNum type="arabicPeriod"/>
              <a:defRPr sz="1200">
                <a:solidFill>
                  <a:schemeClr val="tx1"/>
                </a:solidFill>
                <a:latin typeface="Arial" charset="0"/>
              </a:defRPr>
            </a:lvl3pPr>
            <a:lvl4pPr marL="1600200" indent="-228600" algn="l" eaLnBrk="0" hangingPunct="0">
              <a:spcBef>
                <a:spcPct val="30000"/>
              </a:spcBef>
              <a:buAutoNum type="arabicPeriod"/>
              <a:defRPr sz="1200">
                <a:solidFill>
                  <a:schemeClr val="tx1"/>
                </a:solidFill>
                <a:latin typeface="Arial" charset="0"/>
              </a:defRPr>
            </a:lvl4pPr>
            <a:lvl5pPr marL="2057400" indent="-228600" algn="l" eaLnBrk="0" hangingPunct="0">
              <a:spcBef>
                <a:spcPct val="30000"/>
              </a:spcBef>
              <a:buAutoNum type="arabicPeriod"/>
              <a:defRPr sz="1200">
                <a:solidFill>
                  <a:schemeClr val="tx1"/>
                </a:solidFill>
                <a:latin typeface="Arial" charset="0"/>
              </a:defRPr>
            </a:lvl5pPr>
            <a:lvl6pPr marL="2514600" indent="-228600" eaLnBrk="0" fontAlgn="base" hangingPunct="0">
              <a:spcBef>
                <a:spcPct val="30000"/>
              </a:spcBef>
              <a:spcAft>
                <a:spcPct val="0"/>
              </a:spcAft>
              <a:buAutoNum type="arabicPeriod"/>
              <a:defRPr sz="1200">
                <a:solidFill>
                  <a:schemeClr val="tx1"/>
                </a:solidFill>
                <a:latin typeface="Arial" charset="0"/>
              </a:defRPr>
            </a:lvl6pPr>
            <a:lvl7pPr marL="2971800" indent="-228600" eaLnBrk="0" fontAlgn="base" hangingPunct="0">
              <a:spcBef>
                <a:spcPct val="30000"/>
              </a:spcBef>
              <a:spcAft>
                <a:spcPct val="0"/>
              </a:spcAft>
              <a:buAutoNum type="arabicPeriod"/>
              <a:defRPr sz="1200">
                <a:solidFill>
                  <a:schemeClr val="tx1"/>
                </a:solidFill>
                <a:latin typeface="Arial" charset="0"/>
              </a:defRPr>
            </a:lvl7pPr>
            <a:lvl8pPr marL="3429000" indent="-228600" eaLnBrk="0" fontAlgn="base" hangingPunct="0">
              <a:spcBef>
                <a:spcPct val="30000"/>
              </a:spcBef>
              <a:spcAft>
                <a:spcPct val="0"/>
              </a:spcAft>
              <a:buAutoNum type="arabicPeriod"/>
              <a:defRPr sz="1200">
                <a:solidFill>
                  <a:schemeClr val="tx1"/>
                </a:solidFill>
                <a:latin typeface="Arial" charset="0"/>
              </a:defRPr>
            </a:lvl8pPr>
            <a:lvl9pPr marL="3886200" indent="-228600" eaLnBrk="0" fontAlgn="base" hangingPunct="0">
              <a:spcBef>
                <a:spcPct val="30000"/>
              </a:spcBef>
              <a:spcAft>
                <a:spcPct val="0"/>
              </a:spcAft>
              <a:buAutoNum type="arabicPeriod"/>
              <a:defRPr sz="1200">
                <a:solidFill>
                  <a:schemeClr val="tx1"/>
                </a:solidFill>
                <a:latin typeface="Arial" charset="0"/>
              </a:defRPr>
            </a:lvl9pPr>
          </a:lstStyle>
          <a:p>
            <a:pPr algn="ctr" eaLnBrk="1" hangingPunct="1">
              <a:spcBef>
                <a:spcPct val="0"/>
              </a:spcBef>
              <a:buFontTx/>
              <a:buNone/>
            </a:pPr>
            <a:endParaRPr lang="en-US" altLang="en-US" sz="2300" b="1">
              <a:solidFill>
                <a:srgbClr val="00FF00"/>
              </a:solidFill>
            </a:endParaRPr>
          </a:p>
        </p:txBody>
      </p:sp>
      <p:sp>
        <p:nvSpPr>
          <p:cNvPr id="200712" name="Rectangle 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p>
            <a:pPr marL="228600" marR="0" lvl="0" indent="-228600" algn="l" defTabSz="762000" rtl="0" eaLnBrk="1" fontAlgn="base" latinLnBrk="0" hangingPunct="1">
              <a:lnSpc>
                <a:spcPct val="100000"/>
              </a:lnSpc>
              <a:spcBef>
                <a:spcPct val="30000"/>
              </a:spcBef>
              <a:spcAft>
                <a:spcPct val="0"/>
              </a:spcAft>
              <a:buClrTx/>
              <a:buSzTx/>
              <a:buFontTx/>
              <a:buAutoNum type="arabicPeriod"/>
              <a:tabLst/>
              <a:defRPr/>
            </a:pPr>
            <a:r>
              <a:rPr lang="de-DE" altLang="en-US" dirty="0"/>
              <a:t>FTXT</a:t>
            </a:r>
          </a:p>
          <a:p>
            <a:pPr eaLnBrk="1" hangingPunct="1"/>
            <a:endParaRPr lang="de-DE" altLang="en-US" dirty="0"/>
          </a:p>
        </p:txBody>
      </p:sp>
      <p:sp>
        <p:nvSpPr>
          <p:cNvPr id="200713" name="Rectangle 7"/>
          <p:cNvSpPr>
            <a:spLocks noGrp="1" noRot="1" noChangeAspect="1" noChangeArrowheads="1" noTextEdit="1"/>
          </p:cNvSpPr>
          <p:nvPr>
            <p:ph type="sldImg"/>
          </p:nvPr>
        </p:nvSpPr>
        <p:spPr>
          <a:ln cap="flat"/>
        </p:spPr>
      </p:sp>
      <p:sp>
        <p:nvSpPr>
          <p:cNvPr id="200714" name="Rectangle 8"/>
          <p:cNvSpPr>
            <a:spLocks noChangeArrowheads="1"/>
          </p:cNvSpPr>
          <p:nvPr/>
        </p:nvSpPr>
        <p:spPr bwMode="auto">
          <a:xfrm>
            <a:off x="430213" y="4924425"/>
            <a:ext cx="62182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68" tIns="47735" rIns="95468" bIns="47735"/>
          <a:lstStyle>
            <a:lvl1pPr marL="217488" indent="-217488" algn="l" defTabSz="728663" eaLnBrk="0" hangingPunct="0">
              <a:spcBef>
                <a:spcPct val="30000"/>
              </a:spcBef>
              <a:buAutoNum type="arabicPeriod"/>
              <a:defRPr sz="1200">
                <a:solidFill>
                  <a:schemeClr val="tx1"/>
                </a:solidFill>
                <a:latin typeface="Arial" charset="0"/>
              </a:defRPr>
            </a:lvl1pPr>
            <a:lvl2pPr marL="742950" indent="-285750" algn="l" defTabSz="728663" eaLnBrk="0" hangingPunct="0">
              <a:spcBef>
                <a:spcPct val="30000"/>
              </a:spcBef>
              <a:buAutoNum type="arabicPeriod"/>
              <a:defRPr sz="1200">
                <a:solidFill>
                  <a:schemeClr val="tx1"/>
                </a:solidFill>
                <a:latin typeface="Arial" charset="0"/>
              </a:defRPr>
            </a:lvl2pPr>
            <a:lvl3pPr marL="1143000" indent="-228600" algn="l" defTabSz="728663" eaLnBrk="0" hangingPunct="0">
              <a:spcBef>
                <a:spcPct val="30000"/>
              </a:spcBef>
              <a:buAutoNum type="arabicPeriod"/>
              <a:defRPr sz="1200">
                <a:solidFill>
                  <a:schemeClr val="tx1"/>
                </a:solidFill>
                <a:latin typeface="Arial" charset="0"/>
              </a:defRPr>
            </a:lvl3pPr>
            <a:lvl4pPr marL="1600200" indent="-228600" algn="l" defTabSz="728663" eaLnBrk="0" hangingPunct="0">
              <a:spcBef>
                <a:spcPct val="30000"/>
              </a:spcBef>
              <a:buAutoNum type="arabicPeriod"/>
              <a:defRPr sz="1200">
                <a:solidFill>
                  <a:schemeClr val="tx1"/>
                </a:solidFill>
                <a:latin typeface="Arial" charset="0"/>
              </a:defRPr>
            </a:lvl4pPr>
            <a:lvl5pPr marL="2057400" indent="-228600" algn="l" defTabSz="728663" eaLnBrk="0" hangingPunct="0">
              <a:spcBef>
                <a:spcPct val="30000"/>
              </a:spcBef>
              <a:buAutoNum type="arabicPeriod"/>
              <a:defRPr sz="1200">
                <a:solidFill>
                  <a:schemeClr val="tx1"/>
                </a:solidFill>
                <a:latin typeface="Arial" charset="0"/>
              </a:defRPr>
            </a:lvl5pPr>
            <a:lvl6pPr marL="2514600" indent="-228600" defTabSz="728663" eaLnBrk="0" fontAlgn="base" hangingPunct="0">
              <a:spcBef>
                <a:spcPct val="30000"/>
              </a:spcBef>
              <a:spcAft>
                <a:spcPct val="0"/>
              </a:spcAft>
              <a:buAutoNum type="arabicPeriod"/>
              <a:defRPr sz="1200">
                <a:solidFill>
                  <a:schemeClr val="tx1"/>
                </a:solidFill>
                <a:latin typeface="Arial" charset="0"/>
              </a:defRPr>
            </a:lvl6pPr>
            <a:lvl7pPr marL="2971800" indent="-228600" defTabSz="728663" eaLnBrk="0" fontAlgn="base" hangingPunct="0">
              <a:spcBef>
                <a:spcPct val="30000"/>
              </a:spcBef>
              <a:spcAft>
                <a:spcPct val="0"/>
              </a:spcAft>
              <a:buAutoNum type="arabicPeriod"/>
              <a:defRPr sz="1200">
                <a:solidFill>
                  <a:schemeClr val="tx1"/>
                </a:solidFill>
                <a:latin typeface="Arial" charset="0"/>
              </a:defRPr>
            </a:lvl7pPr>
            <a:lvl8pPr marL="3429000" indent="-228600" defTabSz="728663" eaLnBrk="0" fontAlgn="base" hangingPunct="0">
              <a:spcBef>
                <a:spcPct val="30000"/>
              </a:spcBef>
              <a:spcAft>
                <a:spcPct val="0"/>
              </a:spcAft>
              <a:buAutoNum type="arabicPeriod"/>
              <a:defRPr sz="1200">
                <a:solidFill>
                  <a:schemeClr val="tx1"/>
                </a:solidFill>
                <a:latin typeface="Arial" charset="0"/>
              </a:defRPr>
            </a:lvl8pPr>
            <a:lvl9pPr marL="3886200" indent="-228600" defTabSz="728663" eaLnBrk="0" fontAlgn="base" hangingPunct="0">
              <a:spcBef>
                <a:spcPct val="30000"/>
              </a:spcBef>
              <a:spcAft>
                <a:spcPct val="0"/>
              </a:spcAft>
              <a:buAutoNum type="arabicPeriod"/>
              <a:defRPr sz="1200">
                <a:solidFill>
                  <a:schemeClr val="tx1"/>
                </a:solidFill>
                <a:latin typeface="Arial" charset="0"/>
              </a:defRPr>
            </a:lvl9pPr>
          </a:lstStyle>
          <a:p>
            <a:pPr eaLnBrk="1" hangingPunct="1">
              <a:lnSpc>
                <a:spcPct val="90000"/>
              </a:lnSpc>
              <a:spcBef>
                <a:spcPct val="60000"/>
              </a:spcBef>
              <a:buFontTx/>
              <a:buNone/>
            </a:pPr>
            <a:endParaRPr lang="en-US" altLang="en-US" sz="1100"/>
          </a:p>
          <a:p>
            <a:pPr eaLnBrk="1" hangingPunct="1">
              <a:buFontTx/>
              <a:buNone/>
            </a:pPr>
            <a:endParaRPr lang="en-US" altLang="en-US" sz="11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B263C505-5ECA-490D-B910-C229773A96A2}" type="slidenum">
              <a:rPr lang="en-GB" altLang="en-US" sz="1100" smtClean="0">
                <a:latin typeface="Times New Roman" pitchFamily="18" charset="0"/>
              </a:rPr>
              <a:pPr algn="r">
                <a:spcBef>
                  <a:spcPct val="0"/>
                </a:spcBef>
                <a:buFontTx/>
                <a:buNone/>
              </a:pPr>
              <a:t>66</a:t>
            </a:fld>
            <a:endParaRPr lang="en-GB" altLang="en-US" sz="1100">
              <a:latin typeface="Times New Roman" pitchFamily="18"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D5920083-1637-48D2-9C30-1C0946042909}" type="slidenum">
              <a:rPr lang="en-GB" altLang="en-US" sz="1100" smtClean="0">
                <a:latin typeface="Times New Roman" pitchFamily="18" charset="0"/>
              </a:rPr>
              <a:pPr algn="r">
                <a:spcBef>
                  <a:spcPct val="0"/>
                </a:spcBef>
                <a:buFontTx/>
                <a:buNone/>
              </a:pPr>
              <a:t>67</a:t>
            </a:fld>
            <a:endParaRPr lang="en-GB" altLang="en-US" sz="1100">
              <a:latin typeface="Times New Roman" pitchFamily="18"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D5D701CF-248F-4948-A669-9F195F44D175}" type="slidenum">
              <a:rPr lang="en-GB" altLang="en-US" sz="1100" smtClean="0">
                <a:latin typeface="Times New Roman" pitchFamily="18" charset="0"/>
              </a:rPr>
              <a:pPr algn="r">
                <a:spcBef>
                  <a:spcPct val="0"/>
                </a:spcBef>
                <a:buFontTx/>
                <a:buNone/>
              </a:pPr>
              <a:t>68</a:t>
            </a:fld>
            <a:endParaRPr lang="en-GB" altLang="en-US" sz="1100">
              <a:latin typeface="Times New Roman" pitchFamily="18"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Soviel zu dieser Lektion! </a:t>
            </a:r>
          </a:p>
          <a:p>
            <a:pPr marL="0" indent="0" eaLnBrk="1" hangingPunct="1">
              <a:buNone/>
            </a:pPr>
            <a:endParaRPr lang="de-DE" altLang="en-US" dirty="0"/>
          </a:p>
          <a:p>
            <a:pPr marL="0" indent="0" eaLnBrk="1" hangingPunct="1">
              <a:buNone/>
            </a:pPr>
            <a:r>
              <a:rPr lang="de-DE" altLang="en-US" dirty="0"/>
              <a:t>In der nächsten Lektion werden wir die Funktionsweise fester Wechselkurssysteme analysieren.</a:t>
            </a:r>
          </a:p>
          <a:p>
            <a:pPr marL="0" indent="0" eaLnBrk="1" hangingPunct="1">
              <a:buNone/>
            </a:pPr>
            <a:r>
              <a:rPr lang="de-DE" altLang="en-US" dirty="0"/>
              <a:t>_________________</a:t>
            </a:r>
          </a:p>
          <a:p>
            <a:pPr marL="0" indent="0" eaLnBrk="1" hangingPunct="1">
              <a:buNone/>
            </a:pPr>
            <a:endParaRPr lang="de-DE" altLang="en-US"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Guten Tag meine Damen und Herren! Dies ist Lektion 19 der Vorlesung „Internationale Wirtschaftsbeziehungen“. Ich werde die Folien 69 bis 86  von Kapitel 3 besprechen.</a:t>
            </a:r>
          </a:p>
          <a:p>
            <a:pPr marL="0" indent="0" eaLnBrk="1" hangingPunct="1">
              <a:buNone/>
            </a:pPr>
            <a:endParaRPr lang="de-DE" altLang="en-US" dirty="0"/>
          </a:p>
          <a:p>
            <a:pPr marL="0" indent="0" eaLnBrk="1" hangingPunct="1">
              <a:buNone/>
            </a:pPr>
            <a:r>
              <a:rPr lang="de-DE" altLang="en-US" dirty="0"/>
              <a:t>In dieser Lektion werden wir die Funktionsweise von Fixkurs-Systemen anhand des historischen Beispiels des „Bretton Woods-Systems“ untersuchen.</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4F3DC8A0-F4C5-4DC3-86DF-825AA2542D6A}" type="slidenum">
              <a:rPr lang="en-GB" altLang="en-US" sz="1100" smtClean="0">
                <a:latin typeface="Times New Roman" pitchFamily="18" charset="0"/>
              </a:rPr>
              <a:pPr algn="r">
                <a:spcBef>
                  <a:spcPct val="0"/>
                </a:spcBef>
                <a:buFontTx/>
                <a:buNone/>
              </a:pPr>
              <a:t>69</a:t>
            </a:fld>
            <a:endParaRPr lang="en-GB" altLang="en-US" sz="1100">
              <a:latin typeface="Times New Roman" pitchFamily="18"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762000" rtl="0" eaLnBrk="1" fontAlgn="base" latinLnBrk="0" hangingPunct="1">
              <a:lnSpc>
                <a:spcPct val="100000"/>
              </a:lnSpc>
              <a:spcBef>
                <a:spcPct val="30000"/>
              </a:spcBef>
              <a:spcAft>
                <a:spcPct val="0"/>
              </a:spcAft>
              <a:buClrTx/>
              <a:buSzTx/>
              <a:buFontTx/>
              <a:buAutoNum type="arabicPeriod"/>
              <a:tabLst/>
              <a:defRPr/>
            </a:pPr>
            <a:r>
              <a:rPr lang="de-DE" altLang="en-US" sz="1000" dirty="0"/>
              <a:t>FTXT</a:t>
            </a:r>
          </a:p>
          <a:p>
            <a:pPr eaLnBrk="1" hangingPunct="1"/>
            <a:endParaRPr lang="en-US" altLang="en-US" sz="1000" dirty="0"/>
          </a:p>
          <a:p>
            <a:pPr marL="0" indent="0" eaLnBrk="1" hangingPunct="1">
              <a:buNone/>
            </a:pPr>
            <a:r>
              <a:rPr lang="en-US" altLang="en-US" sz="1000" dirty="0"/>
              <a:t>______________ ______</a:t>
            </a:r>
          </a:p>
          <a:p>
            <a:pPr eaLnBrk="1" hangingPunct="1"/>
            <a:endParaRPr lang="en-US" altLang="en-US" sz="1000" dirty="0"/>
          </a:p>
          <a:p>
            <a:pPr eaLnBrk="1" hangingPunct="1"/>
            <a:r>
              <a:rPr lang="en-US" altLang="en-US" sz="1000" dirty="0"/>
              <a:t>The Smoot-Hawley Tariff or Hawley-Smoot Tariff (P.L. 71-361, officially named, the Tariff Act of 1930)[1] was an act signed into law on June 17, 1930, that raised U.S. tariffs on over 20,000 imported goods to record levels.[2] The overall level tariffs under the Tariff were the second-highest in US history, exceeded only (by a small margin) by the Tariff of 1828.[3] The ensuing retaliatory tariffs by U.S. trading partners reduced American exports and imports by more than half and contributed to the severity of the Great Depression </a:t>
            </a:r>
          </a:p>
          <a:p>
            <a:pPr eaLnBrk="1" hangingPunct="1"/>
            <a:r>
              <a:rPr lang="de-DE" altLang="en-US" sz="1000" dirty="0"/>
              <a:t>Hier machten die USA mit dem </a:t>
            </a:r>
            <a:r>
              <a:rPr lang="de-DE" altLang="en-US" sz="1000" dirty="0" err="1"/>
              <a:t>Smoot</a:t>
            </a:r>
            <a:r>
              <a:rPr lang="de-DE" altLang="en-US" sz="1000" dirty="0"/>
              <a:t>-</a:t>
            </a:r>
            <a:r>
              <a:rPr lang="de-DE" altLang="en-US" sz="1000" dirty="0" err="1"/>
              <a:t>Hawley</a:t>
            </a:r>
            <a:r>
              <a:rPr lang="de-DE" altLang="en-US" sz="1000" dirty="0"/>
              <a:t>-Tarif 1930 den Anfang, der eine Welle von ähnlichen Zollerhöhungen in den Partnerländern zur Folge hatte. Diese Schutzzölle auf bestimmte Güter dämpften den Welthandel erheblich. Im Deutschen Reich entstanden beispielsweise Importpreise, die das Zweieinhalbfache des Weltmarktpreises betrugen. </a:t>
            </a:r>
            <a:endParaRPr lang="en-US" altLang="en-US" sz="1000" dirty="0"/>
          </a:p>
          <a:p>
            <a:pPr eaLnBrk="1" hangingPunct="1"/>
            <a:r>
              <a:rPr lang="en-US" altLang="en-US" sz="1000" dirty="0"/>
              <a:t>Although attended by 44 nations, discussions at the conference were dominated by two rival plans developed by the United States and Britain. As the chief international economist at the U.S. Treasury in 1942–44, Harry Dexter White drafted the U.S. blueprint for international access to liquidity, which competed with the plan drafted for the British Treasury by Keynes. Overall, White's scheme tended to favor incentives designed to create price stability within the world's economies, while Keynes' wanted a system that encouraged economic growth.</a:t>
            </a:r>
          </a:p>
          <a:p>
            <a:pPr eaLnBrk="1" hangingPunct="1"/>
            <a:r>
              <a:rPr lang="en-US" altLang="en-US" sz="1000" dirty="0"/>
              <a:t>At the time, gaps between the White and Keynes plans seemed enormous. Outlining the difficulty of creating a system that every nation could accept in his speech at the closing plenary session of the Bretton Woods conference on </a:t>
            </a:r>
            <a:r>
              <a:rPr lang="en-US" altLang="en-US" sz="1000" dirty="0">
                <a:hlinkClick r:id="rId3" tooltip="July 22"/>
              </a:rPr>
              <a:t>July 22</a:t>
            </a:r>
            <a:r>
              <a:rPr lang="en-US" altLang="en-US" sz="1000" dirty="0"/>
              <a:t>, </a:t>
            </a:r>
            <a:r>
              <a:rPr lang="en-US" altLang="en-US" sz="1000" dirty="0">
                <a:hlinkClick r:id="rId4" tooltip="1944"/>
              </a:rPr>
              <a:t>1944</a:t>
            </a:r>
            <a:r>
              <a:rPr lang="en-US" altLang="en-US" sz="1000" dirty="0"/>
              <a:t>, Keynes stated:</a:t>
            </a:r>
            <a:endParaRPr lang="en-US" altLang="en-US" sz="1000" b="1" dirty="0"/>
          </a:p>
          <a:p>
            <a:pPr eaLnBrk="1" hangingPunct="1"/>
            <a:r>
              <a:rPr lang="en-US" altLang="en-US" sz="1000" b="1" dirty="0"/>
              <a:t>“</a:t>
            </a:r>
            <a:r>
              <a:rPr lang="en-US" altLang="en-US" sz="1000" dirty="0"/>
              <a:t>We, the delegates of this Conference, Mr. President, have been trying to accomplish something very difficult to accomplish.[...] It has been our task to find a common measure, a common standard, a common rule acceptable to each and not irksome to any.</a:t>
            </a:r>
            <a:r>
              <a:rPr lang="en-US" altLang="en-US" sz="1000" dirty="0">
                <a:hlinkClick r:id="rId5"/>
              </a:rPr>
              <a:t>[6]</a:t>
            </a:r>
            <a:r>
              <a:rPr lang="en-US" altLang="en-US" sz="1000" b="1" dirty="0"/>
              <a:t>”</a:t>
            </a:r>
            <a:r>
              <a:rPr lang="en-US" altLang="en-US" sz="1000" dirty="0"/>
              <a:t>Keynes' proposals would have established a world </a:t>
            </a:r>
            <a:r>
              <a:rPr lang="en-US" altLang="en-US" sz="1000" dirty="0">
                <a:hlinkClick r:id="rId6" tooltip="Reserve currency"/>
              </a:rPr>
              <a:t>reserve currency</a:t>
            </a:r>
            <a:r>
              <a:rPr lang="en-US" altLang="en-US" sz="1000" dirty="0"/>
              <a:t> (which he thought might be called "</a:t>
            </a:r>
            <a:r>
              <a:rPr lang="en-US" altLang="en-US" sz="1000" dirty="0" err="1">
                <a:hlinkClick r:id="rId7" tooltip="Bancor"/>
              </a:rPr>
              <a:t>bancor</a:t>
            </a:r>
            <a:r>
              <a:rPr lang="en-US" altLang="en-US" sz="1000" dirty="0"/>
              <a:t>") administered by a </a:t>
            </a:r>
            <a:r>
              <a:rPr lang="en-US" altLang="en-US" sz="1000" dirty="0">
                <a:hlinkClick r:id="rId8" tooltip="Central bank"/>
              </a:rPr>
              <a:t>central bank</a:t>
            </a:r>
            <a:r>
              <a:rPr lang="en-US" altLang="en-US" sz="1000" dirty="0"/>
              <a:t> vested with the possibility of creating money and with the authority to take actions on a much larger scale (understandable considering deflationary problems in Britain at the time).</a:t>
            </a:r>
          </a:p>
          <a:p>
            <a:pPr eaLnBrk="1" hangingPunct="1"/>
            <a:r>
              <a:rPr lang="en-US" altLang="en-US" sz="1000" dirty="0"/>
              <a:t>In case of balance of payments imbalances, Keynes recommended that </a:t>
            </a:r>
            <a:r>
              <a:rPr lang="en-US" altLang="en-US" sz="1000" i="1" dirty="0"/>
              <a:t>both</a:t>
            </a:r>
            <a:r>
              <a:rPr lang="en-US" altLang="en-US" sz="1000" dirty="0"/>
              <a:t> debtors and creditors should change their policies. As outlined by Keynes, countries with payment surpluses should increase their imports from the deficit countries and thereby create a foreign trade equilibrium. Thus, Keynes was sensitive to the problem that placing too much of the burden on the deficit country would be deflationary.</a:t>
            </a:r>
          </a:p>
          <a:p>
            <a:pPr eaLnBrk="1" hangingPunct="1"/>
            <a:r>
              <a:rPr lang="en-US" altLang="en-US" sz="1000" dirty="0"/>
              <a:t>But the United States, as a likely creditor nation, and eager to take on the role of the world's economic powerhouse, baulked at Keynes' plan and did not pay serious attention to it. The U.S. contingent was too concerned about </a:t>
            </a:r>
            <a:r>
              <a:rPr lang="en-US" altLang="en-US" sz="1000" dirty="0">
                <a:hlinkClick r:id="rId9" tooltip="Inflation"/>
              </a:rPr>
              <a:t>inflationary</a:t>
            </a:r>
            <a:r>
              <a:rPr lang="en-US" altLang="en-US" sz="1000" dirty="0"/>
              <a:t> pressures in the postwar economy, and White saw an imbalance as a problem only of the deficit country.</a:t>
            </a:r>
          </a:p>
          <a:p>
            <a:pPr eaLnBrk="1" hangingPunct="1"/>
            <a:r>
              <a:rPr lang="en-US" altLang="en-US" sz="1000" dirty="0"/>
              <a:t>Although compromise was reached on some points, because of the overwhelming economic and military power of the United States, the participants at Bretton Woods largely agreed on White's plan. As a result, the IMF was born with an economic approach and political </a:t>
            </a:r>
            <a:r>
              <a:rPr lang="en-US" altLang="en-US" sz="1000" dirty="0">
                <a:hlinkClick r:id="rId10" tooltip="Ideology"/>
              </a:rPr>
              <a:t>ideology</a:t>
            </a:r>
            <a:r>
              <a:rPr lang="en-US" altLang="en-US" sz="1000" dirty="0"/>
              <a:t> that stressed controlling inflation and introducing austerity plans over fighting </a:t>
            </a:r>
            <a:r>
              <a:rPr lang="en-US" altLang="en-US" sz="1000" dirty="0">
                <a:hlinkClick r:id="rId11" tooltip="Poverty"/>
              </a:rPr>
              <a:t>poverty</a:t>
            </a:r>
            <a:r>
              <a:rPr lang="en-US" altLang="en-US" sz="1000" dirty="0"/>
              <a:t>. This would influence its approach to Third World countries struggling with </a:t>
            </a:r>
            <a:r>
              <a:rPr lang="en-US" altLang="en-US" sz="1000" dirty="0">
                <a:hlinkClick r:id="rId12" tooltip="Underdevelopment"/>
              </a:rPr>
              <a:t>underdevelopment</a:t>
            </a:r>
            <a:r>
              <a:rPr lang="en-US" altLang="en-US" sz="1000" dirty="0"/>
              <a:t>.</a:t>
            </a:r>
            <a:endParaRPr lang="de-DE" altLang="en-US"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4BA6868A-9B5F-4DC4-AA44-879703604586}" type="slidenum">
              <a:rPr lang="en-GB" altLang="en-US" sz="1100" smtClean="0">
                <a:latin typeface="Times New Roman" pitchFamily="18" charset="0"/>
              </a:rPr>
              <a:pPr algn="r">
                <a:spcBef>
                  <a:spcPct val="0"/>
                </a:spcBef>
                <a:buFontTx/>
                <a:buNone/>
              </a:pPr>
              <a:t>7</a:t>
            </a:fld>
            <a:endParaRPr lang="en-GB" altLang="en-US" sz="1100">
              <a:latin typeface="Times New Roman"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dirty="0"/>
              <a:t>Warum wird </a:t>
            </a:r>
            <a:r>
              <a:rPr lang="de-DE" dirty="0">
                <a:solidFill>
                  <a:srgbClr val="00FF00"/>
                </a:solidFill>
              </a:rPr>
              <a:t>ausländische Währung nachgefragt?</a:t>
            </a:r>
          </a:p>
          <a:p>
            <a:pPr marL="0" indent="0" eaLnBrk="1" hangingPunct="1">
              <a:buNone/>
            </a:pPr>
            <a:endParaRPr lang="de-DE" altLang="en-US" dirty="0"/>
          </a:p>
          <a:p>
            <a:pPr marL="0" indent="0" eaLnBrk="1" hangingPunct="1">
              <a:buNone/>
            </a:pPr>
            <a:r>
              <a:rPr lang="de-DE" altLang="en-US" dirty="0"/>
              <a:t>Alle Transaktionen, die in der Zahlungsbilanz von Ländern in verschiedenen Währungsräumen erfasst werden, erfordern einen Währungsumtausch.</a:t>
            </a:r>
          </a:p>
          <a:p>
            <a:pPr marL="0" indent="0" eaLnBrk="1" hangingPunct="1">
              <a:buNone/>
            </a:pPr>
            <a:endParaRPr lang="de-DE" altLang="en-US" dirty="0"/>
          </a:p>
          <a:p>
            <a:pPr marL="0" indent="0" eaLnBrk="1" hangingPunct="1">
              <a:buNone/>
            </a:pPr>
            <a:r>
              <a:rPr lang="de-DE" altLang="en-US" dirty="0"/>
              <a:t>Kapitaltransaktionen führen in der Regel zu einer Nachfrage nach Fremdwährungen</a:t>
            </a:r>
          </a:p>
          <a:p>
            <a:pPr marL="0" indent="0" eaLnBrk="1" hangingPunct="1">
              <a:buNone/>
            </a:pPr>
            <a:endParaRPr lang="de-DE" altLang="en-US" dirty="0"/>
          </a:p>
          <a:p>
            <a:pPr marL="0" indent="0" eaLnBrk="1" hangingPunct="1">
              <a:buNone/>
            </a:pPr>
            <a:r>
              <a:rPr lang="de-DE" altLang="en-US" dirty="0"/>
              <a:t>Wenn KLICKEN inländische Sparer (oder Banken) ausländische Wertpapiere mit höheren Zinssätzen kaufen möchten, benötigen sie dazu Fremdwährungen</a:t>
            </a:r>
          </a:p>
          <a:p>
            <a:pPr marL="0" indent="0" eaLnBrk="1" hangingPunct="1">
              <a:buNone/>
            </a:pPr>
            <a:endParaRPr lang="de-DE" altLang="en-US" dirty="0"/>
          </a:p>
          <a:p>
            <a:pPr marL="0" indent="0" eaLnBrk="1" hangingPunct="1">
              <a:buNone/>
            </a:pPr>
            <a:r>
              <a:rPr lang="de-DE" altLang="en-US" dirty="0"/>
              <a:t>oder KLICKEN wenn ausländische Investoren, die inländische Kredite zu niedrigeren Zinssätzen erhalten haben, diese in Fremdwährungen umtauschen möchten, um damit bei ihnen zuhause Investitionen durchführen zu können.</a:t>
            </a:r>
          </a:p>
          <a:p>
            <a:pPr marL="0" indent="0" eaLnBrk="1" hangingPunct="1">
              <a:buNone/>
            </a:pPr>
            <a:endParaRPr lang="de-DE" altLang="en-US" dirty="0"/>
          </a:p>
          <a:p>
            <a:pPr marL="0" indent="0" eaLnBrk="1" hangingPunct="1">
              <a:buNone/>
            </a:pPr>
            <a:r>
              <a:rPr lang="de-DE" altLang="en-US" dirty="0"/>
              <a:t>Der Handel mit Güter oder Dienstleistungen führt zu einer Nachfrage nach Fremdwährung</a:t>
            </a:r>
          </a:p>
          <a:p>
            <a:pPr marL="0" indent="0" eaLnBrk="1" hangingPunct="1">
              <a:buNone/>
            </a:pPr>
            <a:endParaRPr lang="de-DE" altLang="en-US" dirty="0"/>
          </a:p>
          <a:p>
            <a:pPr marL="0" indent="0" eaLnBrk="1" hangingPunct="1">
              <a:buNone/>
            </a:pPr>
            <a:r>
              <a:rPr lang="de-DE" altLang="en-US" dirty="0"/>
              <a:t>wenn KLICKEN inländische Konsumenten (oder deren Einzelhändler) ausländische Güter zu niedrigeren Preisen kaufen möchten und dazu Fremdwährungen benötigen.</a:t>
            </a:r>
          </a:p>
          <a:p>
            <a:pPr marL="0" indent="0" eaLnBrk="1" hangingPunct="1">
              <a:buNone/>
            </a:pPr>
            <a:endParaRPr lang="de-DE" altLang="en-US" dirty="0"/>
          </a:p>
          <a:p>
            <a:pPr marL="0" indent="0" eaLnBrk="1" hangingPunct="1">
              <a:buNone/>
            </a:pPr>
            <a:r>
              <a:rPr lang="de-DE" altLang="en-US" dirty="0"/>
              <a:t>oder KLICKEN ausländischer Produzenten, die Güter auf dem inländischen Markt zu höheren Preisen verkauft haben, nun ihre heimische Währung benötigen, um ihre Produktionskosten in ihrem Heimatland zu bezahlen.</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C0A2117A-3546-4580-BD87-2EC11B2BE256}" type="slidenum">
              <a:rPr lang="en-GB" altLang="en-US" sz="1100" smtClean="0">
                <a:latin typeface="Times New Roman" pitchFamily="18" charset="0"/>
              </a:rPr>
              <a:pPr algn="r">
                <a:spcBef>
                  <a:spcPct val="0"/>
                </a:spcBef>
                <a:buFontTx/>
                <a:buNone/>
              </a:pPr>
              <a:t>70</a:t>
            </a:fld>
            <a:endParaRPr lang="en-GB" altLang="en-US" sz="1100">
              <a:latin typeface="Times New Roman" pitchFamily="18"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Um eine Vorstellung zu bekommen, wie stark der Aufbau von Handelshemmnissen während der Weltwirtschaftskrise, den Welthandel zum Erliegen gebracht hat, ist dieses Diagramm ganz nützlich.</a:t>
            </a:r>
          </a:p>
          <a:p>
            <a:pPr marL="0" indent="0" eaLnBrk="1" hangingPunct="1">
              <a:buNone/>
            </a:pPr>
            <a:endParaRPr lang="de-DE" altLang="en-US" dirty="0"/>
          </a:p>
          <a:p>
            <a:pPr marL="0" indent="0" eaLnBrk="1" hangingPunct="1">
              <a:buNone/>
            </a:pPr>
            <a:r>
              <a:rPr lang="de-DE" altLang="en-US" dirty="0"/>
              <a:t>Auf der y-Achse wird hier das Pro-Kopf BIP von den 14 damals führenden Industrieländern gemessen; auf der x-Achse werden die Industrieexporte dieser Länder in Prozent des BIP, die sogenannte Exportquote, gemessen. </a:t>
            </a:r>
          </a:p>
          <a:p>
            <a:pPr marL="0" indent="0" eaLnBrk="1" hangingPunct="1">
              <a:buNone/>
            </a:pPr>
            <a:endParaRPr lang="de-DE" altLang="en-US" dirty="0"/>
          </a:p>
          <a:p>
            <a:pPr marL="0" indent="0" eaLnBrk="1" hangingPunct="1">
              <a:buNone/>
            </a:pPr>
            <a:r>
              <a:rPr lang="de-DE" altLang="en-US" dirty="0"/>
              <a:t>Die grüne Linie gibt die Entwicklung des Durchschnittswertes des Pro-Kopf BIPs und der Industrieexportquote wider. </a:t>
            </a:r>
          </a:p>
          <a:p>
            <a:pPr marL="0" indent="0" eaLnBrk="1" hangingPunct="1">
              <a:buNone/>
            </a:pPr>
            <a:endParaRPr lang="de-DE" altLang="en-US" dirty="0"/>
          </a:p>
          <a:p>
            <a:pPr marL="0" indent="0" eaLnBrk="1" hangingPunct="1">
              <a:buNone/>
            </a:pPr>
            <a:r>
              <a:rPr lang="de-DE" altLang="en-US" dirty="0"/>
              <a:t>Wie man deutlich erkennen kann, ist die Exportquote von 1930 (KLICKEN) als der </a:t>
            </a:r>
            <a:r>
              <a:rPr lang="de-DE" altLang="en-US" dirty="0" err="1"/>
              <a:t>Smoot-Hawley</a:t>
            </a:r>
            <a:r>
              <a:rPr lang="de-DE" altLang="en-US" dirty="0"/>
              <a:t> Act erlassen wurde, bis 1939 als der 2. Weltkrieg begann deutlich zurückgegangen. Der 2. Weltkrieg brachte dann, wie in Kriegszeiten üblich, einen (KLICKEN) weiteren Rückgang der Exportquote. Nach Ende des 2. Weltkrieges stieg die Quote zusammen mit dem Pro-Kopf BIP dann wieder langfristig an.</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F9BD9978-EAF9-4406-B4E3-E99C62335ABD}" type="slidenum">
              <a:rPr lang="en-GB" altLang="en-US" sz="1100" smtClean="0">
                <a:latin typeface="Times New Roman" pitchFamily="18" charset="0"/>
              </a:rPr>
              <a:pPr algn="r">
                <a:spcBef>
                  <a:spcPct val="0"/>
                </a:spcBef>
                <a:buFontTx/>
                <a:buNone/>
              </a:pPr>
              <a:t>71</a:t>
            </a:fld>
            <a:endParaRPr lang="en-GB" altLang="en-US" sz="1100">
              <a:latin typeface="Times New Roman" pitchFamily="18"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sz="1200" dirty="0"/>
              <a:t>FTXT</a:t>
            </a:r>
          </a:p>
          <a:p>
            <a:pPr marL="0" indent="0" eaLnBrk="1" hangingPunct="1">
              <a:buFontTx/>
              <a:buNone/>
            </a:pPr>
            <a:endParaRPr lang="de-DE" altLang="en-US" dirty="0"/>
          </a:p>
          <a:p>
            <a:pPr marL="0" indent="0" eaLnBrk="1" hangingPunct="1">
              <a:buFontTx/>
              <a:buNone/>
            </a:pPr>
            <a:endParaRPr lang="de-DE" altLang="en-US" dirty="0"/>
          </a:p>
          <a:p>
            <a:pPr marL="0" indent="0" eaLnBrk="1" hangingPunct="1">
              <a:buFontTx/>
              <a:buNone/>
            </a:pPr>
            <a:r>
              <a:rPr lang="de-DE" altLang="en-US" dirty="0"/>
              <a:t>3,7 DM / $</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B84828B0-AE83-430E-8EFE-3C52254C86C7}" type="slidenum">
              <a:rPr lang="en-GB" altLang="en-US" sz="1100" smtClean="0">
                <a:latin typeface="Times New Roman" pitchFamily="18" charset="0"/>
              </a:rPr>
              <a:pPr algn="r">
                <a:spcBef>
                  <a:spcPct val="0"/>
                </a:spcBef>
                <a:buFontTx/>
                <a:buNone/>
              </a:pPr>
              <a:t>72</a:t>
            </a:fld>
            <a:endParaRPr lang="en-GB" altLang="en-US" sz="1100">
              <a:latin typeface="Times New Roman" pitchFamily="18"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AC446C28-36AD-4A65-BF3B-1D6CA454BA9E}" type="slidenum">
              <a:rPr lang="en-GB" altLang="en-US" sz="1100" smtClean="0">
                <a:latin typeface="Times New Roman" pitchFamily="18" charset="0"/>
              </a:rPr>
              <a:pPr algn="r">
                <a:spcBef>
                  <a:spcPct val="0"/>
                </a:spcBef>
                <a:buFontTx/>
                <a:buNone/>
              </a:pPr>
              <a:t>73</a:t>
            </a:fld>
            <a:endParaRPr lang="en-GB" altLang="en-US" sz="1100">
              <a:latin typeface="Times New Roman" pitchFamily="18"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71D0638E-1149-4A3C-BE46-A058FB20AC84}" type="slidenum">
              <a:rPr lang="en-GB" altLang="en-US" sz="1100" smtClean="0">
                <a:latin typeface="Times New Roman" pitchFamily="18" charset="0"/>
              </a:rPr>
              <a:pPr algn="r">
                <a:spcBef>
                  <a:spcPct val="0"/>
                </a:spcBef>
                <a:buFontTx/>
                <a:buNone/>
              </a:pPr>
              <a:t>74</a:t>
            </a:fld>
            <a:endParaRPr lang="en-GB" altLang="en-US" sz="1100">
              <a:latin typeface="Times New Roman" pitchFamily="18"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49E949EB-8E02-41E0-98B5-8B8146B8CEB7}" type="slidenum">
              <a:rPr lang="en-GB" altLang="en-US" sz="1100" smtClean="0">
                <a:latin typeface="Times New Roman" pitchFamily="18" charset="0"/>
              </a:rPr>
              <a:pPr algn="r">
                <a:spcBef>
                  <a:spcPct val="0"/>
                </a:spcBef>
                <a:buFontTx/>
                <a:buNone/>
              </a:pPr>
              <a:t>75</a:t>
            </a:fld>
            <a:endParaRPr lang="en-GB" altLang="en-US" sz="1100">
              <a:latin typeface="Times New Roman" pitchFamily="18"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dirty="0"/>
              <a:t>Dieses Diagramm zeigt den Devisenmarkt zwischen der Deutschen Mark und dem US-Dollar. </a:t>
            </a:r>
          </a:p>
          <a:p>
            <a:pPr marL="0" indent="0" eaLnBrk="1" hangingPunct="1">
              <a:buNone/>
            </a:pPr>
            <a:endParaRPr lang="de-DE" dirty="0"/>
          </a:p>
          <a:p>
            <a:pPr marL="0" indent="0" eaLnBrk="1" hangingPunct="1">
              <a:buNone/>
            </a:pPr>
            <a:r>
              <a:rPr lang="de-DE" dirty="0"/>
              <a:t>Wir gehen davon aus, dass in der Ausgangssituation der Gleichgewichtswechselkurs dem festen CLICK Wechselkurs zwischen dem Bretton-Wood-Vertrag entspricht, d.h. 0,27 Dollar pro Deutsche Mark.</a:t>
            </a:r>
            <a:endParaRPr lang="de-DE"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6D86D561-413E-4E23-8F81-804ACE770BEC}" type="slidenum">
              <a:rPr lang="en-GB" altLang="en-US" sz="1100" smtClean="0">
                <a:latin typeface="Times New Roman" pitchFamily="18" charset="0"/>
              </a:rPr>
              <a:pPr algn="r">
                <a:spcBef>
                  <a:spcPct val="0"/>
                </a:spcBef>
                <a:buFontTx/>
                <a:buNone/>
              </a:pPr>
              <a:t>76</a:t>
            </a:fld>
            <a:endParaRPr lang="en-GB" altLang="en-US" sz="1100">
              <a:latin typeface="Times New Roman" pitchFamily="18"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dirty="0"/>
              <a:t>Wie wir bereits auf Folie 26 dieses Kapitels gesehen haben (siehe Lektion 16), werden Güter in Deutschland aufgrund des Preisanstiegs in den USA aus US-Sicht billiger. </a:t>
            </a:r>
          </a:p>
          <a:p>
            <a:pPr marL="0" indent="0" eaLnBrk="1" hangingPunct="1">
              <a:buNone/>
            </a:pPr>
            <a:endParaRPr lang="de-DE" dirty="0"/>
          </a:p>
          <a:p>
            <a:pPr marL="0" indent="0" eaLnBrk="1" hangingPunct="1">
              <a:buNone/>
            </a:pPr>
            <a:r>
              <a:rPr lang="de-DE" dirty="0"/>
              <a:t>Dies erhöhte die Nachfrage nach DM. KLICK </a:t>
            </a:r>
            <a:r>
              <a:rPr lang="de-DE" dirty="0" err="1"/>
              <a:t>KLICK</a:t>
            </a:r>
            <a:r>
              <a:rPr lang="de-DE" dirty="0"/>
              <a:t> </a:t>
            </a:r>
            <a:r>
              <a:rPr lang="de-DE" dirty="0" err="1"/>
              <a:t>KLICK</a:t>
            </a:r>
            <a:endParaRPr lang="de-DE"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D64EC659-7B64-40A4-97C1-36D708A96C79}" type="slidenum">
              <a:rPr lang="en-GB" altLang="en-US" sz="1100" smtClean="0">
                <a:latin typeface="Times New Roman" pitchFamily="18" charset="0"/>
              </a:rPr>
              <a:pPr algn="r">
                <a:spcBef>
                  <a:spcPct val="0"/>
                </a:spcBef>
                <a:buFontTx/>
                <a:buNone/>
              </a:pPr>
              <a:t>77</a:t>
            </a:fld>
            <a:endParaRPr lang="en-GB" altLang="en-US" sz="1100">
              <a:latin typeface="Times New Roman" pitchFamily="18"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dirty="0"/>
              <a:t>Gleichzeitig wurden amerikanische Waren für Deutsche teurer. Dies führte zu einem Rückgang des DM-Angebots. KLICK </a:t>
            </a:r>
            <a:r>
              <a:rPr lang="de-DE" dirty="0" err="1"/>
              <a:t>KLICK</a:t>
            </a:r>
            <a:r>
              <a:rPr lang="de-DE" dirty="0"/>
              <a:t> </a:t>
            </a:r>
            <a:r>
              <a:rPr lang="de-DE" dirty="0" err="1"/>
              <a:t>KLICK</a:t>
            </a:r>
            <a:endParaRPr lang="de-DE"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E12219B0-D2EE-48B8-92D6-E0D94B548E79}" type="slidenum">
              <a:rPr lang="en-GB" altLang="en-US" sz="1100" smtClean="0">
                <a:latin typeface="Times New Roman" pitchFamily="18" charset="0"/>
              </a:rPr>
              <a:pPr algn="r">
                <a:spcBef>
                  <a:spcPct val="0"/>
                </a:spcBef>
                <a:buFontTx/>
                <a:buNone/>
              </a:pPr>
              <a:t>78</a:t>
            </a:fld>
            <a:endParaRPr lang="en-GB" altLang="en-US" sz="1100">
              <a:latin typeface="Times New Roman" pitchFamily="18"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dirty="0"/>
              <a:t>Somit ergab sich eine Tendenz CLICK </a:t>
            </a:r>
            <a:r>
              <a:rPr lang="de-DE" dirty="0" err="1"/>
              <a:t>CLICK</a:t>
            </a:r>
            <a:r>
              <a:rPr lang="de-DE" dirty="0"/>
              <a:t> einer DM-Aufwertung gegenüber dem </a:t>
            </a:r>
            <a:r>
              <a:rPr lang="de-DE" dirty="0" err="1"/>
              <a:t>Fixkurs</a:t>
            </a:r>
            <a:r>
              <a:rPr lang="de-DE" dirty="0"/>
              <a:t> CLICK rate </a:t>
            </a:r>
            <a:r>
              <a:rPr lang="en-US" altLang="en-US" sz="1200" dirty="0" err="1">
                <a:solidFill>
                  <a:srgbClr val="3333FF"/>
                </a:solidFill>
              </a:rPr>
              <a:t>e</a:t>
            </a:r>
            <a:r>
              <a:rPr lang="en-US" altLang="en-US" sz="1200" baseline="30000" dirty="0" err="1">
                <a:solidFill>
                  <a:srgbClr val="3333FF"/>
                </a:solidFill>
              </a:rPr>
              <a:t>FIX</a:t>
            </a:r>
            <a:r>
              <a:rPr lang="en-US" altLang="en-US" sz="1200" baseline="-25000" dirty="0" err="1">
                <a:solidFill>
                  <a:srgbClr val="3333FF"/>
                </a:solidFill>
              </a:rPr>
              <a:t>1</a:t>
            </a:r>
            <a:r>
              <a:rPr lang="en-US" altLang="en-US" sz="1200" baseline="-25000" dirty="0">
                <a:solidFill>
                  <a:srgbClr val="3333FF"/>
                </a:solidFill>
              </a:rPr>
              <a:t> </a:t>
            </a:r>
            <a:r>
              <a:rPr lang="de-DE" dirty="0"/>
              <a:t>. KLICKEN      -&gt;</a:t>
            </a:r>
            <a:endParaRPr lang="de-DE"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C70347D2-94AB-46AA-9200-65C8AB6B9E6A}" type="slidenum">
              <a:rPr lang="en-GB" altLang="en-US" sz="1100" smtClean="0">
                <a:latin typeface="Times New Roman" pitchFamily="18" charset="0"/>
              </a:rPr>
              <a:pPr algn="r">
                <a:spcBef>
                  <a:spcPct val="0"/>
                </a:spcBef>
                <a:buFontTx/>
                <a:buNone/>
              </a:pPr>
              <a:t>79</a:t>
            </a:fld>
            <a:endParaRPr lang="en-GB" altLang="en-US" sz="1100">
              <a:latin typeface="Times New Roman" pitchFamily="18"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CLICK</a:t>
            </a:r>
          </a:p>
          <a:p>
            <a:pPr eaLnBrk="1" hangingPunct="1"/>
            <a:endParaRPr lang="de-DE"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337F78FF-FFF9-4BC6-A134-1AA17176564F}" type="slidenum">
              <a:rPr lang="en-GB" altLang="en-US" sz="1100" smtClean="0">
                <a:latin typeface="Times New Roman" pitchFamily="18" charset="0"/>
              </a:rPr>
              <a:pPr algn="r">
                <a:spcBef>
                  <a:spcPct val="0"/>
                </a:spcBef>
                <a:buFontTx/>
                <a:buNone/>
              </a:pPr>
              <a:t>8</a:t>
            </a:fld>
            <a:endParaRPr lang="en-GB" altLang="en-US" sz="1100">
              <a:latin typeface="Times New Roman" pitchFamily="18"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84478CC6-C9F7-479A-AF23-AEF9941C9B87}" type="slidenum">
              <a:rPr lang="en-GB" altLang="en-US" sz="1100" smtClean="0">
                <a:latin typeface="Times New Roman" pitchFamily="18" charset="0"/>
              </a:rPr>
              <a:pPr algn="r">
                <a:spcBef>
                  <a:spcPct val="0"/>
                </a:spcBef>
                <a:buFontTx/>
                <a:buNone/>
              </a:pPr>
              <a:t>80</a:t>
            </a:fld>
            <a:endParaRPr lang="en-GB" altLang="en-US" sz="1100">
              <a:latin typeface="Times New Roman" pitchFamily="18"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dirty="0"/>
              <a:t>Da die Bundesbank verpflichtet war, eine Aufwertung des DM-Dollar-Wechselkurses um mehr als 1% über </a:t>
            </a:r>
            <a:r>
              <a:rPr lang="en-US" altLang="en-US" sz="1200" dirty="0" err="1">
                <a:solidFill>
                  <a:srgbClr val="3333FF"/>
                </a:solidFill>
              </a:rPr>
              <a:t>e</a:t>
            </a:r>
            <a:r>
              <a:rPr lang="en-US" altLang="en-US" sz="1200" baseline="30000" dirty="0" err="1">
                <a:solidFill>
                  <a:srgbClr val="3333FF"/>
                </a:solidFill>
              </a:rPr>
              <a:t>FIX</a:t>
            </a:r>
            <a:r>
              <a:rPr lang="en-US" altLang="en-US" sz="1200" baseline="-25000" dirty="0" err="1">
                <a:solidFill>
                  <a:srgbClr val="3333FF"/>
                </a:solidFill>
              </a:rPr>
              <a:t>1</a:t>
            </a:r>
            <a:r>
              <a:rPr lang="de-DE" dirty="0"/>
              <a:t> zu bekämpfen, musste sie CLICK Dollar kaufen, indem sie CLICK </a:t>
            </a:r>
            <a:r>
              <a:rPr lang="de-DE" dirty="0" err="1"/>
              <a:t>CLICK</a:t>
            </a:r>
            <a:r>
              <a:rPr lang="de-DE" dirty="0"/>
              <a:t> das DM-Angebot erhöhte, um CLICK den DM-Wechselkurs erneut abzuwerten .</a:t>
            </a:r>
            <a:endParaRPr lang="de-DE"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34F429E0-1519-48BB-803E-756D726A04B6}" type="slidenum">
              <a:rPr lang="en-GB" altLang="en-US" sz="1100" smtClean="0">
                <a:latin typeface="Times New Roman" pitchFamily="18" charset="0"/>
              </a:rPr>
              <a:pPr algn="r">
                <a:spcBef>
                  <a:spcPct val="0"/>
                </a:spcBef>
                <a:buFontTx/>
                <a:buNone/>
              </a:pPr>
              <a:t>81</a:t>
            </a:fld>
            <a:endParaRPr lang="en-GB" altLang="en-US" sz="1100">
              <a:latin typeface="Times New Roman" pitchFamily="18" charset="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de-DE" altLang="en-US" dirty="0"/>
              <a:t>FTXT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8E87B430-E1E2-45E3-9260-AECC92783A45}" type="slidenum">
              <a:rPr lang="en-GB" altLang="en-US" sz="1100" smtClean="0">
                <a:latin typeface="Times New Roman" pitchFamily="18" charset="0"/>
              </a:rPr>
              <a:pPr algn="r">
                <a:spcBef>
                  <a:spcPct val="0"/>
                </a:spcBef>
                <a:buFontTx/>
                <a:buNone/>
              </a:pPr>
              <a:t>82</a:t>
            </a:fld>
            <a:endParaRPr lang="en-GB" altLang="en-US" sz="1100">
              <a:latin typeface="Times New Roman" pitchFamily="18"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5FAC7459-687B-4533-A0E5-F1435428BF32}" type="slidenum">
              <a:rPr lang="en-GB" altLang="en-US" sz="1100" smtClean="0">
                <a:latin typeface="Times New Roman" pitchFamily="18" charset="0"/>
              </a:rPr>
              <a:pPr algn="r">
                <a:spcBef>
                  <a:spcPct val="0"/>
                </a:spcBef>
                <a:buFontTx/>
                <a:buNone/>
              </a:pPr>
              <a:t>83</a:t>
            </a:fld>
            <a:endParaRPr lang="en-GB" altLang="en-US" sz="1100">
              <a:latin typeface="Times New Roman" pitchFamily="18"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eaLnBrk="1" hangingPunct="1">
              <a:buFontTx/>
              <a:buNone/>
            </a:pPr>
            <a:endParaRPr lang="de-DE" alt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038EEE7F-01E4-4B99-B17F-D570189A9E45}" type="slidenum">
              <a:rPr lang="en-GB" altLang="en-US" sz="1100" smtClean="0">
                <a:latin typeface="Times New Roman" pitchFamily="18" charset="0"/>
              </a:rPr>
              <a:pPr algn="r">
                <a:spcBef>
                  <a:spcPct val="0"/>
                </a:spcBef>
                <a:buFontTx/>
                <a:buNone/>
              </a:pPr>
              <a:t>84</a:t>
            </a:fld>
            <a:endParaRPr lang="en-GB" altLang="en-US" sz="1100">
              <a:latin typeface="Times New Roman" pitchFamily="18"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9F576DAC-979B-47BF-B326-F79699370DEF}" type="slidenum">
              <a:rPr lang="en-GB" altLang="en-US" sz="1100" smtClean="0">
                <a:latin typeface="Times New Roman" pitchFamily="18" charset="0"/>
              </a:rPr>
              <a:pPr algn="r">
                <a:spcBef>
                  <a:spcPct val="0"/>
                </a:spcBef>
                <a:buFontTx/>
                <a:buNone/>
              </a:pPr>
              <a:t>85</a:t>
            </a:fld>
            <a:endParaRPr lang="en-GB" altLang="en-US" sz="1100">
              <a:latin typeface="Times New Roman" pitchFamily="18"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Soviel zu dieser Lektion!</a:t>
            </a:r>
          </a:p>
          <a:p>
            <a:pPr marL="0" indent="0" eaLnBrk="1" hangingPunct="1">
              <a:buNone/>
            </a:pPr>
            <a:endParaRPr lang="de-DE" altLang="en-US" dirty="0"/>
          </a:p>
          <a:p>
            <a:pPr marL="0" indent="0" eaLnBrk="1" hangingPunct="1">
              <a:buNone/>
            </a:pPr>
            <a:r>
              <a:rPr lang="de-DE" altLang="en-US" dirty="0"/>
              <a:t>In der nächsten Lektion werde ich über verschiedene Möglichkeiten sprechen, die private Unternehmen nutzen können, um sich vor Wechselkursrisiken zu schützen</a:t>
            </a:r>
          </a:p>
          <a:p>
            <a:pPr marL="0" indent="0" eaLnBrk="1" hangingPunct="1">
              <a:buNone/>
            </a:pPr>
            <a:r>
              <a:rPr lang="de-DE" altLang="en-US" dirty="0"/>
              <a:t>_________________</a:t>
            </a:r>
          </a:p>
          <a:p>
            <a:pPr marL="0" indent="0" eaLnBrk="1" hangingPunct="1">
              <a:buNone/>
            </a:pPr>
            <a:endParaRPr lang="de-DE" altLang="en-US" dirty="0"/>
          </a:p>
          <a:p>
            <a:pPr marL="0" indent="0" eaLnBrk="1" hangingPunct="1">
              <a:buNone/>
            </a:pPr>
            <a:r>
              <a:rPr lang="de-DE" altLang="en-US" dirty="0"/>
              <a:t>Guten Tag meine Damen und Herren! Dies ist Lektion 20 der Vorlesung „Internationale Wirtschaftsbeziehungen“. Ich werde die Folien 86 bis 98 von Kapitel 3 besprechen.</a:t>
            </a:r>
          </a:p>
          <a:p>
            <a:pPr marL="0" indent="0" eaLnBrk="1" hangingPunct="1">
              <a:buNone/>
            </a:pPr>
            <a:endParaRPr lang="de-DE" altLang="en-US" dirty="0"/>
          </a:p>
          <a:p>
            <a:pPr marL="0" indent="0" eaLnBrk="1" hangingPunct="1">
              <a:buNone/>
            </a:pPr>
            <a:r>
              <a:rPr lang="de-DE" altLang="en-US" dirty="0"/>
              <a:t>In dieser Lektion werde ich verschiedene Möglichkeiten erläutern, mit denen sich private Unternehmen vor Wechselkursrisiken schützen können.</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F1989FBB-B4B4-49E7-B7E2-F06E35006799}" type="slidenum">
              <a:rPr lang="en-GB" altLang="en-US" sz="1100" smtClean="0">
                <a:latin typeface="Times New Roman" pitchFamily="18" charset="0"/>
              </a:rPr>
              <a:pPr algn="r">
                <a:spcBef>
                  <a:spcPct val="0"/>
                </a:spcBef>
                <a:buFontTx/>
                <a:buNone/>
              </a:pPr>
              <a:t>86</a:t>
            </a:fld>
            <a:endParaRPr lang="en-GB" altLang="en-US" sz="1100">
              <a:latin typeface="Times New Roman" pitchFamily="18"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eaLnBrk="1" hangingPunct="1">
              <a:buFontTx/>
              <a:buNone/>
            </a:pPr>
            <a:endParaRPr lang="de-DE" altLang="en-US" dirty="0"/>
          </a:p>
          <a:p>
            <a:pPr eaLnBrk="1" hangingPunct="1">
              <a:buFontTx/>
              <a:buNone/>
            </a:pPr>
            <a:r>
              <a:rPr lang="de-DE" altLang="en-US" dirty="0"/>
              <a:t>das verdeutlicht das folgende Zahlenbeispiel:</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39B1C28A-C289-48FB-A332-B506AA250C66}" type="slidenum">
              <a:rPr lang="en-GB" altLang="en-US" sz="1100" smtClean="0">
                <a:latin typeface="Times New Roman" pitchFamily="18" charset="0"/>
              </a:rPr>
              <a:pPr algn="r">
                <a:spcBef>
                  <a:spcPct val="0"/>
                </a:spcBef>
                <a:buFontTx/>
                <a:buNone/>
              </a:pPr>
              <a:t>87</a:t>
            </a:fld>
            <a:endParaRPr lang="en-GB" altLang="en-US" sz="1100">
              <a:latin typeface="Times New Roman" pitchFamily="18" charset="0"/>
            </a:endParaRPr>
          </a:p>
        </p:txBody>
      </p:sp>
      <p:sp>
        <p:nvSpPr>
          <p:cNvPr id="223235" name="Rectangle 4"/>
          <p:cNvSpPr txBox="1">
            <a:spLocks noGrp="1"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buAutoNum type="arabicPeriod"/>
              <a:defRPr sz="1200">
                <a:solidFill>
                  <a:schemeClr val="tx1"/>
                </a:solidFill>
                <a:latin typeface="Arial" charset="0"/>
              </a:defRPr>
            </a:lvl1pPr>
            <a:lvl2pPr marL="742950" indent="-285750" algn="l" defTabSz="825500" eaLnBrk="0" hangingPunct="0">
              <a:spcBef>
                <a:spcPct val="30000"/>
              </a:spcBef>
              <a:buAutoNum type="arabicPeriod"/>
              <a:defRPr sz="1200">
                <a:solidFill>
                  <a:schemeClr val="tx1"/>
                </a:solidFill>
                <a:latin typeface="Arial" charset="0"/>
              </a:defRPr>
            </a:lvl2pPr>
            <a:lvl3pPr marL="1143000" indent="-228600" algn="l" defTabSz="825500" eaLnBrk="0" hangingPunct="0">
              <a:spcBef>
                <a:spcPct val="30000"/>
              </a:spcBef>
              <a:buAutoNum type="arabicPeriod"/>
              <a:defRPr sz="1200">
                <a:solidFill>
                  <a:schemeClr val="tx1"/>
                </a:solidFill>
                <a:latin typeface="Arial" charset="0"/>
              </a:defRPr>
            </a:lvl3pPr>
            <a:lvl4pPr marL="1600200" indent="-228600" algn="l" defTabSz="825500" eaLnBrk="0" hangingPunct="0">
              <a:spcBef>
                <a:spcPct val="30000"/>
              </a:spcBef>
              <a:buAutoNum type="arabicPeriod"/>
              <a:defRPr sz="1200">
                <a:solidFill>
                  <a:schemeClr val="tx1"/>
                </a:solidFill>
                <a:latin typeface="Arial" charset="0"/>
              </a:defRPr>
            </a:lvl4pPr>
            <a:lvl5pPr marL="2057400" indent="-228600" algn="l" defTabSz="825500" eaLnBrk="0" hangingPunct="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Maurerr</a:t>
            </a:r>
          </a:p>
        </p:txBody>
      </p:sp>
      <p:sp>
        <p:nvSpPr>
          <p:cNvPr id="223236" name="Rectangle 5"/>
          <p:cNvSpPr txBox="1">
            <a:spLocks noGrp="1"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buAutoNum type="arabicPeriod"/>
              <a:defRPr sz="1200">
                <a:solidFill>
                  <a:schemeClr val="tx1"/>
                </a:solidFill>
                <a:latin typeface="Arial" charset="0"/>
              </a:defRPr>
            </a:lvl1pPr>
            <a:lvl2pPr marL="742950" indent="-285750" algn="l" defTabSz="825500" eaLnBrk="0" hangingPunct="0">
              <a:spcBef>
                <a:spcPct val="30000"/>
              </a:spcBef>
              <a:buAutoNum type="arabicPeriod"/>
              <a:defRPr sz="1200">
                <a:solidFill>
                  <a:schemeClr val="tx1"/>
                </a:solidFill>
                <a:latin typeface="Arial" charset="0"/>
              </a:defRPr>
            </a:lvl2pPr>
            <a:lvl3pPr marL="1143000" indent="-228600" algn="l" defTabSz="825500" eaLnBrk="0" hangingPunct="0">
              <a:spcBef>
                <a:spcPct val="30000"/>
              </a:spcBef>
              <a:buAutoNum type="arabicPeriod"/>
              <a:defRPr sz="1200">
                <a:solidFill>
                  <a:schemeClr val="tx1"/>
                </a:solidFill>
                <a:latin typeface="Arial" charset="0"/>
              </a:defRPr>
            </a:lvl3pPr>
            <a:lvl4pPr marL="1600200" indent="-228600" algn="l" defTabSz="825500" eaLnBrk="0" hangingPunct="0">
              <a:spcBef>
                <a:spcPct val="30000"/>
              </a:spcBef>
              <a:buAutoNum type="arabicPeriod"/>
              <a:defRPr sz="1200">
                <a:solidFill>
                  <a:schemeClr val="tx1"/>
                </a:solidFill>
                <a:latin typeface="Arial" charset="0"/>
              </a:defRPr>
            </a:lvl4pPr>
            <a:lvl5pPr marL="2057400" indent="-228600" algn="l" defTabSz="825500" eaLnBrk="0" hangingPunct="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0E3E908C-2DD9-4007-945F-CE1D296AC5B4}" type="slidenum">
              <a:rPr lang="en-GB" altLang="en-US" sz="1100" i="1">
                <a:latin typeface="Times New Roman" pitchFamily="18" charset="0"/>
              </a:rPr>
              <a:pPr algn="r">
                <a:spcBef>
                  <a:spcPct val="0"/>
                </a:spcBef>
                <a:buFontTx/>
                <a:buNone/>
              </a:pPr>
              <a:t>87</a:t>
            </a:fld>
            <a:endParaRPr lang="en-GB" altLang="en-US" sz="1100" i="1">
              <a:latin typeface="Times New Roman" pitchFamily="18" charset="0"/>
            </a:endParaRPr>
          </a:p>
        </p:txBody>
      </p:sp>
      <p:sp>
        <p:nvSpPr>
          <p:cNvPr id="223237" name="Rectangle 2"/>
          <p:cNvSpPr>
            <a:spLocks noGrp="1" noRot="1" noChangeAspect="1" noChangeArrowheads="1" noTextEdit="1"/>
          </p:cNvSpPr>
          <p:nvPr>
            <p:ph type="sldImg"/>
          </p:nvPr>
        </p:nvSpPr>
        <p:spPr>
          <a:ln/>
        </p:spPr>
      </p:sp>
      <p:sp>
        <p:nvSpPr>
          <p:cNvPr id="2232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0" indent="0" eaLnBrk="1" hangingPunct="1">
              <a:buNone/>
            </a:pPr>
            <a:r>
              <a:rPr lang="de-DE" altLang="en-US" dirty="0"/>
              <a:t>Analysieren wir das Wechselkursrisiko eines typischen Handelsgeschäfts eines privaten Unternehmens, das Güter an Kunden in anderen Währungsräumen verkauft.</a:t>
            </a:r>
          </a:p>
          <a:p>
            <a:pPr marL="0" indent="0" eaLnBrk="1" hangingPunct="1">
              <a:buNone/>
            </a:pPr>
            <a:endParaRPr lang="de-DE" altLang="en-US" dirty="0"/>
          </a:p>
          <a:p>
            <a:pPr marL="0" indent="0" eaLnBrk="1" hangingPunct="1">
              <a:buNone/>
            </a:pPr>
            <a:r>
              <a:rPr lang="de-DE" altLang="en-US" dirty="0"/>
              <a:t>KLICKEN Nehmen wir an, ein europäischer Autohersteller verkauft ein Auto zu einem Preis von 20 000 Dollar an einen Kunden in der Dollar-Region, während die Produktionskosten für dieses Auto 9000 Euro betragen.</a:t>
            </a:r>
          </a:p>
          <a:p>
            <a:pPr marL="0" indent="0" eaLnBrk="1" hangingPunct="1">
              <a:buNone/>
            </a:pPr>
            <a:endParaRPr lang="de-DE" altLang="en-US" dirty="0"/>
          </a:p>
          <a:p>
            <a:pPr marL="0" indent="0" eaLnBrk="1" hangingPunct="1">
              <a:buNone/>
            </a:pPr>
            <a:r>
              <a:rPr lang="de-DE" altLang="en-US" dirty="0"/>
              <a:t>Da der Automobilhersteller die Fahrzeuge im Euroraum produziert, müssen die Produktionskosten in der Regel in Euro bezahlt werden. Infolgedessen haben wir eine Währungsdiskrepanz: Die Einnahmen fallen in Dollar an, während die Kosten in Euro bezahlt werden müssen!</a:t>
            </a:r>
          </a:p>
          <a:p>
            <a:pPr marL="0" indent="0" eaLnBrk="1" hangingPunct="1">
              <a:buNone/>
            </a:pPr>
            <a:endParaRPr lang="de-DE" altLang="en-US" dirty="0"/>
          </a:p>
          <a:p>
            <a:pPr marL="0" indent="0" eaLnBrk="1" hangingPunct="1">
              <a:buNone/>
            </a:pPr>
            <a:r>
              <a:rPr lang="de-DE" altLang="en-US" dirty="0"/>
              <a:t>Was dieses Problem noch verschlimmert, ist die Tatsache, dass die Dollar-Zahlung bei einem solchen internationalen Handelsgeschäft in der Regel in der Zukunft erfolgt. KLICKEN Eine typische Zahlungsfrist sind zum Beispiel drei Monate, wenn das Auto beim Kunden angekommen ist und überprüft werden kann.</a:t>
            </a:r>
          </a:p>
          <a:p>
            <a:pPr marL="0" indent="0" eaLnBrk="1" hangingPunct="1">
              <a:buNone/>
            </a:pPr>
            <a:endParaRPr lang="de-DE" altLang="en-US" dirty="0"/>
          </a:p>
          <a:p>
            <a:pPr marL="0" indent="0" eaLnBrk="1" hangingPunct="1">
              <a:buNone/>
            </a:pPr>
            <a:r>
              <a:rPr lang="de-DE" altLang="en-US" dirty="0"/>
              <a:t>Nehmen wir nun an, dass der aktuelle Kassakurs 2$/€ CLICK beträgt, während der zukünftige Kassakurs natürlich unbekannt ist. KLICKEN</a:t>
            </a:r>
          </a:p>
          <a:p>
            <a:pPr marL="0" indent="0" eaLnBrk="1" hangingPunct="1">
              <a:buNone/>
            </a:pPr>
            <a:endParaRPr lang="de-DE" altLang="en-US" dirty="0"/>
          </a:p>
          <a:p>
            <a:pPr marL="0" indent="0" eaLnBrk="1" hangingPunct="1">
              <a:buNone/>
            </a:pPr>
            <a:r>
              <a:rPr lang="de-DE" altLang="en-US" dirty="0"/>
              <a:t>Bei einem Kassakurs von 2$/€ würde CLICK den Deal zu einem Gewinn von 1000 € führen.</a:t>
            </a:r>
          </a:p>
          <a:p>
            <a:pPr marL="0" indent="0" eaLnBrk="1" hangingPunct="1">
              <a:buNone/>
            </a:pPr>
            <a:endParaRPr lang="de-DE" altLang="en-US" dirty="0"/>
          </a:p>
          <a:p>
            <a:pPr marL="0" indent="0" eaLnBrk="1" hangingPunct="1">
              <a:buNone/>
            </a:pPr>
            <a:r>
              <a:rPr lang="de-DE" altLang="en-US" dirty="0"/>
              <a:t>Wir wissen jedoch nicht, wie hoch der zukünftige Kassakurs sein wird. KLICKEN</a:t>
            </a:r>
          </a:p>
          <a:p>
            <a:pPr marL="0" indent="0" eaLnBrk="1" hangingPunct="1">
              <a:buNone/>
            </a:pPr>
            <a:endParaRPr lang="de-DE" altLang="en-US" dirty="0"/>
          </a:p>
          <a:p>
            <a:pPr marL="0" indent="0" eaLnBrk="1" hangingPunct="1">
              <a:buNone/>
            </a:pPr>
            <a:r>
              <a:rPr lang="de-DE" altLang="en-US" dirty="0"/>
              <a:t>Wenn in t = 3 noch der Kassakurs von t = 0 angegeben wäre, wäre ein profitables Handelsgeschäft möglich. Eine Abwertung des Dollars auf ein Niveau von e $ € = 2,5 $ € bis t = 3 ist jedoch ebenfalls möglich. In diesem Fall würde sich ein Verlust von 20 000 $ / 2,5 $ € - 9000 € = - 1000 € ergeben!</a:t>
            </a:r>
          </a:p>
          <a:p>
            <a:pPr marL="0" indent="0" eaLnBrk="1" hangingPunct="1">
              <a:buNone/>
            </a:pPr>
            <a:endParaRPr lang="de-DE" altLang="en-US" dirty="0"/>
          </a:p>
          <a:p>
            <a:pPr marL="0" indent="0" eaLnBrk="1" hangingPunct="1">
              <a:buNone/>
            </a:pPr>
            <a:r>
              <a:rPr lang="de-DE" altLang="en-US" dirty="0"/>
              <a:t>Dieses potenzielle Verlustrisiko nennen wir „Wechselkursrisiko“.</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85870593-DBF4-4077-B10B-40E8F0279A6D}" type="slidenum">
              <a:rPr lang="en-GB" altLang="en-US" sz="1100" smtClean="0">
                <a:latin typeface="Times New Roman" pitchFamily="18" charset="0"/>
              </a:rPr>
              <a:pPr algn="r">
                <a:spcBef>
                  <a:spcPct val="0"/>
                </a:spcBef>
                <a:buFontTx/>
                <a:buNone/>
              </a:pPr>
              <a:t>88</a:t>
            </a:fld>
            <a:endParaRPr lang="en-GB" altLang="en-US" sz="1100">
              <a:latin typeface="Times New Roman" pitchFamily="18" charset="0"/>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de-DE" altLang="en-US" dirty="0"/>
              <a:t>FTXT</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42E1620F-5A50-4FDB-8CD1-9B1EE454DDE1}" type="slidenum">
              <a:rPr lang="en-GB" altLang="en-US" sz="1100" smtClean="0">
                <a:latin typeface="Times New Roman" pitchFamily="18" charset="0"/>
              </a:rPr>
              <a:pPr algn="r">
                <a:spcBef>
                  <a:spcPct val="0"/>
                </a:spcBef>
                <a:buFontTx/>
                <a:buNone/>
              </a:pPr>
              <a:t>89</a:t>
            </a:fld>
            <a:endParaRPr lang="en-GB" altLang="en-US" sz="1100">
              <a:latin typeface="Times New Roman" pitchFamily="18"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3D07A227-B077-4EC7-BB0D-B965C7375460}" type="slidenum">
              <a:rPr lang="en-GB" altLang="en-US" sz="1100" smtClean="0">
                <a:latin typeface="Times New Roman" pitchFamily="18" charset="0"/>
              </a:rPr>
              <a:pPr algn="r">
                <a:spcBef>
                  <a:spcPct val="0"/>
                </a:spcBef>
                <a:buFontTx/>
                <a:buNone/>
              </a:pPr>
              <a:t>9</a:t>
            </a:fld>
            <a:endParaRPr lang="en-GB" altLang="en-US" sz="1100">
              <a:latin typeface="Times New Roman" pitchFamily="18"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780E812E-95F5-40D5-B08D-8BB2D7E2E7BC}" type="slidenum">
              <a:rPr lang="en-GB" altLang="en-US" sz="1100" smtClean="0">
                <a:latin typeface="Times New Roman" pitchFamily="18" charset="0"/>
              </a:rPr>
              <a:pPr algn="r">
                <a:spcBef>
                  <a:spcPct val="0"/>
                </a:spcBef>
                <a:buFontTx/>
                <a:buNone/>
              </a:pPr>
              <a:t>90</a:t>
            </a:fld>
            <a:endParaRPr lang="en-GB" altLang="en-US" sz="1100">
              <a:latin typeface="Times New Roman" pitchFamily="18" charset="0"/>
            </a:endParaRPr>
          </a:p>
        </p:txBody>
      </p:sp>
      <p:sp>
        <p:nvSpPr>
          <p:cNvPr id="226307" name="Rectangle 4"/>
          <p:cNvSpPr txBox="1">
            <a:spLocks noGrp="1"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buAutoNum type="arabicPeriod"/>
              <a:defRPr sz="1200">
                <a:solidFill>
                  <a:schemeClr val="tx1"/>
                </a:solidFill>
                <a:latin typeface="Arial" charset="0"/>
              </a:defRPr>
            </a:lvl1pPr>
            <a:lvl2pPr marL="742950" indent="-285750" algn="l" defTabSz="825500" eaLnBrk="0" hangingPunct="0">
              <a:spcBef>
                <a:spcPct val="30000"/>
              </a:spcBef>
              <a:buAutoNum type="arabicPeriod"/>
              <a:defRPr sz="1200">
                <a:solidFill>
                  <a:schemeClr val="tx1"/>
                </a:solidFill>
                <a:latin typeface="Arial" charset="0"/>
              </a:defRPr>
            </a:lvl2pPr>
            <a:lvl3pPr marL="1143000" indent="-228600" algn="l" defTabSz="825500" eaLnBrk="0" hangingPunct="0">
              <a:spcBef>
                <a:spcPct val="30000"/>
              </a:spcBef>
              <a:buAutoNum type="arabicPeriod"/>
              <a:defRPr sz="1200">
                <a:solidFill>
                  <a:schemeClr val="tx1"/>
                </a:solidFill>
                <a:latin typeface="Arial" charset="0"/>
              </a:defRPr>
            </a:lvl3pPr>
            <a:lvl4pPr marL="1600200" indent="-228600" algn="l" defTabSz="825500" eaLnBrk="0" hangingPunct="0">
              <a:spcBef>
                <a:spcPct val="30000"/>
              </a:spcBef>
              <a:buAutoNum type="arabicPeriod"/>
              <a:defRPr sz="1200">
                <a:solidFill>
                  <a:schemeClr val="tx1"/>
                </a:solidFill>
                <a:latin typeface="Arial" charset="0"/>
              </a:defRPr>
            </a:lvl4pPr>
            <a:lvl5pPr marL="2057400" indent="-228600" algn="l" defTabSz="825500" eaLnBrk="0" hangingPunct="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Maurerr</a:t>
            </a:r>
          </a:p>
        </p:txBody>
      </p:sp>
      <p:sp>
        <p:nvSpPr>
          <p:cNvPr id="226308" name="Rectangle 5"/>
          <p:cNvSpPr txBox="1">
            <a:spLocks noGrp="1"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buAutoNum type="arabicPeriod"/>
              <a:defRPr sz="1200">
                <a:solidFill>
                  <a:schemeClr val="tx1"/>
                </a:solidFill>
                <a:latin typeface="Arial" charset="0"/>
              </a:defRPr>
            </a:lvl1pPr>
            <a:lvl2pPr marL="742950" indent="-285750" algn="l" defTabSz="825500" eaLnBrk="0" hangingPunct="0">
              <a:spcBef>
                <a:spcPct val="30000"/>
              </a:spcBef>
              <a:buAutoNum type="arabicPeriod"/>
              <a:defRPr sz="1200">
                <a:solidFill>
                  <a:schemeClr val="tx1"/>
                </a:solidFill>
                <a:latin typeface="Arial" charset="0"/>
              </a:defRPr>
            </a:lvl2pPr>
            <a:lvl3pPr marL="1143000" indent="-228600" algn="l" defTabSz="825500" eaLnBrk="0" hangingPunct="0">
              <a:spcBef>
                <a:spcPct val="30000"/>
              </a:spcBef>
              <a:buAutoNum type="arabicPeriod"/>
              <a:defRPr sz="1200">
                <a:solidFill>
                  <a:schemeClr val="tx1"/>
                </a:solidFill>
                <a:latin typeface="Arial" charset="0"/>
              </a:defRPr>
            </a:lvl3pPr>
            <a:lvl4pPr marL="1600200" indent="-228600" algn="l" defTabSz="825500" eaLnBrk="0" hangingPunct="0">
              <a:spcBef>
                <a:spcPct val="30000"/>
              </a:spcBef>
              <a:buAutoNum type="arabicPeriod"/>
              <a:defRPr sz="1200">
                <a:solidFill>
                  <a:schemeClr val="tx1"/>
                </a:solidFill>
                <a:latin typeface="Arial" charset="0"/>
              </a:defRPr>
            </a:lvl4pPr>
            <a:lvl5pPr marL="2057400" indent="-228600" algn="l" defTabSz="825500" eaLnBrk="0" hangingPunct="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B7FF5201-CCD7-43B6-A34C-D3650819468D}" type="slidenum">
              <a:rPr lang="en-GB" altLang="en-US" sz="1100" i="1">
                <a:latin typeface="Times New Roman" pitchFamily="18" charset="0"/>
              </a:rPr>
              <a:pPr algn="r">
                <a:spcBef>
                  <a:spcPct val="0"/>
                </a:spcBef>
                <a:buFontTx/>
                <a:buNone/>
              </a:pPr>
              <a:t>90</a:t>
            </a:fld>
            <a:endParaRPr lang="en-GB" altLang="en-US" sz="1100" i="1">
              <a:latin typeface="Times New Roman" pitchFamily="18" charset="0"/>
            </a:endParaRPr>
          </a:p>
        </p:txBody>
      </p:sp>
      <p:sp>
        <p:nvSpPr>
          <p:cNvPr id="226309" name="Rectangle 2"/>
          <p:cNvSpPr>
            <a:spLocks noGrp="1" noRot="1" noChangeAspect="1" noChangeArrowheads="1" noTextEdit="1"/>
          </p:cNvSpPr>
          <p:nvPr>
            <p:ph type="sldImg"/>
          </p:nvPr>
        </p:nvSpPr>
        <p:spPr>
          <a:ln/>
        </p:spPr>
      </p:sp>
      <p:sp>
        <p:nvSpPr>
          <p:cNvPr id="2263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0" indent="0" eaLnBrk="1" hangingPunct="1">
              <a:buNone/>
            </a:pPr>
            <a:r>
              <a:rPr lang="de-DE" altLang="en-US" dirty="0"/>
              <a:t>Nehmen wir an, der Zinssatz für einen $ -Kredit mit einer Laufzeit von 3 Monaten beträgt 2%.</a:t>
            </a:r>
          </a:p>
          <a:p>
            <a:pPr marL="0" indent="0" eaLnBrk="1" hangingPunct="1">
              <a:buNone/>
            </a:pPr>
            <a:endParaRPr lang="de-DE" altLang="en-US" dirty="0"/>
          </a:p>
          <a:p>
            <a:pPr marL="0" indent="0" eaLnBrk="1" hangingPunct="1">
              <a:buNone/>
            </a:pPr>
            <a:r>
              <a:rPr lang="de-DE" altLang="en-US" dirty="0"/>
              <a:t>Wenn wir also einen solchen Kredit aufnehmen, können wir den Dollar-Kredit sofort zum aktuellen Kassakurs von 2 $ € in Euro umtauschen, so dass wir einen Bruttogewinn von 1000 € erzielen.</a:t>
            </a:r>
          </a:p>
          <a:p>
            <a:pPr marL="0" indent="0" eaLnBrk="1" hangingPunct="1">
              <a:buNone/>
            </a:pPr>
            <a:endParaRPr lang="de-DE" altLang="en-US" dirty="0"/>
          </a:p>
          <a:p>
            <a:pPr marL="0" indent="0" eaLnBrk="1" hangingPunct="1">
              <a:buNone/>
            </a:pPr>
            <a:r>
              <a:rPr lang="de-DE" altLang="en-US" dirty="0"/>
              <a:t>In drei Monaten, wenn wir CLICK die $ -Zahlung für das Auto erhalten, können wir die Kreditschuld mit der eingehenden Zahlung von 20 000 $ zurückzahlen.</a:t>
            </a:r>
          </a:p>
          <a:p>
            <a:pPr marL="0" indent="0" eaLnBrk="1" hangingPunct="1">
              <a:buNone/>
            </a:pPr>
            <a:endParaRPr lang="de-DE" altLang="en-US" dirty="0"/>
          </a:p>
          <a:p>
            <a:pPr marL="0" indent="0" eaLnBrk="1" hangingPunct="1">
              <a:buNone/>
            </a:pPr>
            <a:r>
              <a:rPr lang="de-DE" altLang="en-US" dirty="0"/>
              <a:t>Wir müssen jedoch auch 2% Zinsen zahlen, was 20 000 $ mal 2% = 400 $ entspricht. KLICK </a:t>
            </a:r>
            <a:r>
              <a:rPr lang="de-DE" altLang="en-US" dirty="0" err="1"/>
              <a:t>KLICK</a:t>
            </a:r>
            <a:endParaRPr lang="de-DE" altLang="en-US" dirty="0"/>
          </a:p>
          <a:p>
            <a:pPr marL="0" indent="0" eaLnBrk="1" hangingPunct="1">
              <a:buNone/>
            </a:pPr>
            <a:endParaRPr lang="de-DE" altLang="en-US" dirty="0"/>
          </a:p>
          <a:p>
            <a:pPr marL="0" indent="0" eaLnBrk="1" hangingPunct="1">
              <a:buNone/>
            </a:pPr>
            <a:r>
              <a:rPr lang="de-DE" altLang="en-US" dirty="0"/>
              <a:t>Diese 400 $ müssen also von unserem Bruttogewinn CLICK abgezogen werden. Bei einem Kassakurs von 2 $ € müssen wir 200 € von unserem Bruttogewinn von 1000 € abziehen, was einen risikolosen Nettogewinn von 800 € ergibt.</a:t>
            </a:r>
          </a:p>
          <a:p>
            <a:pPr marL="0" indent="0" eaLnBrk="1" hangingPunct="1">
              <a:buNone/>
            </a:pPr>
            <a:endParaRPr lang="de-DE" altLang="en-US" dirty="0"/>
          </a:p>
          <a:p>
            <a:pPr marL="0" indent="0" eaLnBrk="1" hangingPunct="1">
              <a:buNone/>
            </a:pPr>
            <a:r>
              <a:rPr lang="de-DE" altLang="en-US" dirty="0"/>
              <a:t>Infolgedessen wäre das Handelsgeschäft immer noch rentabel, aber wir hätten das Wechselkursrisiko vollständig beseitigt.</a:t>
            </a:r>
          </a:p>
          <a:p>
            <a:pPr marL="0" indent="0" eaLnBrk="1" hangingPunct="1">
              <a:buNone/>
            </a:pPr>
            <a:endParaRPr lang="de-DE" altLang="en-US" dirty="0"/>
          </a:p>
          <a:p>
            <a:pPr marL="0" indent="0" eaLnBrk="1" hangingPunct="1">
              <a:buNone/>
            </a:pPr>
            <a:r>
              <a:rPr lang="de-DE" altLang="en-US" dirty="0"/>
              <a:t>400 / 1,02 = 392,1</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7D634ACF-0FEC-4BB0-84C7-D7C1D0A8D592}" type="slidenum">
              <a:rPr lang="en-GB" altLang="en-US" sz="1100" smtClean="0">
                <a:latin typeface="Times New Roman" pitchFamily="18" charset="0"/>
              </a:rPr>
              <a:pPr algn="r">
                <a:spcBef>
                  <a:spcPct val="0"/>
                </a:spcBef>
                <a:buFontTx/>
                <a:buNone/>
              </a:pPr>
              <a:t>91</a:t>
            </a:fld>
            <a:endParaRPr lang="en-GB" altLang="en-US" sz="1100">
              <a:latin typeface="Times New Roman" pitchFamily="18" charset="0"/>
            </a:endParaRPr>
          </a:p>
        </p:txBody>
      </p:sp>
      <p:sp>
        <p:nvSpPr>
          <p:cNvPr id="227331" name="Rectangle 4"/>
          <p:cNvSpPr txBox="1">
            <a:spLocks noGrp="1"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buAutoNum type="arabicPeriod"/>
              <a:defRPr sz="1200">
                <a:solidFill>
                  <a:schemeClr val="tx1"/>
                </a:solidFill>
                <a:latin typeface="Arial" charset="0"/>
              </a:defRPr>
            </a:lvl1pPr>
            <a:lvl2pPr marL="742950" indent="-285750" algn="l" defTabSz="825500" eaLnBrk="0" hangingPunct="0">
              <a:spcBef>
                <a:spcPct val="30000"/>
              </a:spcBef>
              <a:buAutoNum type="arabicPeriod"/>
              <a:defRPr sz="1200">
                <a:solidFill>
                  <a:schemeClr val="tx1"/>
                </a:solidFill>
                <a:latin typeface="Arial" charset="0"/>
              </a:defRPr>
            </a:lvl2pPr>
            <a:lvl3pPr marL="1143000" indent="-228600" algn="l" defTabSz="825500" eaLnBrk="0" hangingPunct="0">
              <a:spcBef>
                <a:spcPct val="30000"/>
              </a:spcBef>
              <a:buAutoNum type="arabicPeriod"/>
              <a:defRPr sz="1200">
                <a:solidFill>
                  <a:schemeClr val="tx1"/>
                </a:solidFill>
                <a:latin typeface="Arial" charset="0"/>
              </a:defRPr>
            </a:lvl3pPr>
            <a:lvl4pPr marL="1600200" indent="-228600" algn="l" defTabSz="825500" eaLnBrk="0" hangingPunct="0">
              <a:spcBef>
                <a:spcPct val="30000"/>
              </a:spcBef>
              <a:buAutoNum type="arabicPeriod"/>
              <a:defRPr sz="1200">
                <a:solidFill>
                  <a:schemeClr val="tx1"/>
                </a:solidFill>
                <a:latin typeface="Arial" charset="0"/>
              </a:defRPr>
            </a:lvl4pPr>
            <a:lvl5pPr marL="2057400" indent="-228600" algn="l" defTabSz="825500" eaLnBrk="0" hangingPunct="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Maurerr</a:t>
            </a:r>
          </a:p>
        </p:txBody>
      </p:sp>
      <p:sp>
        <p:nvSpPr>
          <p:cNvPr id="227332" name="Rectangle 5"/>
          <p:cNvSpPr txBox="1">
            <a:spLocks noGrp="1"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buAutoNum type="arabicPeriod"/>
              <a:defRPr sz="1200">
                <a:solidFill>
                  <a:schemeClr val="tx1"/>
                </a:solidFill>
                <a:latin typeface="Arial" charset="0"/>
              </a:defRPr>
            </a:lvl1pPr>
            <a:lvl2pPr marL="742950" indent="-285750" algn="l" defTabSz="825500" eaLnBrk="0" hangingPunct="0">
              <a:spcBef>
                <a:spcPct val="30000"/>
              </a:spcBef>
              <a:buAutoNum type="arabicPeriod"/>
              <a:defRPr sz="1200">
                <a:solidFill>
                  <a:schemeClr val="tx1"/>
                </a:solidFill>
                <a:latin typeface="Arial" charset="0"/>
              </a:defRPr>
            </a:lvl2pPr>
            <a:lvl3pPr marL="1143000" indent="-228600" algn="l" defTabSz="825500" eaLnBrk="0" hangingPunct="0">
              <a:spcBef>
                <a:spcPct val="30000"/>
              </a:spcBef>
              <a:buAutoNum type="arabicPeriod"/>
              <a:defRPr sz="1200">
                <a:solidFill>
                  <a:schemeClr val="tx1"/>
                </a:solidFill>
                <a:latin typeface="Arial" charset="0"/>
              </a:defRPr>
            </a:lvl3pPr>
            <a:lvl4pPr marL="1600200" indent="-228600" algn="l" defTabSz="825500" eaLnBrk="0" hangingPunct="0">
              <a:spcBef>
                <a:spcPct val="30000"/>
              </a:spcBef>
              <a:buAutoNum type="arabicPeriod"/>
              <a:defRPr sz="1200">
                <a:solidFill>
                  <a:schemeClr val="tx1"/>
                </a:solidFill>
                <a:latin typeface="Arial" charset="0"/>
              </a:defRPr>
            </a:lvl4pPr>
            <a:lvl5pPr marL="2057400" indent="-228600" algn="l" defTabSz="825500" eaLnBrk="0" hangingPunct="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5F06DD0E-8253-4929-AB20-7F8A15FBC196}" type="slidenum">
              <a:rPr lang="en-GB" altLang="en-US" sz="1100" i="1">
                <a:latin typeface="Times New Roman" pitchFamily="18" charset="0"/>
              </a:rPr>
              <a:pPr algn="r">
                <a:spcBef>
                  <a:spcPct val="0"/>
                </a:spcBef>
                <a:buFontTx/>
                <a:buNone/>
              </a:pPr>
              <a:t>91</a:t>
            </a:fld>
            <a:endParaRPr lang="en-GB" altLang="en-US" sz="1100" i="1">
              <a:latin typeface="Times New Roman" pitchFamily="18" charset="0"/>
            </a:endParaRPr>
          </a:p>
        </p:txBody>
      </p:sp>
      <p:sp>
        <p:nvSpPr>
          <p:cNvPr id="227333" name="Rectangle 2"/>
          <p:cNvSpPr>
            <a:spLocks noGrp="1" noRot="1" noChangeAspect="1" noChangeArrowheads="1" noTextEdit="1"/>
          </p:cNvSpPr>
          <p:nvPr>
            <p:ph type="sldImg"/>
          </p:nvPr>
        </p:nvSpPr>
        <p:spPr>
          <a:ln/>
        </p:spPr>
      </p:sp>
      <p:sp>
        <p:nvSpPr>
          <p:cNvPr id="2273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0" indent="0" eaLnBrk="1" hangingPunct="1">
              <a:buFontTx/>
              <a:buNone/>
            </a:pPr>
            <a:r>
              <a:rPr lang="de-DE" altLang="en-US" dirty="0"/>
              <a:t>Eine weitere Möglichkeit, das Wechselkursrisiko loszuwerden, ist der Kauf einer </a:t>
            </a:r>
            <a:r>
              <a:rPr lang="de-DE" altLang="en-US" dirty="0" err="1"/>
              <a:t>WährungsFutures</a:t>
            </a:r>
            <a:r>
              <a:rPr lang="de-DE" altLang="en-US" dirty="0"/>
              <a:t> auf dem </a:t>
            </a:r>
            <a:r>
              <a:rPr lang="de-DE" altLang="en-US" dirty="0" err="1"/>
              <a:t>TerminMarkt</a:t>
            </a:r>
            <a:r>
              <a:rPr lang="de-DE" altLang="en-US" dirty="0"/>
              <a:t>.</a:t>
            </a:r>
          </a:p>
          <a:p>
            <a:pPr marL="0" indent="0" eaLnBrk="1" hangingPunct="1">
              <a:buFontTx/>
              <a:buNone/>
            </a:pPr>
            <a:endParaRPr lang="de-DE" altLang="en-US" dirty="0"/>
          </a:p>
          <a:p>
            <a:pPr marL="0" indent="0" eaLnBrk="1" hangingPunct="1">
              <a:buFontTx/>
              <a:buNone/>
            </a:pPr>
            <a:r>
              <a:rPr lang="de-DE" altLang="en-US" dirty="0"/>
              <a:t>Nehmen wir an, KLICKEN, dass der aktuelle Terminkurs, der bei einer Laufzeit von drei Monaten zu zahlen ist, 2,1 $ € beträgt.</a:t>
            </a:r>
          </a:p>
          <a:p>
            <a:pPr marL="0" indent="0" eaLnBrk="1" hangingPunct="1">
              <a:buFontTx/>
              <a:buNone/>
            </a:pPr>
            <a:endParaRPr lang="de-DE" altLang="en-US" dirty="0"/>
          </a:p>
          <a:p>
            <a:pPr marL="0" indent="0" eaLnBrk="1" hangingPunct="1">
              <a:buFontTx/>
              <a:buNone/>
            </a:pPr>
            <a:r>
              <a:rPr lang="de-DE" altLang="en-US" dirty="0"/>
              <a:t>Wenn wir uns also einen solchen Terminkontrakt besorgen, können wir die eingehende Zahlung in Höhe von 20.000 USD drei Monate in der Zukunft zu einem sicheren Wechselkurs von 2,1 USD umtauschen. KLICKEN</a:t>
            </a:r>
          </a:p>
          <a:p>
            <a:pPr marL="0" indent="0" eaLnBrk="1" hangingPunct="1">
              <a:buFontTx/>
              <a:buNone/>
            </a:pPr>
            <a:endParaRPr lang="de-DE" altLang="en-US" dirty="0"/>
          </a:p>
          <a:p>
            <a:pPr marL="0" indent="0" eaLnBrk="1" hangingPunct="1">
              <a:buFontTx/>
              <a:buNone/>
            </a:pPr>
            <a:r>
              <a:rPr lang="de-DE" altLang="en-US" dirty="0"/>
              <a:t>Dies ergibt dann einen Verkaufserlös in Euro von 9523,8 Euro, was einem sicheren Nettogewinn CLICK von 523,8 Euro entspricht.</a:t>
            </a:r>
          </a:p>
          <a:p>
            <a:pPr marL="0" indent="0" eaLnBrk="1" hangingPunct="1">
              <a:buFontTx/>
              <a:buNone/>
            </a:pPr>
            <a:endParaRPr lang="de-DE" altLang="en-US" dirty="0"/>
          </a:p>
          <a:p>
            <a:pPr marL="0" indent="0" eaLnBrk="1" hangingPunct="1">
              <a:buFontTx/>
              <a:buNone/>
            </a:pPr>
            <a:r>
              <a:rPr lang="de-DE" altLang="en-US" dirty="0"/>
              <a:t>_______________</a:t>
            </a:r>
          </a:p>
          <a:p>
            <a:pPr marL="0" indent="0" eaLnBrk="1" hangingPunct="1">
              <a:buFontTx/>
              <a:buNone/>
            </a:pPr>
            <a:endParaRPr lang="de-DE" altLang="en-US" dirty="0"/>
          </a:p>
          <a:p>
            <a:pPr marL="0" indent="0" eaLnBrk="1" hangingPunct="1">
              <a:buFontTx/>
              <a:buNone/>
            </a:pPr>
            <a:r>
              <a:rPr lang="de-DE" altLang="en-US" dirty="0"/>
              <a:t>Ist nur bei einem Terminkurs unter 20000 / f = 9000 &lt;=&gt; 20000/9000 = f = 2.222 profitabel</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3628956D-C2FD-42C0-B4E3-94FB3815F149}" type="slidenum">
              <a:rPr lang="en-GB" altLang="en-US" sz="1100" smtClean="0">
                <a:latin typeface="Times New Roman" pitchFamily="18" charset="0"/>
              </a:rPr>
              <a:pPr algn="r">
                <a:spcBef>
                  <a:spcPct val="0"/>
                </a:spcBef>
                <a:buFontTx/>
                <a:buNone/>
              </a:pPr>
              <a:t>92</a:t>
            </a:fld>
            <a:endParaRPr lang="en-GB" altLang="en-US" sz="1100">
              <a:latin typeface="Times New Roman" pitchFamily="18" charset="0"/>
            </a:endParaRPr>
          </a:p>
        </p:txBody>
      </p:sp>
      <p:sp>
        <p:nvSpPr>
          <p:cNvPr id="228355" name="Rectangle 4"/>
          <p:cNvSpPr txBox="1">
            <a:spLocks noGrp="1"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buAutoNum type="arabicPeriod"/>
              <a:defRPr sz="1200">
                <a:solidFill>
                  <a:schemeClr val="tx1"/>
                </a:solidFill>
                <a:latin typeface="Arial" charset="0"/>
              </a:defRPr>
            </a:lvl1pPr>
            <a:lvl2pPr marL="742950" indent="-285750" algn="l" defTabSz="825500" eaLnBrk="0" hangingPunct="0">
              <a:spcBef>
                <a:spcPct val="30000"/>
              </a:spcBef>
              <a:buAutoNum type="arabicPeriod"/>
              <a:defRPr sz="1200">
                <a:solidFill>
                  <a:schemeClr val="tx1"/>
                </a:solidFill>
                <a:latin typeface="Arial" charset="0"/>
              </a:defRPr>
            </a:lvl2pPr>
            <a:lvl3pPr marL="1143000" indent="-228600" algn="l" defTabSz="825500" eaLnBrk="0" hangingPunct="0">
              <a:spcBef>
                <a:spcPct val="30000"/>
              </a:spcBef>
              <a:buAutoNum type="arabicPeriod"/>
              <a:defRPr sz="1200">
                <a:solidFill>
                  <a:schemeClr val="tx1"/>
                </a:solidFill>
                <a:latin typeface="Arial" charset="0"/>
              </a:defRPr>
            </a:lvl3pPr>
            <a:lvl4pPr marL="1600200" indent="-228600" algn="l" defTabSz="825500" eaLnBrk="0" hangingPunct="0">
              <a:spcBef>
                <a:spcPct val="30000"/>
              </a:spcBef>
              <a:buAutoNum type="arabicPeriod"/>
              <a:defRPr sz="1200">
                <a:solidFill>
                  <a:schemeClr val="tx1"/>
                </a:solidFill>
                <a:latin typeface="Arial" charset="0"/>
              </a:defRPr>
            </a:lvl4pPr>
            <a:lvl5pPr marL="2057400" indent="-228600" algn="l" defTabSz="825500" eaLnBrk="0" hangingPunct="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Maurerr</a:t>
            </a:r>
          </a:p>
        </p:txBody>
      </p:sp>
      <p:sp>
        <p:nvSpPr>
          <p:cNvPr id="228356" name="Rectangle 5"/>
          <p:cNvSpPr txBox="1">
            <a:spLocks noGrp="1"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buAutoNum type="arabicPeriod"/>
              <a:defRPr sz="1200">
                <a:solidFill>
                  <a:schemeClr val="tx1"/>
                </a:solidFill>
                <a:latin typeface="Arial" charset="0"/>
              </a:defRPr>
            </a:lvl1pPr>
            <a:lvl2pPr marL="742950" indent="-285750" algn="l" defTabSz="825500" eaLnBrk="0" hangingPunct="0">
              <a:spcBef>
                <a:spcPct val="30000"/>
              </a:spcBef>
              <a:buAutoNum type="arabicPeriod"/>
              <a:defRPr sz="1200">
                <a:solidFill>
                  <a:schemeClr val="tx1"/>
                </a:solidFill>
                <a:latin typeface="Arial" charset="0"/>
              </a:defRPr>
            </a:lvl2pPr>
            <a:lvl3pPr marL="1143000" indent="-228600" algn="l" defTabSz="825500" eaLnBrk="0" hangingPunct="0">
              <a:spcBef>
                <a:spcPct val="30000"/>
              </a:spcBef>
              <a:buAutoNum type="arabicPeriod"/>
              <a:defRPr sz="1200">
                <a:solidFill>
                  <a:schemeClr val="tx1"/>
                </a:solidFill>
                <a:latin typeface="Arial" charset="0"/>
              </a:defRPr>
            </a:lvl3pPr>
            <a:lvl4pPr marL="1600200" indent="-228600" algn="l" defTabSz="825500" eaLnBrk="0" hangingPunct="0">
              <a:spcBef>
                <a:spcPct val="30000"/>
              </a:spcBef>
              <a:buAutoNum type="arabicPeriod"/>
              <a:defRPr sz="1200">
                <a:solidFill>
                  <a:schemeClr val="tx1"/>
                </a:solidFill>
                <a:latin typeface="Arial" charset="0"/>
              </a:defRPr>
            </a:lvl4pPr>
            <a:lvl5pPr marL="2057400" indent="-228600" algn="l" defTabSz="825500" eaLnBrk="0" hangingPunct="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BDCB717C-6B95-480A-B46F-11C2C4757881}" type="slidenum">
              <a:rPr lang="en-GB" altLang="en-US" sz="1100" i="1">
                <a:latin typeface="Times New Roman" pitchFamily="18" charset="0"/>
              </a:rPr>
              <a:pPr algn="r">
                <a:spcBef>
                  <a:spcPct val="0"/>
                </a:spcBef>
                <a:buFontTx/>
                <a:buNone/>
              </a:pPr>
              <a:t>92</a:t>
            </a:fld>
            <a:endParaRPr lang="en-GB" altLang="en-US" sz="1100" i="1">
              <a:latin typeface="Times New Roman" pitchFamily="18" charset="0"/>
            </a:endParaRPr>
          </a:p>
        </p:txBody>
      </p:sp>
      <p:sp>
        <p:nvSpPr>
          <p:cNvPr id="228357" name="Rectangle 2"/>
          <p:cNvSpPr>
            <a:spLocks noGrp="1" noRot="1" noChangeAspect="1" noChangeArrowheads="1" noTextEdit="1"/>
          </p:cNvSpPr>
          <p:nvPr>
            <p:ph type="sldImg"/>
          </p:nvPr>
        </p:nvSpPr>
        <p:spPr>
          <a:ln/>
        </p:spPr>
      </p:sp>
      <p:sp>
        <p:nvSpPr>
          <p:cNvPr id="2283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0" indent="0" eaLnBrk="1" hangingPunct="1">
              <a:buNone/>
            </a:pPr>
            <a:r>
              <a:rPr lang="de-DE" altLang="en-US" dirty="0"/>
              <a:t>Eine weitere Möglichkeit, den Wechselkurs zu eliminieren, ist eine Währungsoption, die den Umtausch von Dollar in Euro in drei Monaten zu einem im Voraus festgelegten Wechselkurs ermöglicht.</a:t>
            </a:r>
          </a:p>
          <a:p>
            <a:pPr marL="0" indent="0" eaLnBrk="1" hangingPunct="1">
              <a:buNone/>
            </a:pPr>
            <a:endParaRPr lang="de-DE" altLang="en-US" dirty="0"/>
          </a:p>
          <a:p>
            <a:pPr marL="0" indent="0" eaLnBrk="1" hangingPunct="1">
              <a:buNone/>
            </a:pPr>
            <a:r>
              <a:rPr lang="de-DE" altLang="en-US" dirty="0"/>
              <a:t>Wie wir sehen werden, verbindet ein solches Optionsgeschäft die Absicherung eines Handelsgeschäftes mit einem Spekulationsgeschäft auf eine Dollaraufwertung. Das führt dann im Falle, dass der Dollar tatsächlich aufwertet zu einem Zusatzgewinn aufgrund der Dollaraufwertung.</a:t>
            </a:r>
          </a:p>
          <a:p>
            <a:pPr marL="0" indent="0" eaLnBrk="1" hangingPunct="1">
              <a:buNone/>
            </a:pPr>
            <a:endParaRPr lang="de-DE" altLang="en-US" dirty="0"/>
          </a:p>
          <a:p>
            <a:pPr marL="0" indent="0" eaLnBrk="1" hangingPunct="1">
              <a:buNone/>
            </a:pPr>
            <a:r>
              <a:rPr lang="de-DE" altLang="en-US" dirty="0"/>
              <a:t>Nehmen wir an, dass es möglich ist, eine Option zum Preis von 500€ zu kaufen, um drei Monate in der Zukunft 20 000 $ zu einem Wechselkurs von 2 $ € umzutauschen. Der Preis von 500€ entspricht einer Optionsprämie von 5 $ Cent pro Dollar (=20000*0,05/2) = 500).</a:t>
            </a:r>
          </a:p>
          <a:p>
            <a:pPr marL="0" indent="0" eaLnBrk="1" hangingPunct="1">
              <a:buNone/>
            </a:pPr>
            <a:endParaRPr lang="de-DE" altLang="en-US" dirty="0"/>
          </a:p>
          <a:p>
            <a:pPr marL="0" indent="0" eaLnBrk="1" hangingPunct="1">
              <a:buNone/>
            </a:pPr>
            <a:r>
              <a:rPr lang="de-DE" altLang="en-US" dirty="0"/>
              <a:t>Wenn wir diese Option kaufen und der Dollar gegenüber dem Euro-KLICK auf einen Kurs von beispielsweise 2,4 $ € abwertet, so dass wir zu diesem Kurs einen Verlust von 666€ erleiden würden, könnten wir die Option nutzen, um diesen Verlust KLICK </a:t>
            </a:r>
            <a:r>
              <a:rPr lang="de-DE" altLang="en-US" dirty="0" err="1"/>
              <a:t>KLICK</a:t>
            </a:r>
            <a:r>
              <a:rPr lang="de-DE" altLang="en-US" dirty="0"/>
              <a:t> </a:t>
            </a:r>
            <a:r>
              <a:rPr lang="de-DE" altLang="en-US" dirty="0" err="1"/>
              <a:t>KLICK</a:t>
            </a:r>
            <a:r>
              <a:rPr lang="de-DE" altLang="en-US" dirty="0"/>
              <a:t> zu vermeiden und einen sicheren Nettogewinn KLICK von 500 Euro sicherzustellen. </a:t>
            </a:r>
          </a:p>
          <a:p>
            <a:pPr marL="0" indent="0" eaLnBrk="1" hangingPunct="1">
              <a:buNone/>
            </a:pPr>
            <a:r>
              <a:rPr lang="de-DE" altLang="en-US" dirty="0"/>
              <a:t>______________</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E108EE02-F61C-42CA-B576-0098574AB329}" type="slidenum">
              <a:rPr lang="en-GB" altLang="en-US" sz="1100" smtClean="0">
                <a:latin typeface="Times New Roman" pitchFamily="18" charset="0"/>
              </a:rPr>
              <a:pPr algn="r">
                <a:spcBef>
                  <a:spcPct val="0"/>
                </a:spcBef>
                <a:buFontTx/>
                <a:buNone/>
              </a:pPr>
              <a:t>93</a:t>
            </a:fld>
            <a:endParaRPr lang="en-GB" altLang="en-US" sz="1100">
              <a:latin typeface="Times New Roman" pitchFamily="18" charset="0"/>
            </a:endParaRPr>
          </a:p>
        </p:txBody>
      </p:sp>
      <p:sp>
        <p:nvSpPr>
          <p:cNvPr id="229379" name="Rectangle 4"/>
          <p:cNvSpPr txBox="1">
            <a:spLocks noGrp="1" noChangeArrowheads="1"/>
          </p:cNvSpPr>
          <p:nvPr/>
        </p:nvSpPr>
        <p:spPr bwMode="auto">
          <a:xfrm>
            <a:off x="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buAutoNum type="arabicPeriod"/>
              <a:defRPr sz="1200">
                <a:solidFill>
                  <a:schemeClr val="tx1"/>
                </a:solidFill>
                <a:latin typeface="Arial" charset="0"/>
              </a:defRPr>
            </a:lvl1pPr>
            <a:lvl2pPr marL="742950" indent="-285750" algn="l" defTabSz="825500" eaLnBrk="0" hangingPunct="0">
              <a:spcBef>
                <a:spcPct val="30000"/>
              </a:spcBef>
              <a:buAutoNum type="arabicPeriod"/>
              <a:defRPr sz="1200">
                <a:solidFill>
                  <a:schemeClr val="tx1"/>
                </a:solidFill>
                <a:latin typeface="Arial" charset="0"/>
              </a:defRPr>
            </a:lvl2pPr>
            <a:lvl3pPr marL="1143000" indent="-228600" algn="l" defTabSz="825500" eaLnBrk="0" hangingPunct="0">
              <a:spcBef>
                <a:spcPct val="30000"/>
              </a:spcBef>
              <a:buAutoNum type="arabicPeriod"/>
              <a:defRPr sz="1200">
                <a:solidFill>
                  <a:schemeClr val="tx1"/>
                </a:solidFill>
                <a:latin typeface="Arial" charset="0"/>
              </a:defRPr>
            </a:lvl3pPr>
            <a:lvl4pPr marL="1600200" indent="-228600" algn="l" defTabSz="825500" eaLnBrk="0" hangingPunct="0">
              <a:spcBef>
                <a:spcPct val="30000"/>
              </a:spcBef>
              <a:buAutoNum type="arabicPeriod"/>
              <a:defRPr sz="1200">
                <a:solidFill>
                  <a:schemeClr val="tx1"/>
                </a:solidFill>
                <a:latin typeface="Arial" charset="0"/>
              </a:defRPr>
            </a:lvl4pPr>
            <a:lvl5pPr marL="2057400" indent="-228600" algn="l" defTabSz="825500" eaLnBrk="0" hangingPunct="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Maurerr</a:t>
            </a:r>
          </a:p>
        </p:txBody>
      </p:sp>
      <p:sp>
        <p:nvSpPr>
          <p:cNvPr id="229380" name="Rectangle 5"/>
          <p:cNvSpPr txBox="1">
            <a:spLocks noGrp="1" noChangeArrowheads="1"/>
          </p:cNvSpPr>
          <p:nvPr/>
        </p:nvSpPr>
        <p:spPr bwMode="auto">
          <a:xfrm>
            <a:off x="3778250" y="9432925"/>
            <a:ext cx="28908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752" tIns="0" rIns="19752" bIns="0" anchor="b"/>
          <a:lstStyle>
            <a:lvl1pPr algn="l" defTabSz="825500" eaLnBrk="0" hangingPunct="0">
              <a:spcBef>
                <a:spcPct val="30000"/>
              </a:spcBef>
              <a:buAutoNum type="arabicPeriod"/>
              <a:defRPr sz="1200">
                <a:solidFill>
                  <a:schemeClr val="tx1"/>
                </a:solidFill>
                <a:latin typeface="Arial" charset="0"/>
              </a:defRPr>
            </a:lvl1pPr>
            <a:lvl2pPr marL="742950" indent="-285750" algn="l" defTabSz="825500" eaLnBrk="0" hangingPunct="0">
              <a:spcBef>
                <a:spcPct val="30000"/>
              </a:spcBef>
              <a:buAutoNum type="arabicPeriod"/>
              <a:defRPr sz="1200">
                <a:solidFill>
                  <a:schemeClr val="tx1"/>
                </a:solidFill>
                <a:latin typeface="Arial" charset="0"/>
              </a:defRPr>
            </a:lvl2pPr>
            <a:lvl3pPr marL="1143000" indent="-228600" algn="l" defTabSz="825500" eaLnBrk="0" hangingPunct="0">
              <a:spcBef>
                <a:spcPct val="30000"/>
              </a:spcBef>
              <a:buAutoNum type="arabicPeriod"/>
              <a:defRPr sz="1200">
                <a:solidFill>
                  <a:schemeClr val="tx1"/>
                </a:solidFill>
                <a:latin typeface="Arial" charset="0"/>
              </a:defRPr>
            </a:lvl3pPr>
            <a:lvl4pPr marL="1600200" indent="-228600" algn="l" defTabSz="825500" eaLnBrk="0" hangingPunct="0">
              <a:spcBef>
                <a:spcPct val="30000"/>
              </a:spcBef>
              <a:buAutoNum type="arabicPeriod"/>
              <a:defRPr sz="1200">
                <a:solidFill>
                  <a:schemeClr val="tx1"/>
                </a:solidFill>
                <a:latin typeface="Arial" charset="0"/>
              </a:defRPr>
            </a:lvl4pPr>
            <a:lvl5pPr marL="2057400" indent="-228600" algn="l" defTabSz="825500" eaLnBrk="0" hangingPunct="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3577195A-F854-47B1-8E01-6D27B4036411}" type="slidenum">
              <a:rPr lang="en-GB" altLang="en-US" sz="1100" i="1">
                <a:latin typeface="Times New Roman" pitchFamily="18" charset="0"/>
              </a:rPr>
              <a:pPr algn="r">
                <a:spcBef>
                  <a:spcPct val="0"/>
                </a:spcBef>
                <a:buFontTx/>
                <a:buNone/>
              </a:pPr>
              <a:t>93</a:t>
            </a:fld>
            <a:endParaRPr lang="en-GB" altLang="en-US" sz="1100" i="1">
              <a:latin typeface="Times New Roman" pitchFamily="18" charset="0"/>
            </a:endParaRPr>
          </a:p>
        </p:txBody>
      </p:sp>
      <p:sp>
        <p:nvSpPr>
          <p:cNvPr id="229381" name="Rectangle 2"/>
          <p:cNvSpPr>
            <a:spLocks noGrp="1" noRot="1" noChangeAspect="1" noChangeArrowheads="1" noTextEdit="1"/>
          </p:cNvSpPr>
          <p:nvPr>
            <p:ph type="sldImg"/>
          </p:nvPr>
        </p:nvSpPr>
        <p:spPr>
          <a:ln/>
        </p:spPr>
      </p:sp>
      <p:sp>
        <p:nvSpPr>
          <p:cNvPr id="23245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4" tIns="47737" rIns="95474" bIns="47737"/>
          <a:lstStyle/>
          <a:p>
            <a:pPr marL="0" indent="0" eaLnBrk="1" hangingPunct="1">
              <a:buNone/>
              <a:defRPr/>
            </a:pPr>
            <a:r>
              <a:rPr lang="de-DE" altLang="en-US" noProof="0" dirty="0">
                <a:solidFill>
                  <a:srgbClr val="000099"/>
                </a:solidFill>
              </a:rPr>
              <a:t>Wenn jedoch der Dollar gegenüber dem Euro auf einen Kassakurs von beispielsweise 1,8 $ € steigt, können wir von unserem Recht Gebrauch machen, die Option nicht zu nutzen, und stattdessen die eingehende Dollarzahlung von 20 000 $ KLICK gegen den Kassakurs von 1,8 $ € zu tauschen. KLICKEN</a:t>
            </a:r>
          </a:p>
          <a:p>
            <a:pPr marL="0" indent="0" eaLnBrk="1" hangingPunct="1">
              <a:buNone/>
              <a:defRPr/>
            </a:pPr>
            <a:endParaRPr lang="de-DE" altLang="en-US" noProof="0" dirty="0">
              <a:solidFill>
                <a:srgbClr val="000099"/>
              </a:solidFill>
            </a:endParaRPr>
          </a:p>
          <a:p>
            <a:pPr marL="0" indent="0" eaLnBrk="1" hangingPunct="1">
              <a:buNone/>
              <a:defRPr/>
            </a:pPr>
            <a:r>
              <a:rPr lang="de-DE" altLang="en-US" noProof="0" dirty="0">
                <a:solidFill>
                  <a:srgbClr val="000099"/>
                </a:solidFill>
              </a:rPr>
              <a:t>Somit würden wir mehr Euro für die 20 000 $ erhalten, als bei der Nutzung der Option. Infolgedessen würde der Nettogewinn 1611 € statt 500 € betragen.</a:t>
            </a:r>
          </a:p>
          <a:p>
            <a:pPr marL="0" indent="0" eaLnBrk="1" hangingPunct="1">
              <a:buNone/>
              <a:defRPr/>
            </a:pPr>
            <a:endParaRPr lang="de-DE" altLang="en-US" noProof="0" dirty="0">
              <a:solidFill>
                <a:srgbClr val="000099"/>
              </a:solidFill>
            </a:endParaRPr>
          </a:p>
          <a:p>
            <a:pPr marL="0" indent="0" eaLnBrk="1" hangingPunct="1">
              <a:buNone/>
              <a:defRPr/>
            </a:pPr>
            <a:r>
              <a:rPr lang="de-DE" altLang="en-US" noProof="0" dirty="0">
                <a:solidFill>
                  <a:srgbClr val="000099"/>
                </a:solidFill>
              </a:rPr>
              <a:t>Tatsächlich würde die Verwendung einer solchen Option eine Versicherung gegen eine Abwertung des Dollars mit einer Spekulation über eine Aufwertung des Dollars verbinden.</a:t>
            </a:r>
          </a:p>
          <a:p>
            <a:pPr marL="0" indent="0" eaLnBrk="1" hangingPunct="1">
              <a:buNone/>
              <a:defRPr/>
            </a:pPr>
            <a:endParaRPr lang="de-DE" altLang="en-US" noProof="0" dirty="0">
              <a:solidFill>
                <a:srgbClr val="000099"/>
              </a:solidFill>
            </a:endParaRPr>
          </a:p>
          <a:p>
            <a:pPr marL="0" indent="0" eaLnBrk="1" hangingPunct="1">
              <a:buNone/>
              <a:defRPr/>
            </a:pPr>
            <a:r>
              <a:rPr lang="de-DE" altLang="en-US" noProof="0" dirty="0">
                <a:solidFill>
                  <a:srgbClr val="000099"/>
                </a:solidFill>
              </a:rPr>
              <a:t>Dies zeigt, dass in einem System flexibler Wechselkurse private Unternehmen nicht unbedingt unter Wechselkursrisiken leiden müssen.</a:t>
            </a:r>
          </a:p>
          <a:p>
            <a:pPr marL="0" indent="0" eaLnBrk="1" hangingPunct="1">
              <a:buNone/>
              <a:defRPr/>
            </a:pPr>
            <a:endParaRPr lang="de-DE" altLang="en-US" noProof="0" dirty="0">
              <a:solidFill>
                <a:srgbClr val="000099"/>
              </a:solidFill>
            </a:endParaRPr>
          </a:p>
          <a:p>
            <a:pPr marL="0" indent="0" eaLnBrk="1" hangingPunct="1">
              <a:buNone/>
              <a:defRPr/>
            </a:pPr>
            <a:r>
              <a:rPr lang="de-DE" altLang="en-US" noProof="0" dirty="0">
                <a:solidFill>
                  <a:srgbClr val="000099"/>
                </a:solidFill>
              </a:rPr>
              <a:t>Internationaler Handel ist ohne Wechselkursrisiko möglich. Die Eliminierung des Wechselkursrisikos kann jedoch zusätzliche Transaktionskosten verursachen.</a:t>
            </a:r>
          </a:p>
          <a:p>
            <a:pPr marL="0" indent="0" eaLnBrk="1" hangingPunct="1">
              <a:buNone/>
              <a:defRPr/>
            </a:pPr>
            <a:endParaRPr lang="de-DE" altLang="en-US" noProof="0" dirty="0">
              <a:solidFill>
                <a:srgbClr val="000099"/>
              </a:solidFill>
            </a:endParaRPr>
          </a:p>
          <a:p>
            <a:pPr marL="0" indent="0" eaLnBrk="1" hangingPunct="1">
              <a:buNone/>
              <a:defRPr/>
            </a:pPr>
            <a:r>
              <a:rPr lang="de-DE" altLang="en-US" noProof="0" dirty="0">
                <a:solidFill>
                  <a:srgbClr val="000099"/>
                </a:solidFill>
              </a:rPr>
              <a:t>Folglich hat das Wechselkursrisiko für den internationalen Handel dieselben Konsequenzen wie Transportkosten, Zölle oder Versicherungskosten.</a:t>
            </a:r>
          </a:p>
          <a:p>
            <a:pPr marL="0" indent="0" eaLnBrk="1" hangingPunct="1">
              <a:buNone/>
              <a:defRPr/>
            </a:pPr>
            <a:endParaRPr lang="de-DE" altLang="en-US" noProof="0" dirty="0">
              <a:solidFill>
                <a:srgbClr val="000099"/>
              </a:solidFill>
            </a:endParaRPr>
          </a:p>
          <a:p>
            <a:pPr marL="0" indent="0" eaLnBrk="1" hangingPunct="1">
              <a:buNone/>
              <a:defRPr/>
            </a:pPr>
            <a:r>
              <a:rPr lang="de-DE" altLang="en-US" noProof="0" dirty="0">
                <a:solidFill>
                  <a:srgbClr val="000099"/>
                </a:solidFill>
              </a:rPr>
              <a:t>_____________</a:t>
            </a:r>
          </a:p>
          <a:p>
            <a:pPr marL="0" indent="0" eaLnBrk="1" hangingPunct="1">
              <a:buNone/>
              <a:defRPr/>
            </a:pPr>
            <a:endParaRPr lang="de-DE" altLang="en-US" noProof="0" dirty="0">
              <a:solidFill>
                <a:srgbClr val="000099"/>
              </a:solidFill>
            </a:endParaRPr>
          </a:p>
          <a:p>
            <a:pPr marL="0" indent="0" eaLnBrk="1" hangingPunct="1">
              <a:buNone/>
              <a:defRPr/>
            </a:pPr>
            <a:r>
              <a:rPr lang="de-DE" altLang="en-US" noProof="0" dirty="0">
                <a:solidFill>
                  <a:srgbClr val="000099"/>
                </a:solidFill>
              </a:rPr>
              <a:t>20 000 $ / 1,8 $ = 11 111, 1</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B0C992B2-3FF9-460C-90D2-57FCCF9A3E04}" type="slidenum">
              <a:rPr lang="en-GB" altLang="en-US" sz="1100" smtClean="0">
                <a:latin typeface="Times New Roman" pitchFamily="18" charset="0"/>
              </a:rPr>
              <a:pPr algn="r">
                <a:spcBef>
                  <a:spcPct val="0"/>
                </a:spcBef>
                <a:buFontTx/>
                <a:buNone/>
              </a:pPr>
              <a:t>94</a:t>
            </a:fld>
            <a:endParaRPr lang="en-GB" altLang="en-US" sz="1100">
              <a:latin typeface="Times New Roman" pitchFamily="18" charset="0"/>
            </a:endParaRPr>
          </a:p>
        </p:txBody>
      </p:sp>
      <p:sp>
        <p:nvSpPr>
          <p:cNvPr id="230403" name="Rectangle 7"/>
          <p:cNvSpPr txBox="1">
            <a:spLocks noGrp="1" noChangeArrowheads="1"/>
          </p:cNvSpPr>
          <p:nvPr/>
        </p:nvSpPr>
        <p:spPr bwMode="auto">
          <a:xfrm>
            <a:off x="3778250" y="9431338"/>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07" tIns="47403" rIns="94807" bIns="47403" anchor="b"/>
          <a:lstStyle>
            <a:lvl1pPr algn="l" defTabSz="989013" eaLnBrk="0" hangingPunct="0">
              <a:spcBef>
                <a:spcPct val="30000"/>
              </a:spcBef>
              <a:buAutoNum type="arabicPeriod"/>
              <a:defRPr sz="1200">
                <a:solidFill>
                  <a:schemeClr val="tx1"/>
                </a:solidFill>
                <a:latin typeface="Arial" charset="0"/>
              </a:defRPr>
            </a:lvl1pPr>
            <a:lvl2pPr marL="742950" indent="-285750" algn="l" defTabSz="989013" eaLnBrk="0" hangingPunct="0">
              <a:spcBef>
                <a:spcPct val="30000"/>
              </a:spcBef>
              <a:buAutoNum type="arabicPeriod"/>
              <a:defRPr sz="1200">
                <a:solidFill>
                  <a:schemeClr val="tx1"/>
                </a:solidFill>
                <a:latin typeface="Arial" charset="0"/>
              </a:defRPr>
            </a:lvl2pPr>
            <a:lvl3pPr marL="1143000" indent="-228600" algn="l" defTabSz="989013" eaLnBrk="0" hangingPunct="0">
              <a:spcBef>
                <a:spcPct val="30000"/>
              </a:spcBef>
              <a:buAutoNum type="arabicPeriod"/>
              <a:defRPr sz="1200">
                <a:solidFill>
                  <a:schemeClr val="tx1"/>
                </a:solidFill>
                <a:latin typeface="Arial" charset="0"/>
              </a:defRPr>
            </a:lvl3pPr>
            <a:lvl4pPr marL="1600200" indent="-228600" algn="l" defTabSz="989013" eaLnBrk="0" hangingPunct="0">
              <a:spcBef>
                <a:spcPct val="30000"/>
              </a:spcBef>
              <a:buAutoNum type="arabicPeriod"/>
              <a:defRPr sz="1200">
                <a:solidFill>
                  <a:schemeClr val="tx1"/>
                </a:solidFill>
                <a:latin typeface="Arial" charset="0"/>
              </a:defRPr>
            </a:lvl4pPr>
            <a:lvl5pPr marL="2057400" indent="-228600" algn="l" defTabSz="989013" eaLnBrk="0" hangingPunct="0">
              <a:spcBef>
                <a:spcPct val="30000"/>
              </a:spcBef>
              <a:buAutoNum type="arabicPeriod"/>
              <a:defRPr sz="1200">
                <a:solidFill>
                  <a:schemeClr val="tx1"/>
                </a:solidFill>
                <a:latin typeface="Arial" charset="0"/>
              </a:defRPr>
            </a:lvl5pPr>
            <a:lvl6pPr marL="2514600" indent="-228600" defTabSz="989013" eaLnBrk="0" fontAlgn="base" hangingPunct="0">
              <a:spcBef>
                <a:spcPct val="30000"/>
              </a:spcBef>
              <a:spcAft>
                <a:spcPct val="0"/>
              </a:spcAft>
              <a:buAutoNum type="arabicPeriod"/>
              <a:defRPr sz="1200">
                <a:solidFill>
                  <a:schemeClr val="tx1"/>
                </a:solidFill>
                <a:latin typeface="Arial" charset="0"/>
              </a:defRPr>
            </a:lvl6pPr>
            <a:lvl7pPr marL="2971800" indent="-228600" defTabSz="989013" eaLnBrk="0" fontAlgn="base" hangingPunct="0">
              <a:spcBef>
                <a:spcPct val="30000"/>
              </a:spcBef>
              <a:spcAft>
                <a:spcPct val="0"/>
              </a:spcAft>
              <a:buAutoNum type="arabicPeriod"/>
              <a:defRPr sz="1200">
                <a:solidFill>
                  <a:schemeClr val="tx1"/>
                </a:solidFill>
                <a:latin typeface="Arial" charset="0"/>
              </a:defRPr>
            </a:lvl7pPr>
            <a:lvl8pPr marL="3429000" indent="-228600" defTabSz="989013" eaLnBrk="0" fontAlgn="base" hangingPunct="0">
              <a:spcBef>
                <a:spcPct val="30000"/>
              </a:spcBef>
              <a:spcAft>
                <a:spcPct val="0"/>
              </a:spcAft>
              <a:buAutoNum type="arabicPeriod"/>
              <a:defRPr sz="1200">
                <a:solidFill>
                  <a:schemeClr val="tx1"/>
                </a:solidFill>
                <a:latin typeface="Arial" charset="0"/>
              </a:defRPr>
            </a:lvl8pPr>
            <a:lvl9pPr marL="3886200" indent="-228600" defTabSz="989013" eaLnBrk="0" fontAlgn="base" hangingPunct="0">
              <a:spcBef>
                <a:spcPct val="30000"/>
              </a:spcBef>
              <a:spcAft>
                <a:spcPct val="0"/>
              </a:spcAft>
              <a:buAutoNum type="arabicPeriod"/>
              <a:defRPr sz="1200">
                <a:solidFill>
                  <a:schemeClr val="tx1"/>
                </a:solidFill>
                <a:latin typeface="Arial" charset="0"/>
              </a:defRPr>
            </a:lvl9pPr>
          </a:lstStyle>
          <a:p>
            <a:pPr algn="r" eaLnBrk="1" hangingPunct="1">
              <a:spcBef>
                <a:spcPct val="0"/>
              </a:spcBef>
              <a:buFontTx/>
              <a:buNone/>
            </a:pPr>
            <a:fld id="{4290230E-AFDF-4B4C-88AA-B62294542BBA}" type="slidenum">
              <a:rPr lang="de-DE" altLang="en-US"/>
              <a:pPr algn="r" eaLnBrk="1" hangingPunct="1">
                <a:spcBef>
                  <a:spcPct val="0"/>
                </a:spcBef>
                <a:buFontTx/>
                <a:buNone/>
              </a:pPr>
              <a:t>94</a:t>
            </a:fld>
            <a:endParaRPr lang="de-DE" altLang="en-US"/>
          </a:p>
        </p:txBody>
      </p:sp>
      <p:sp>
        <p:nvSpPr>
          <p:cNvPr id="230404" name="Rectangle 2"/>
          <p:cNvSpPr>
            <a:spLocks noGrp="1" noRot="1" noChangeAspect="1" noChangeArrowheads="1" noTextEdit="1"/>
          </p:cNvSpPr>
          <p:nvPr>
            <p:ph type="sldImg"/>
          </p:nvPr>
        </p:nvSpPr>
        <p:spPr>
          <a:xfrm>
            <a:off x="855663" y="746125"/>
            <a:ext cx="4960937" cy="3721100"/>
          </a:xfrm>
          <a:ln/>
        </p:spPr>
      </p:sp>
      <p:sp>
        <p:nvSpPr>
          <p:cNvPr id="230405" name="Rectangle 3"/>
          <p:cNvSpPr>
            <a:spLocks noGrp="1" noChangeArrowheads="1"/>
          </p:cNvSpPr>
          <p:nvPr>
            <p:ph type="body" idx="1"/>
          </p:nvPr>
        </p:nvSpPr>
        <p:spPr>
          <a:xfrm>
            <a:off x="666750" y="4714875"/>
            <a:ext cx="53355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07" tIns="47403" rIns="94807" bIns="47403"/>
          <a:lstStyle/>
          <a:p>
            <a:pPr marL="0" indent="0" defTabSz="912813" eaLnBrk="1" hangingPunct="1">
              <a:buNone/>
            </a:pPr>
            <a:r>
              <a:rPr lang="de-DE" altLang="en-US" dirty="0"/>
              <a:t>Es ist interessant zu analysieren, was mit dem Wechselkursrisiko passiert, wenn eine </a:t>
            </a:r>
            <a:r>
              <a:rPr lang="de-DE" altLang="en-US" dirty="0" err="1"/>
              <a:t>WährungsTermingeschäft</a:t>
            </a:r>
            <a:r>
              <a:rPr lang="de-DE" altLang="en-US" dirty="0"/>
              <a:t> eingesetzt wird.</a:t>
            </a:r>
          </a:p>
          <a:p>
            <a:pPr marL="0" indent="0" defTabSz="912813" eaLnBrk="1" hangingPunct="1">
              <a:buNone/>
            </a:pPr>
            <a:endParaRPr lang="de-DE" altLang="en-US" dirty="0"/>
          </a:p>
          <a:p>
            <a:pPr marL="0" indent="0" defTabSz="912813" eaLnBrk="1" hangingPunct="1">
              <a:buNone/>
            </a:pPr>
            <a:r>
              <a:rPr lang="de-DE" altLang="en-US" dirty="0"/>
              <a:t>Verwenden wir dazu noch einmal ein numerisches Beispiel: KLICKEN</a:t>
            </a:r>
          </a:p>
          <a:p>
            <a:pPr marL="0" indent="0" defTabSz="912813" eaLnBrk="1" hangingPunct="1">
              <a:buNone/>
            </a:pPr>
            <a:endParaRPr lang="de-DE" altLang="en-US" dirty="0"/>
          </a:p>
          <a:p>
            <a:pPr marL="0" indent="0" defTabSz="912813" eaLnBrk="1" hangingPunct="1">
              <a:buNone/>
            </a:pPr>
            <a:r>
              <a:rPr lang="de-DE" altLang="en-US" dirty="0"/>
              <a:t>FTXT</a:t>
            </a:r>
            <a:endParaRPr lang="en-US" alt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94417EB5-0572-4FC6-B92F-AD87C38F088A}" type="slidenum">
              <a:rPr lang="en-GB" altLang="en-US" sz="1100" smtClean="0">
                <a:latin typeface="Times New Roman" pitchFamily="18" charset="0"/>
              </a:rPr>
              <a:pPr algn="r">
                <a:spcBef>
                  <a:spcPct val="0"/>
                </a:spcBef>
                <a:buFontTx/>
                <a:buNone/>
              </a:pPr>
              <a:t>95</a:t>
            </a:fld>
            <a:endParaRPr lang="en-GB" altLang="en-US" sz="1100">
              <a:latin typeface="Times New Roman" pitchFamily="18" charset="0"/>
            </a:endParaRPr>
          </a:p>
        </p:txBody>
      </p:sp>
      <p:sp>
        <p:nvSpPr>
          <p:cNvPr id="231427" name="Rectangle 7"/>
          <p:cNvSpPr txBox="1">
            <a:spLocks noGrp="1" noChangeArrowheads="1"/>
          </p:cNvSpPr>
          <p:nvPr/>
        </p:nvSpPr>
        <p:spPr bwMode="auto">
          <a:xfrm>
            <a:off x="3778250" y="9431338"/>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07" tIns="47403" rIns="94807" bIns="47403" anchor="b"/>
          <a:lstStyle>
            <a:lvl1pPr algn="l" defTabSz="989013" eaLnBrk="0" hangingPunct="0">
              <a:spcBef>
                <a:spcPct val="30000"/>
              </a:spcBef>
              <a:buAutoNum type="arabicPeriod"/>
              <a:defRPr sz="1200">
                <a:solidFill>
                  <a:schemeClr val="tx1"/>
                </a:solidFill>
                <a:latin typeface="Arial" charset="0"/>
              </a:defRPr>
            </a:lvl1pPr>
            <a:lvl2pPr marL="742950" indent="-285750" algn="l" defTabSz="989013" eaLnBrk="0" hangingPunct="0">
              <a:spcBef>
                <a:spcPct val="30000"/>
              </a:spcBef>
              <a:buAutoNum type="arabicPeriod"/>
              <a:defRPr sz="1200">
                <a:solidFill>
                  <a:schemeClr val="tx1"/>
                </a:solidFill>
                <a:latin typeface="Arial" charset="0"/>
              </a:defRPr>
            </a:lvl2pPr>
            <a:lvl3pPr marL="1143000" indent="-228600" algn="l" defTabSz="989013" eaLnBrk="0" hangingPunct="0">
              <a:spcBef>
                <a:spcPct val="30000"/>
              </a:spcBef>
              <a:buAutoNum type="arabicPeriod"/>
              <a:defRPr sz="1200">
                <a:solidFill>
                  <a:schemeClr val="tx1"/>
                </a:solidFill>
                <a:latin typeface="Arial" charset="0"/>
              </a:defRPr>
            </a:lvl3pPr>
            <a:lvl4pPr marL="1600200" indent="-228600" algn="l" defTabSz="989013" eaLnBrk="0" hangingPunct="0">
              <a:spcBef>
                <a:spcPct val="30000"/>
              </a:spcBef>
              <a:buAutoNum type="arabicPeriod"/>
              <a:defRPr sz="1200">
                <a:solidFill>
                  <a:schemeClr val="tx1"/>
                </a:solidFill>
                <a:latin typeface="Arial" charset="0"/>
              </a:defRPr>
            </a:lvl4pPr>
            <a:lvl5pPr marL="2057400" indent="-228600" algn="l" defTabSz="989013" eaLnBrk="0" hangingPunct="0">
              <a:spcBef>
                <a:spcPct val="30000"/>
              </a:spcBef>
              <a:buAutoNum type="arabicPeriod"/>
              <a:defRPr sz="1200">
                <a:solidFill>
                  <a:schemeClr val="tx1"/>
                </a:solidFill>
                <a:latin typeface="Arial" charset="0"/>
              </a:defRPr>
            </a:lvl5pPr>
            <a:lvl6pPr marL="2514600" indent="-228600" defTabSz="989013" eaLnBrk="0" fontAlgn="base" hangingPunct="0">
              <a:spcBef>
                <a:spcPct val="30000"/>
              </a:spcBef>
              <a:spcAft>
                <a:spcPct val="0"/>
              </a:spcAft>
              <a:buAutoNum type="arabicPeriod"/>
              <a:defRPr sz="1200">
                <a:solidFill>
                  <a:schemeClr val="tx1"/>
                </a:solidFill>
                <a:latin typeface="Arial" charset="0"/>
              </a:defRPr>
            </a:lvl6pPr>
            <a:lvl7pPr marL="2971800" indent="-228600" defTabSz="989013" eaLnBrk="0" fontAlgn="base" hangingPunct="0">
              <a:spcBef>
                <a:spcPct val="30000"/>
              </a:spcBef>
              <a:spcAft>
                <a:spcPct val="0"/>
              </a:spcAft>
              <a:buAutoNum type="arabicPeriod"/>
              <a:defRPr sz="1200">
                <a:solidFill>
                  <a:schemeClr val="tx1"/>
                </a:solidFill>
                <a:latin typeface="Arial" charset="0"/>
              </a:defRPr>
            </a:lvl7pPr>
            <a:lvl8pPr marL="3429000" indent="-228600" defTabSz="989013" eaLnBrk="0" fontAlgn="base" hangingPunct="0">
              <a:spcBef>
                <a:spcPct val="30000"/>
              </a:spcBef>
              <a:spcAft>
                <a:spcPct val="0"/>
              </a:spcAft>
              <a:buAutoNum type="arabicPeriod"/>
              <a:defRPr sz="1200">
                <a:solidFill>
                  <a:schemeClr val="tx1"/>
                </a:solidFill>
                <a:latin typeface="Arial" charset="0"/>
              </a:defRPr>
            </a:lvl8pPr>
            <a:lvl9pPr marL="3886200" indent="-228600" defTabSz="989013" eaLnBrk="0" fontAlgn="base" hangingPunct="0">
              <a:spcBef>
                <a:spcPct val="30000"/>
              </a:spcBef>
              <a:spcAft>
                <a:spcPct val="0"/>
              </a:spcAft>
              <a:buAutoNum type="arabicPeriod"/>
              <a:defRPr sz="1200">
                <a:solidFill>
                  <a:schemeClr val="tx1"/>
                </a:solidFill>
                <a:latin typeface="Arial" charset="0"/>
              </a:defRPr>
            </a:lvl9pPr>
          </a:lstStyle>
          <a:p>
            <a:pPr algn="r" eaLnBrk="1" hangingPunct="1">
              <a:spcBef>
                <a:spcPct val="0"/>
              </a:spcBef>
              <a:buFontTx/>
              <a:buNone/>
            </a:pPr>
            <a:fld id="{B0BE9A7F-CB17-482F-9C43-14E3A6CFF141}" type="slidenum">
              <a:rPr lang="de-DE" altLang="en-US"/>
              <a:pPr algn="r" eaLnBrk="1" hangingPunct="1">
                <a:spcBef>
                  <a:spcPct val="0"/>
                </a:spcBef>
                <a:buFontTx/>
                <a:buNone/>
              </a:pPr>
              <a:t>95</a:t>
            </a:fld>
            <a:endParaRPr lang="de-DE" altLang="en-US"/>
          </a:p>
        </p:txBody>
      </p:sp>
      <p:sp>
        <p:nvSpPr>
          <p:cNvPr id="231428" name="Rectangle 2"/>
          <p:cNvSpPr>
            <a:spLocks noGrp="1" noRot="1" noChangeAspect="1" noChangeArrowheads="1" noTextEdit="1"/>
          </p:cNvSpPr>
          <p:nvPr>
            <p:ph type="sldImg"/>
          </p:nvPr>
        </p:nvSpPr>
        <p:spPr>
          <a:xfrm>
            <a:off x="855663" y="746125"/>
            <a:ext cx="4960937" cy="3721100"/>
          </a:xfrm>
          <a:ln/>
        </p:spPr>
      </p:sp>
      <p:sp>
        <p:nvSpPr>
          <p:cNvPr id="231429" name="Rectangle 3"/>
          <p:cNvSpPr>
            <a:spLocks noGrp="1" noChangeArrowheads="1"/>
          </p:cNvSpPr>
          <p:nvPr>
            <p:ph type="body" idx="1"/>
          </p:nvPr>
        </p:nvSpPr>
        <p:spPr>
          <a:xfrm>
            <a:off x="666750" y="4714875"/>
            <a:ext cx="53355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07" tIns="47403" rIns="94807" bIns="47403"/>
          <a:lstStyle/>
          <a:p>
            <a:pPr marL="0" indent="0" defTabSz="912813" eaLnBrk="1" hangingPunct="1">
              <a:buNone/>
            </a:pPr>
            <a:r>
              <a:rPr lang="de-DE" altLang="en-US" dirty="0"/>
              <a:t>Das andere Unternehmen ist ein amerikanischer Hersteller von Kühlschränken, der 100 Kühlschränke einen Monat später an einen europäischen Händler zu einem Preis von 10 000 € verkauft, der zum Zeitpunkt der Lieferung zu zahlen ist.</a:t>
            </a:r>
          </a:p>
          <a:p>
            <a:pPr marL="0" indent="0" defTabSz="912813" eaLnBrk="1" hangingPunct="1">
              <a:buNone/>
            </a:pPr>
            <a:endParaRPr lang="de-DE" altLang="en-US" dirty="0"/>
          </a:p>
          <a:p>
            <a:pPr marL="0" indent="0" defTabSz="912813" eaLnBrk="1" hangingPunct="1">
              <a:buNone/>
            </a:pPr>
            <a:r>
              <a:rPr lang="de-DE" altLang="en-US" dirty="0"/>
              <a:t>FTXT</a:t>
            </a:r>
          </a:p>
          <a:p>
            <a:pPr marL="0" indent="0" defTabSz="912813" eaLnBrk="1" hangingPunct="1">
              <a:buNone/>
            </a:pPr>
            <a:endParaRPr lang="de-DE" altLang="en-US" dirty="0"/>
          </a:p>
          <a:p>
            <a:pPr marL="0" indent="0" defTabSz="912813" eaLnBrk="1" hangingPunct="1">
              <a:buNone/>
            </a:pPr>
            <a:r>
              <a:rPr lang="de-DE" altLang="en-US" dirty="0"/>
              <a:t>Nehmen wir an, die Manager beider Unternehmen treffen sich auf einem Flughafen und sprechen über ihr Wechselkursrisiko.</a:t>
            </a:r>
            <a:endParaRPr lang="en-US" alt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CCC62FF3-E250-4DB5-8445-864001BA4176}" type="slidenum">
              <a:rPr lang="en-GB" altLang="en-US" sz="1100" smtClean="0">
                <a:latin typeface="Times New Roman" pitchFamily="18" charset="0"/>
              </a:rPr>
              <a:pPr algn="r">
                <a:spcBef>
                  <a:spcPct val="0"/>
                </a:spcBef>
                <a:buFontTx/>
                <a:buNone/>
              </a:pPr>
              <a:t>96</a:t>
            </a:fld>
            <a:endParaRPr lang="en-GB" altLang="en-US" sz="1100">
              <a:latin typeface="Times New Roman" pitchFamily="18" charset="0"/>
            </a:endParaRPr>
          </a:p>
        </p:txBody>
      </p:sp>
      <p:sp>
        <p:nvSpPr>
          <p:cNvPr id="232451" name="Rectangle 7"/>
          <p:cNvSpPr txBox="1">
            <a:spLocks noGrp="1" noChangeArrowheads="1"/>
          </p:cNvSpPr>
          <p:nvPr/>
        </p:nvSpPr>
        <p:spPr bwMode="auto">
          <a:xfrm>
            <a:off x="3778250" y="9431338"/>
            <a:ext cx="28892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07" tIns="47403" rIns="94807" bIns="47403" anchor="b"/>
          <a:lstStyle>
            <a:lvl1pPr algn="l" defTabSz="989013" eaLnBrk="0" hangingPunct="0">
              <a:spcBef>
                <a:spcPct val="30000"/>
              </a:spcBef>
              <a:buAutoNum type="arabicPeriod"/>
              <a:defRPr sz="1200">
                <a:solidFill>
                  <a:schemeClr val="tx1"/>
                </a:solidFill>
                <a:latin typeface="Arial" charset="0"/>
              </a:defRPr>
            </a:lvl1pPr>
            <a:lvl2pPr marL="742950" indent="-285750" algn="l" defTabSz="989013" eaLnBrk="0" hangingPunct="0">
              <a:spcBef>
                <a:spcPct val="30000"/>
              </a:spcBef>
              <a:buAutoNum type="arabicPeriod"/>
              <a:defRPr sz="1200">
                <a:solidFill>
                  <a:schemeClr val="tx1"/>
                </a:solidFill>
                <a:latin typeface="Arial" charset="0"/>
              </a:defRPr>
            </a:lvl2pPr>
            <a:lvl3pPr marL="1143000" indent="-228600" algn="l" defTabSz="989013" eaLnBrk="0" hangingPunct="0">
              <a:spcBef>
                <a:spcPct val="30000"/>
              </a:spcBef>
              <a:buAutoNum type="arabicPeriod"/>
              <a:defRPr sz="1200">
                <a:solidFill>
                  <a:schemeClr val="tx1"/>
                </a:solidFill>
                <a:latin typeface="Arial" charset="0"/>
              </a:defRPr>
            </a:lvl3pPr>
            <a:lvl4pPr marL="1600200" indent="-228600" algn="l" defTabSz="989013" eaLnBrk="0" hangingPunct="0">
              <a:spcBef>
                <a:spcPct val="30000"/>
              </a:spcBef>
              <a:buAutoNum type="arabicPeriod"/>
              <a:defRPr sz="1200">
                <a:solidFill>
                  <a:schemeClr val="tx1"/>
                </a:solidFill>
                <a:latin typeface="Arial" charset="0"/>
              </a:defRPr>
            </a:lvl4pPr>
            <a:lvl5pPr marL="2057400" indent="-228600" algn="l" defTabSz="989013" eaLnBrk="0" hangingPunct="0">
              <a:spcBef>
                <a:spcPct val="30000"/>
              </a:spcBef>
              <a:buAutoNum type="arabicPeriod"/>
              <a:defRPr sz="1200">
                <a:solidFill>
                  <a:schemeClr val="tx1"/>
                </a:solidFill>
                <a:latin typeface="Arial" charset="0"/>
              </a:defRPr>
            </a:lvl5pPr>
            <a:lvl6pPr marL="2514600" indent="-228600" defTabSz="989013" eaLnBrk="0" fontAlgn="base" hangingPunct="0">
              <a:spcBef>
                <a:spcPct val="30000"/>
              </a:spcBef>
              <a:spcAft>
                <a:spcPct val="0"/>
              </a:spcAft>
              <a:buAutoNum type="arabicPeriod"/>
              <a:defRPr sz="1200">
                <a:solidFill>
                  <a:schemeClr val="tx1"/>
                </a:solidFill>
                <a:latin typeface="Arial" charset="0"/>
              </a:defRPr>
            </a:lvl6pPr>
            <a:lvl7pPr marL="2971800" indent="-228600" defTabSz="989013" eaLnBrk="0" fontAlgn="base" hangingPunct="0">
              <a:spcBef>
                <a:spcPct val="30000"/>
              </a:spcBef>
              <a:spcAft>
                <a:spcPct val="0"/>
              </a:spcAft>
              <a:buAutoNum type="arabicPeriod"/>
              <a:defRPr sz="1200">
                <a:solidFill>
                  <a:schemeClr val="tx1"/>
                </a:solidFill>
                <a:latin typeface="Arial" charset="0"/>
              </a:defRPr>
            </a:lvl7pPr>
            <a:lvl8pPr marL="3429000" indent="-228600" defTabSz="989013" eaLnBrk="0" fontAlgn="base" hangingPunct="0">
              <a:spcBef>
                <a:spcPct val="30000"/>
              </a:spcBef>
              <a:spcAft>
                <a:spcPct val="0"/>
              </a:spcAft>
              <a:buAutoNum type="arabicPeriod"/>
              <a:defRPr sz="1200">
                <a:solidFill>
                  <a:schemeClr val="tx1"/>
                </a:solidFill>
                <a:latin typeface="Arial" charset="0"/>
              </a:defRPr>
            </a:lvl8pPr>
            <a:lvl9pPr marL="3886200" indent="-228600" defTabSz="989013" eaLnBrk="0" fontAlgn="base" hangingPunct="0">
              <a:spcBef>
                <a:spcPct val="30000"/>
              </a:spcBef>
              <a:spcAft>
                <a:spcPct val="0"/>
              </a:spcAft>
              <a:buAutoNum type="arabicPeriod"/>
              <a:defRPr sz="1200">
                <a:solidFill>
                  <a:schemeClr val="tx1"/>
                </a:solidFill>
                <a:latin typeface="Arial" charset="0"/>
              </a:defRPr>
            </a:lvl9pPr>
          </a:lstStyle>
          <a:p>
            <a:pPr algn="r" eaLnBrk="1" hangingPunct="1">
              <a:spcBef>
                <a:spcPct val="0"/>
              </a:spcBef>
              <a:buFontTx/>
              <a:buNone/>
            </a:pPr>
            <a:fld id="{7AE5A5CA-81D5-4B2C-9984-3EAA14E65F4D}" type="slidenum">
              <a:rPr lang="de-DE" altLang="en-US"/>
              <a:pPr algn="r" eaLnBrk="1" hangingPunct="1">
                <a:spcBef>
                  <a:spcPct val="0"/>
                </a:spcBef>
                <a:buFontTx/>
                <a:buNone/>
              </a:pPr>
              <a:t>96</a:t>
            </a:fld>
            <a:endParaRPr lang="de-DE" altLang="en-US"/>
          </a:p>
        </p:txBody>
      </p:sp>
      <p:sp>
        <p:nvSpPr>
          <p:cNvPr id="232452" name="Rectangle 2"/>
          <p:cNvSpPr>
            <a:spLocks noGrp="1" noRot="1" noChangeAspect="1" noChangeArrowheads="1" noTextEdit="1"/>
          </p:cNvSpPr>
          <p:nvPr>
            <p:ph type="sldImg"/>
          </p:nvPr>
        </p:nvSpPr>
        <p:spPr>
          <a:xfrm>
            <a:off x="855663" y="746125"/>
            <a:ext cx="4960937" cy="3721100"/>
          </a:xfrm>
          <a:ln/>
        </p:spPr>
      </p:sp>
      <p:sp>
        <p:nvSpPr>
          <p:cNvPr id="232453" name="Rectangle 3"/>
          <p:cNvSpPr>
            <a:spLocks noGrp="1" noChangeArrowheads="1"/>
          </p:cNvSpPr>
          <p:nvPr>
            <p:ph type="body" idx="1"/>
          </p:nvPr>
        </p:nvSpPr>
        <p:spPr>
          <a:xfrm>
            <a:off x="666750" y="4714875"/>
            <a:ext cx="5335588"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07" tIns="47403" rIns="94807" bIns="47403"/>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en-US" altLang="en-US" dirty="0"/>
              <a:t>FTXT</a:t>
            </a:r>
          </a:p>
          <a:p>
            <a:pPr marL="0" indent="0" defTabSz="912813" eaLnBrk="1" hangingPunct="1">
              <a:buNone/>
            </a:pPr>
            <a:endParaRPr lang="en-US" alt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3B74D187-8B5B-44AA-A428-B8E3E2703D01}" type="slidenum">
              <a:rPr lang="en-GB" altLang="en-US" sz="1100" smtClean="0">
                <a:latin typeface="Times New Roman" pitchFamily="18" charset="0"/>
              </a:rPr>
              <a:pPr algn="r">
                <a:spcBef>
                  <a:spcPct val="0"/>
                </a:spcBef>
                <a:buFontTx/>
                <a:buNone/>
              </a:pPr>
              <a:t>97</a:t>
            </a:fld>
            <a:endParaRPr lang="en-GB" altLang="en-US" sz="1100">
              <a:latin typeface="Times New Roman" pitchFamily="18"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noProof="0" dirty="0" err="1"/>
              <a:t>Soviel</a:t>
            </a:r>
            <a:r>
              <a:rPr lang="en-US" altLang="en-US" noProof="0" dirty="0"/>
              <a:t> </a:t>
            </a:r>
            <a:r>
              <a:rPr lang="en-US" altLang="en-US" noProof="0" dirty="0" err="1"/>
              <a:t>für</a:t>
            </a:r>
            <a:r>
              <a:rPr lang="en-US" altLang="en-US" noProof="0" dirty="0"/>
              <a:t> </a:t>
            </a:r>
            <a:r>
              <a:rPr lang="en-US" altLang="en-US" noProof="0" dirty="0" err="1"/>
              <a:t>diese</a:t>
            </a:r>
            <a:r>
              <a:rPr lang="en-US" altLang="en-US" noProof="0" dirty="0"/>
              <a:t> </a:t>
            </a:r>
            <a:r>
              <a:rPr lang="en-US" altLang="en-US" noProof="0" dirty="0" err="1"/>
              <a:t>Lektion</a:t>
            </a:r>
            <a:r>
              <a:rPr lang="en-US" altLang="en-US" noProof="0" dirty="0"/>
              <a:t>!</a:t>
            </a:r>
          </a:p>
          <a:p>
            <a:pPr marL="0" indent="0" eaLnBrk="1" hangingPunct="1">
              <a:buNone/>
            </a:pPr>
            <a:endParaRPr lang="de-DE" altLang="en-US" dirty="0"/>
          </a:p>
          <a:p>
            <a:pPr marL="0" indent="0" eaLnBrk="1" hangingPunct="1">
              <a:buNone/>
            </a:pPr>
            <a:endParaRPr lang="de-DE" altLang="en-US" dirty="0"/>
          </a:p>
          <a:p>
            <a:pPr marL="0" indent="0" eaLnBrk="1" hangingPunct="1">
              <a:buNone/>
            </a:pPr>
            <a:r>
              <a:rPr lang="de-DE" altLang="en-US" dirty="0"/>
              <a:t>Dies ist Lektion 21 der Vorlesung „Internationale Wirtschaftsbeziehungen“. Ich werde die Folien 97 bis 110 von Kapitel 3 „Währungspolitik“ besprechen.</a:t>
            </a:r>
          </a:p>
          <a:p>
            <a:pPr marL="0" indent="0" eaLnBrk="1" hangingPunct="1">
              <a:buNone/>
            </a:pPr>
            <a:endParaRPr lang="de-DE" altLang="en-US" dirty="0"/>
          </a:p>
          <a:p>
            <a:pPr marL="0" indent="0" eaLnBrk="1" hangingPunct="1">
              <a:buNone/>
            </a:pPr>
            <a:r>
              <a:rPr lang="de-DE" altLang="en-US" dirty="0"/>
              <a:t>In dieser Lektion wird es um die Theorie der optimalen Währungsräume gehen. </a:t>
            </a:r>
          </a:p>
          <a:p>
            <a:pPr marL="0" indent="0" eaLnBrk="1" hangingPunct="1">
              <a:buNone/>
            </a:pPr>
            <a:endParaRPr lang="de-DE" alt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A83BE6D7-1FCD-4E50-B297-91852F529E19}" type="slidenum">
              <a:rPr lang="en-GB" altLang="en-US" sz="1100" smtClean="0">
                <a:latin typeface="Times New Roman" pitchFamily="18" charset="0"/>
              </a:rPr>
              <a:pPr algn="r">
                <a:spcBef>
                  <a:spcPct val="0"/>
                </a:spcBef>
                <a:buFontTx/>
                <a:buNone/>
              </a:pPr>
              <a:t>98</a:t>
            </a:fld>
            <a:endParaRPr lang="en-GB" altLang="en-US" sz="1100">
              <a:latin typeface="Times New Roman" pitchFamily="18"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788988" eaLnBrk="0" hangingPunct="0">
              <a:spcBef>
                <a:spcPct val="30000"/>
              </a:spcBef>
              <a:buAutoNum type="arabicPeriod"/>
              <a:defRPr sz="1200">
                <a:solidFill>
                  <a:schemeClr val="tx1"/>
                </a:solidFill>
                <a:latin typeface="Arial" charset="0"/>
              </a:defRPr>
            </a:lvl1pPr>
            <a:lvl2pPr marL="742950" indent="-285750" algn="l" defTabSz="788988" eaLnBrk="0" hangingPunct="0">
              <a:spcBef>
                <a:spcPct val="30000"/>
              </a:spcBef>
              <a:buAutoNum type="arabicPeriod"/>
              <a:defRPr sz="1200">
                <a:solidFill>
                  <a:schemeClr val="tx1"/>
                </a:solidFill>
                <a:latin typeface="Arial" charset="0"/>
              </a:defRPr>
            </a:lvl2pPr>
            <a:lvl3pPr marL="1143000" indent="-228600" algn="l" defTabSz="788988" eaLnBrk="0" hangingPunct="0">
              <a:spcBef>
                <a:spcPct val="30000"/>
              </a:spcBef>
              <a:buAutoNum type="arabicPeriod"/>
              <a:defRPr sz="1200">
                <a:solidFill>
                  <a:schemeClr val="tx1"/>
                </a:solidFill>
                <a:latin typeface="Arial" charset="0"/>
              </a:defRPr>
            </a:lvl3pPr>
            <a:lvl4pPr marL="1600200" indent="-228600" algn="l" defTabSz="788988" eaLnBrk="0" hangingPunct="0">
              <a:spcBef>
                <a:spcPct val="30000"/>
              </a:spcBef>
              <a:buAutoNum type="arabicPeriod"/>
              <a:defRPr sz="1200">
                <a:solidFill>
                  <a:schemeClr val="tx1"/>
                </a:solidFill>
                <a:latin typeface="Arial" charset="0"/>
              </a:defRPr>
            </a:lvl4pPr>
            <a:lvl5pPr marL="2057400" indent="-228600" algn="l" defTabSz="788988" eaLnBrk="0" hangingPunct="0">
              <a:spcBef>
                <a:spcPct val="30000"/>
              </a:spcBef>
              <a:buAutoNum type="arabicPeriod"/>
              <a:defRPr sz="1200">
                <a:solidFill>
                  <a:schemeClr val="tx1"/>
                </a:solidFill>
                <a:latin typeface="Arial" charset="0"/>
              </a:defRPr>
            </a:lvl5pPr>
            <a:lvl6pPr marL="2514600" indent="-228600" defTabSz="788988" eaLnBrk="0" fontAlgn="base" hangingPunct="0">
              <a:spcBef>
                <a:spcPct val="30000"/>
              </a:spcBef>
              <a:spcAft>
                <a:spcPct val="0"/>
              </a:spcAft>
              <a:buAutoNum type="arabicPeriod"/>
              <a:defRPr sz="1200">
                <a:solidFill>
                  <a:schemeClr val="tx1"/>
                </a:solidFill>
                <a:latin typeface="Arial" charset="0"/>
              </a:defRPr>
            </a:lvl6pPr>
            <a:lvl7pPr marL="2971800" indent="-228600" defTabSz="788988" eaLnBrk="0" fontAlgn="base" hangingPunct="0">
              <a:spcBef>
                <a:spcPct val="30000"/>
              </a:spcBef>
              <a:spcAft>
                <a:spcPct val="0"/>
              </a:spcAft>
              <a:buAutoNum type="arabicPeriod"/>
              <a:defRPr sz="1200">
                <a:solidFill>
                  <a:schemeClr val="tx1"/>
                </a:solidFill>
                <a:latin typeface="Arial" charset="0"/>
              </a:defRPr>
            </a:lvl7pPr>
            <a:lvl8pPr marL="3429000" indent="-228600" defTabSz="788988" eaLnBrk="0" fontAlgn="base" hangingPunct="0">
              <a:spcBef>
                <a:spcPct val="30000"/>
              </a:spcBef>
              <a:spcAft>
                <a:spcPct val="0"/>
              </a:spcAft>
              <a:buAutoNum type="arabicPeriod"/>
              <a:defRPr sz="1200">
                <a:solidFill>
                  <a:schemeClr val="tx1"/>
                </a:solidFill>
                <a:latin typeface="Arial" charset="0"/>
              </a:defRPr>
            </a:lvl8pPr>
            <a:lvl9pPr marL="3886200" indent="-228600" defTabSz="788988"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C1744295-BCFA-4DF6-BB29-AB7949DF35D9}" type="slidenum">
              <a:rPr lang="en-GB" altLang="en-US" sz="1100" smtClean="0">
                <a:latin typeface="Times New Roman" pitchFamily="18" charset="0"/>
              </a:rPr>
              <a:pPr algn="r">
                <a:spcBef>
                  <a:spcPct val="0"/>
                </a:spcBef>
                <a:buFontTx/>
                <a:buNone/>
              </a:pPr>
              <a:t>99</a:t>
            </a:fld>
            <a:endParaRPr lang="en-GB" altLang="en-US" sz="1100">
              <a:latin typeface="Times New Roman" pitchFamily="18" charset="0"/>
            </a:endParaRP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dirty="0"/>
              <a:t>FTXT</a:t>
            </a:r>
          </a:p>
          <a:p>
            <a:pPr marL="0" indent="0" eaLnBrk="1" hangingPunct="1">
              <a:buNone/>
            </a:pPr>
            <a:endParaRPr lang="de-DE"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defRPr/>
            </a:pPr>
            <a:endParaRPr lang="de-DE" altLang="en-US" sz="2600" b="1">
              <a:solidFill>
                <a:srgbClr val="FFFF00"/>
              </a:solidFill>
            </a:endParaRPr>
          </a:p>
        </p:txBody>
      </p:sp>
      <p:sp>
        <p:nvSpPr>
          <p:cNvPr id="3" name="Rectangle 3"/>
          <p:cNvSpPr>
            <a:spLocks noGrp="1" noChangeArrowheads="1"/>
          </p:cNvSpPr>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lgn="l">
              <a:spcBef>
                <a:spcPct val="20000"/>
              </a:spcBef>
              <a:buClr>
                <a:srgbClr val="FF0000"/>
              </a:buClr>
              <a:buFont typeface="Arial Unicode MS" pitchFamily="34" charset="-128"/>
              <a:buChar char="➤"/>
              <a:defRPr/>
            </a:pPr>
            <a:endParaRPr lang="de-DE" altLang="en-US" sz="2400">
              <a:solidFill>
                <a:schemeClr val="tx1"/>
              </a:solidFill>
            </a:endParaRPr>
          </a:p>
        </p:txBody>
      </p:sp>
    </p:spTree>
    <p:extLst>
      <p:ext uri="{BB962C8B-B14F-4D97-AF65-F5344CB8AC3E}">
        <p14:creationId xmlns:p14="http://schemas.microsoft.com/office/powerpoint/2010/main" val="2146686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321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299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r>
              <a:rPr lang="de-DE" altLang="de-DE"/>
              <a:t>- </a:t>
            </a:r>
            <a:fld id="{A5441B28-D915-40BD-960F-0752A7C6D343}" type="slidenum">
              <a:rPr lang="de-DE" altLang="de-DE"/>
              <a:pPr>
                <a:defRPr/>
              </a:pPr>
              <a:t>‹#›</a:t>
            </a:fld>
            <a:r>
              <a:rPr lang="de-DE" altLang="de-DE"/>
              <a:t> -</a:t>
            </a:r>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Rainer </a:t>
            </a:r>
            <a:r>
              <a:rPr lang="de-DE" err="1"/>
              <a:t>Maurerr</a:t>
            </a:r>
            <a:endParaRPr lang="de-DE"/>
          </a:p>
        </p:txBody>
      </p:sp>
    </p:spTree>
    <p:extLst>
      <p:ext uri="{BB962C8B-B14F-4D97-AF65-F5344CB8AC3E}">
        <p14:creationId xmlns:p14="http://schemas.microsoft.com/office/powerpoint/2010/main" val="321309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defRPr/>
            </a:pPr>
            <a:endParaRPr lang="de-DE" altLang="en-US" sz="2600" b="1">
              <a:solidFill>
                <a:srgbClr val="FFFF00"/>
              </a:solidFill>
            </a:endParaRPr>
          </a:p>
        </p:txBody>
      </p:sp>
      <p:sp>
        <p:nvSpPr>
          <p:cNvPr id="3" name="Rectangle 3"/>
          <p:cNvSpPr>
            <a:spLocks noGrp="1" noChangeArrowheads="1"/>
          </p:cNvSpPr>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lgn="l">
              <a:spcBef>
                <a:spcPct val="20000"/>
              </a:spcBef>
              <a:buClr>
                <a:srgbClr val="FF0000"/>
              </a:buClr>
              <a:buFont typeface="Arial Unicode MS" pitchFamily="34" charset="-128"/>
              <a:buChar char="➤"/>
              <a:defRPr/>
            </a:pPr>
            <a:endParaRPr lang="de-DE" altLang="en-US" sz="2400">
              <a:solidFill>
                <a:schemeClr val="tx1"/>
              </a:solidFill>
            </a:endParaRPr>
          </a:p>
        </p:txBody>
      </p:sp>
    </p:spTree>
    <p:extLst>
      <p:ext uri="{BB962C8B-B14F-4D97-AF65-F5344CB8AC3E}">
        <p14:creationId xmlns:p14="http://schemas.microsoft.com/office/powerpoint/2010/main" val="251268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defRPr/>
            </a:pPr>
            <a:endParaRPr lang="de-DE" altLang="en-US" sz="2600" b="1">
              <a:solidFill>
                <a:srgbClr val="FFFF00"/>
              </a:solidFill>
            </a:endParaRPr>
          </a:p>
        </p:txBody>
      </p:sp>
      <p:sp>
        <p:nvSpPr>
          <p:cNvPr id="3" name="Rectangle 3"/>
          <p:cNvSpPr>
            <a:spLocks noGrp="1" noChangeArrowheads="1"/>
          </p:cNvSpPr>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lgn="l">
              <a:spcBef>
                <a:spcPct val="20000"/>
              </a:spcBef>
              <a:buClr>
                <a:srgbClr val="FF0000"/>
              </a:buClr>
              <a:buFont typeface="Arial Unicode MS" pitchFamily="34" charset="-128"/>
              <a:buChar char="➤"/>
              <a:defRPr/>
            </a:pPr>
            <a:endParaRPr lang="de-DE" altLang="en-US" sz="2400">
              <a:solidFill>
                <a:schemeClr val="tx1"/>
              </a:solidFill>
            </a:endParaRPr>
          </a:p>
        </p:txBody>
      </p:sp>
    </p:spTree>
    <p:extLst>
      <p:ext uri="{BB962C8B-B14F-4D97-AF65-F5344CB8AC3E}">
        <p14:creationId xmlns:p14="http://schemas.microsoft.com/office/powerpoint/2010/main" val="59334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923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29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r>
              <a:rPr lang="de-DE"/>
              <a:t>- </a:t>
            </a:r>
            <a:fld id="{0C160D3C-5196-4E36-8DE1-096B39EBBC2F}" type="slidenum">
              <a:rPr lang="de-DE"/>
              <a:pPr>
                <a:defRPr/>
              </a:pPr>
              <a:t>‹#›</a:t>
            </a:fld>
            <a:r>
              <a:rPr lang="de-DE"/>
              <a:t> -</a:t>
            </a:r>
          </a:p>
        </p:txBody>
      </p:sp>
      <p:sp>
        <p:nvSpPr>
          <p:cNvPr id="5" name="Rectangle 14"/>
          <p:cNvSpPr>
            <a:spLocks noGrp="1" noChangeArrowheads="1"/>
          </p:cNvSpPr>
          <p:nvPr>
            <p:ph type="ftr" sz="quarter" idx="11"/>
          </p:nvPr>
        </p:nvSpPr>
        <p:spPr>
          <a:ln/>
        </p:spPr>
        <p:txBody>
          <a:bodyPr/>
          <a:lstStyle>
            <a:lvl1pPr>
              <a:defRPr/>
            </a:lvl1pPr>
          </a:lstStyle>
          <a:p>
            <a:pPr>
              <a:defRPr/>
            </a:pPr>
            <a:r>
              <a:rPr lang="de-DE"/>
              <a:t>Prof. Dr. Rainer </a:t>
            </a:r>
            <a:r>
              <a:rPr lang="de-DE" err="1"/>
              <a:t>Maurerr</a:t>
            </a:r>
            <a:endParaRPr lang="de-DE"/>
          </a:p>
        </p:txBody>
      </p:sp>
    </p:spTree>
    <p:extLst>
      <p:ext uri="{BB962C8B-B14F-4D97-AF65-F5344CB8AC3E}">
        <p14:creationId xmlns:p14="http://schemas.microsoft.com/office/powerpoint/2010/main" val="424316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lgn="ctr">
              <a:defRPr/>
            </a:pPr>
            <a:endParaRPr lang="de-DE" altLang="en-US" sz="2600" b="1">
              <a:solidFill>
                <a:srgbClr val="FFFF00"/>
              </a:solidFill>
            </a:endParaRPr>
          </a:p>
        </p:txBody>
      </p:sp>
      <p:sp>
        <p:nvSpPr>
          <p:cNvPr id="3" name="Rectangle 3"/>
          <p:cNvSpPr>
            <a:spLocks noGrp="1" noChangeArrowheads="1"/>
          </p:cNvSpPr>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spcBef>
                <a:spcPct val="20000"/>
              </a:spcBef>
              <a:buClr>
                <a:srgbClr val="FF0000"/>
              </a:buClr>
              <a:buFont typeface="Arial Unicode MS" pitchFamily="34" charset="-128"/>
              <a:buChar char="➤"/>
              <a:defRPr/>
            </a:pPr>
            <a:endParaRPr lang="de-DE" altLang="en-US" sz="2400">
              <a:solidFill>
                <a:schemeClr val="tx1"/>
              </a:solidFill>
            </a:endParaRPr>
          </a:p>
        </p:txBody>
      </p:sp>
    </p:spTree>
    <p:extLst>
      <p:ext uri="{BB962C8B-B14F-4D97-AF65-F5344CB8AC3E}">
        <p14:creationId xmlns:p14="http://schemas.microsoft.com/office/powerpoint/2010/main" val="762552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lgn="ctr">
              <a:defRPr/>
            </a:pPr>
            <a:endParaRPr lang="de-DE" altLang="en-US" sz="2600" b="1">
              <a:solidFill>
                <a:srgbClr val="FFFF00"/>
              </a:solidFill>
            </a:endParaRPr>
          </a:p>
        </p:txBody>
      </p:sp>
      <p:sp>
        <p:nvSpPr>
          <p:cNvPr id="3" name="Rectangle 3"/>
          <p:cNvSpPr>
            <a:spLocks noGrp="1" noChangeArrowheads="1"/>
          </p:cNvSpPr>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spcBef>
                <a:spcPct val="20000"/>
              </a:spcBef>
              <a:buClr>
                <a:srgbClr val="FF0000"/>
              </a:buClr>
              <a:buFont typeface="Arial Unicode MS" pitchFamily="34" charset="-128"/>
              <a:buChar char="➤"/>
              <a:defRPr/>
            </a:pPr>
            <a:endParaRPr lang="de-DE" altLang="en-US" sz="2400">
              <a:solidFill>
                <a:schemeClr val="tx1"/>
              </a:solidFill>
            </a:endParaRPr>
          </a:p>
        </p:txBody>
      </p:sp>
    </p:spTree>
    <p:extLst>
      <p:ext uri="{BB962C8B-B14F-4D97-AF65-F5344CB8AC3E}">
        <p14:creationId xmlns:p14="http://schemas.microsoft.com/office/powerpoint/2010/main" val="167834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lgn="ctr">
              <a:defRPr/>
            </a:pPr>
            <a:endParaRPr lang="de-DE" altLang="en-US" sz="2600" b="1">
              <a:solidFill>
                <a:srgbClr val="FFFF00"/>
              </a:solidFill>
            </a:endParaRPr>
          </a:p>
        </p:txBody>
      </p:sp>
      <p:sp>
        <p:nvSpPr>
          <p:cNvPr id="3" name="Rectangle 3"/>
          <p:cNvSpPr>
            <a:spLocks noGrp="1" noChangeArrowheads="1"/>
          </p:cNvSpPr>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spcBef>
                <a:spcPct val="20000"/>
              </a:spcBef>
              <a:buClr>
                <a:srgbClr val="FF0000"/>
              </a:buClr>
              <a:buFont typeface="Arial Unicode MS" pitchFamily="34" charset="-128"/>
              <a:buChar char="➤"/>
              <a:defRPr/>
            </a:pPr>
            <a:endParaRPr lang="de-DE" altLang="en-US" sz="2400">
              <a:solidFill>
                <a:schemeClr val="tx1"/>
              </a:solidFill>
            </a:endParaRPr>
          </a:p>
        </p:txBody>
      </p:sp>
    </p:spTree>
    <p:extLst>
      <p:ext uri="{BB962C8B-B14F-4D97-AF65-F5344CB8AC3E}">
        <p14:creationId xmlns:p14="http://schemas.microsoft.com/office/powerpoint/2010/main" val="1238395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05379" name="Rectangle 3"/>
          <p:cNvSpPr>
            <a:spLocks noGrp="1" noChangeArrowheads="1"/>
          </p:cNvSpPr>
          <p:nvPr>
            <p:ph type="sldNum" sz="quarter" idx="4"/>
          </p:nvPr>
        </p:nvSpPr>
        <p:spPr bwMode="auto">
          <a:xfrm>
            <a:off x="7038975" y="6376988"/>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b="1">
                <a:solidFill>
                  <a:schemeClr val="tx1"/>
                </a:solidFill>
                <a:latin typeface="Arial" charset="0"/>
              </a:defRPr>
            </a:lvl1pPr>
          </a:lstStyle>
          <a:p>
            <a:pPr>
              <a:defRPr/>
            </a:pPr>
            <a:r>
              <a:rPr lang="de-DE"/>
              <a:t>- </a:t>
            </a:r>
            <a:fld id="{C790C316-522D-42A7-9936-03C877A93F09}" type="slidenum">
              <a:rPr lang="de-DE"/>
              <a:pPr>
                <a:defRPr/>
              </a:pPr>
              <a:t>‹#›</a:t>
            </a:fld>
            <a:r>
              <a:rPr lang="de-DE"/>
              <a:t> -</a:t>
            </a:r>
          </a:p>
        </p:txBody>
      </p:sp>
      <p:grpSp>
        <p:nvGrpSpPr>
          <p:cNvPr id="1027" name="Group 4"/>
          <p:cNvGrpSpPr>
            <a:grpSpLocks/>
          </p:cNvGrpSpPr>
          <p:nvPr/>
        </p:nvGrpSpPr>
        <p:grpSpPr bwMode="auto">
          <a:xfrm>
            <a:off x="0" y="0"/>
            <a:ext cx="9140825" cy="6850063"/>
            <a:chOff x="0" y="0"/>
            <a:chExt cx="5758" cy="4315"/>
          </a:xfrm>
        </p:grpSpPr>
        <p:grpSp>
          <p:nvGrpSpPr>
            <p:cNvPr id="1034" name="Group 5"/>
            <p:cNvGrpSpPr>
              <a:grpSpLocks/>
            </p:cNvGrpSpPr>
            <p:nvPr userDrawn="1"/>
          </p:nvGrpSpPr>
          <p:grpSpPr bwMode="auto">
            <a:xfrm>
              <a:off x="1728" y="2230"/>
              <a:ext cx="4027" cy="2085"/>
              <a:chOff x="1728" y="2230"/>
              <a:chExt cx="4027" cy="2085"/>
            </a:xfrm>
          </p:grpSpPr>
          <p:sp>
            <p:nvSpPr>
              <p:cNvPr id="24053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de-DE"/>
              </a:p>
            </p:txBody>
          </p:sp>
          <p:sp>
            <p:nvSpPr>
              <p:cNvPr id="24053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de-DE"/>
              </a:p>
            </p:txBody>
          </p:sp>
          <p:sp>
            <p:nvSpPr>
              <p:cNvPr id="24053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de-DE"/>
              </a:p>
            </p:txBody>
          </p:sp>
          <p:sp>
            <p:nvSpPr>
              <p:cNvPr id="104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3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de-DE"/>
              </a:p>
            </p:txBody>
          </p:sp>
        </p:grpSp>
        <p:sp>
          <p:nvSpPr>
            <p:cNvPr id="24053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de-DE"/>
            </a:p>
          </p:txBody>
        </p:sp>
        <p:sp>
          <p:nvSpPr>
            <p:cNvPr id="1036" name="Freeform 12"/>
            <p:cNvSpPr>
              <a:spLocks/>
            </p:cNvSpPr>
            <p:nvPr/>
          </p:nvSpPr>
          <p:spPr bwMode="hidden">
            <a:xfrm>
              <a:off x="0" y="0"/>
              <a:ext cx="5758" cy="1776"/>
            </a:xfrm>
            <a:custGeom>
              <a:avLst/>
              <a:gdLst>
                <a:gd name="T0" fmla="*/ 0 w 5740"/>
                <a:gd name="T1" fmla="*/ 0 h 1906"/>
                <a:gd name="T2" fmla="*/ 0 w 5740"/>
                <a:gd name="T3" fmla="*/ 48 h 1906"/>
                <a:gd name="T4" fmla="*/ 6755 w 5740"/>
                <a:gd name="T5" fmla="*/ 48 h 1906"/>
                <a:gd name="T6" fmla="*/ 675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05390" name="Rectangle 14"/>
          <p:cNvSpPr>
            <a:spLocks noGrp="1" noChangeArrowheads="1"/>
          </p:cNvSpPr>
          <p:nvPr>
            <p:ph type="ftr" sz="quarter" idx="3"/>
          </p:nvPr>
        </p:nvSpPr>
        <p:spPr bwMode="auto">
          <a:xfrm>
            <a:off x="-19050" y="6376988"/>
            <a:ext cx="65532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600">
                <a:solidFill>
                  <a:schemeClr val="tx1"/>
                </a:solidFill>
                <a:latin typeface="Arial" charset="0"/>
              </a:defRPr>
            </a:lvl1pPr>
          </a:lstStyle>
          <a:p>
            <a:pPr>
              <a:defRPr/>
            </a:pPr>
            <a:r>
              <a:rPr lang="de-DE"/>
              <a:t>Prof. Dr. Rainer </a:t>
            </a:r>
            <a:r>
              <a:rPr lang="de-DE" err="1"/>
              <a:t>Maurerr</a:t>
            </a:r>
            <a:endParaRPr lang="de-DE"/>
          </a:p>
        </p:txBody>
      </p:sp>
      <p:sp>
        <p:nvSpPr>
          <p:cNvPr id="2405391" name="Rectangle 15"/>
          <p:cNvSpPr>
            <a:spLocks noGrp="1" noChangeArrowheads="1"/>
          </p:cNvSpPr>
          <p:nvPr>
            <p:ph type="body" idx="1"/>
          </p:nvPr>
        </p:nvSpPr>
        <p:spPr bwMode="auto">
          <a:xfrm>
            <a:off x="457200" y="13716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405394" name="Rectangle 18"/>
          <p:cNvSpPr>
            <a:spLocks noGrp="1" noChangeArrowheads="1"/>
          </p:cNvSpPr>
          <p:nvPr>
            <p:ph type="title"/>
          </p:nvPr>
        </p:nvSpPr>
        <p:spPr bwMode="auto">
          <a:xfrm>
            <a:off x="457200" y="31750"/>
            <a:ext cx="8229600" cy="1100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grpSp>
        <p:nvGrpSpPr>
          <p:cNvPr id="1031" name="Group 25"/>
          <p:cNvGrpSpPr>
            <a:grpSpLocks/>
          </p:cNvGrpSpPr>
          <p:nvPr/>
        </p:nvGrpSpPr>
        <p:grpSpPr bwMode="auto">
          <a:xfrm>
            <a:off x="42863" y="4865688"/>
            <a:ext cx="309562" cy="1476375"/>
            <a:chOff x="27" y="3065"/>
            <a:chExt cx="195" cy="930"/>
          </a:xfrm>
        </p:grpSpPr>
        <p:sp>
          <p:nvSpPr>
            <p:cNvPr id="1032" name="Rectangle 26"/>
            <p:cNvSpPr>
              <a:spLocks noChangeArrowheads="1"/>
            </p:cNvSpPr>
            <p:nvPr userDrawn="1"/>
          </p:nvSpPr>
          <p:spPr bwMode="auto">
            <a:xfrm rot="-5400000">
              <a:off x="-286" y="3387"/>
              <a:ext cx="8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sz="2000">
                  <a:solidFill>
                    <a:srgbClr val="66FFFF"/>
                  </a:solidFill>
                  <a:latin typeface="Arial" charset="0"/>
                </a:defRPr>
              </a:lvl1pPr>
              <a:lvl2pPr marL="742950" indent="-285750" defTabSz="762000" eaLnBrk="0" hangingPunct="0">
                <a:defRPr sz="2000">
                  <a:solidFill>
                    <a:srgbClr val="66FFFF"/>
                  </a:solidFill>
                  <a:latin typeface="Arial" charset="0"/>
                </a:defRPr>
              </a:lvl2pPr>
              <a:lvl3pPr marL="1143000" indent="-228600" defTabSz="762000" eaLnBrk="0" hangingPunct="0">
                <a:defRPr sz="2000">
                  <a:solidFill>
                    <a:srgbClr val="66FFFF"/>
                  </a:solidFill>
                  <a:latin typeface="Arial" charset="0"/>
                </a:defRPr>
              </a:lvl3pPr>
              <a:lvl4pPr marL="1600200" indent="-228600" defTabSz="762000" eaLnBrk="0" hangingPunct="0">
                <a:defRPr sz="2000">
                  <a:solidFill>
                    <a:srgbClr val="66FFFF"/>
                  </a:solidFill>
                  <a:latin typeface="Arial" charset="0"/>
                </a:defRPr>
              </a:lvl4pPr>
              <a:lvl5pPr marL="2057400" indent="-228600" defTabSz="762000" eaLnBrk="0" hangingPunct="0">
                <a:defRPr sz="2000">
                  <a:solidFill>
                    <a:srgbClr val="66FFFF"/>
                  </a:solidFill>
                  <a:latin typeface="Arial" charset="0"/>
                </a:defRPr>
              </a:lvl5pPr>
              <a:lvl6pPr marL="2514600" indent="-228600" algn="ctr" defTabSz="762000" eaLnBrk="0" fontAlgn="base" hangingPunct="0">
                <a:spcBef>
                  <a:spcPct val="0"/>
                </a:spcBef>
                <a:spcAft>
                  <a:spcPct val="0"/>
                </a:spcAft>
                <a:defRPr sz="2000">
                  <a:solidFill>
                    <a:srgbClr val="66FFFF"/>
                  </a:solidFill>
                  <a:latin typeface="Arial" charset="0"/>
                </a:defRPr>
              </a:lvl6pPr>
              <a:lvl7pPr marL="2971800" indent="-228600" algn="ctr" defTabSz="762000" eaLnBrk="0" fontAlgn="base" hangingPunct="0">
                <a:spcBef>
                  <a:spcPct val="0"/>
                </a:spcBef>
                <a:spcAft>
                  <a:spcPct val="0"/>
                </a:spcAft>
                <a:defRPr sz="2000">
                  <a:solidFill>
                    <a:srgbClr val="66FFFF"/>
                  </a:solidFill>
                  <a:latin typeface="Arial" charset="0"/>
                </a:defRPr>
              </a:lvl7pPr>
              <a:lvl8pPr marL="3429000" indent="-228600" algn="ctr" defTabSz="762000" eaLnBrk="0" fontAlgn="base" hangingPunct="0">
                <a:spcBef>
                  <a:spcPct val="0"/>
                </a:spcBef>
                <a:spcAft>
                  <a:spcPct val="0"/>
                </a:spcAft>
                <a:defRPr sz="2000">
                  <a:solidFill>
                    <a:srgbClr val="66FFFF"/>
                  </a:solidFill>
                  <a:latin typeface="Arial" charset="0"/>
                </a:defRPr>
              </a:lvl8pPr>
              <a:lvl9pPr marL="3886200" indent="-228600" algn="ctr" defTabSz="762000" eaLnBrk="0" fontAlgn="base" hangingPunct="0">
                <a:spcBef>
                  <a:spcPct val="0"/>
                </a:spcBef>
                <a:spcAft>
                  <a:spcPct val="0"/>
                </a:spcAft>
                <a:defRPr sz="2000">
                  <a:solidFill>
                    <a:srgbClr val="66FFFF"/>
                  </a:solidFill>
                  <a:latin typeface="Arial" charset="0"/>
                </a:defRPr>
              </a:lvl9pPr>
            </a:lstStyle>
            <a:p>
              <a:pPr algn="l">
                <a:defRPr/>
              </a:pPr>
              <a:r>
                <a:rPr lang="en-GB" altLang="en-US" sz="500">
                  <a:solidFill>
                    <a:srgbClr val="0033CC"/>
                  </a:solidFill>
                </a:rPr>
                <a:t>© RAINER MAURER, Pforzheim</a:t>
              </a:r>
            </a:p>
          </p:txBody>
        </p:sp>
        <p:sp useBgFill="1">
          <p:nvSpPr>
            <p:cNvPr id="1033" name="Rectangle 27"/>
            <p:cNvSpPr>
              <a:spLocks noChangeArrowheads="1"/>
            </p:cNvSpPr>
            <p:nvPr userDrawn="1"/>
          </p:nvSpPr>
          <p:spPr bwMode="auto">
            <a:xfrm>
              <a:off x="27" y="3112"/>
              <a:ext cx="195" cy="883"/>
            </a:xfrm>
            <a:prstGeom prst="rect">
              <a:avLst/>
            </a:prstGeom>
            <a:ln>
              <a:noFill/>
            </a:ln>
            <a:extLst>
              <a:ext uri="{91240B29-F687-4F45-9708-019B960494DF}">
                <a14:hiddenLine xmlns:a14="http://schemas.microsoft.com/office/drawing/2010/main" w="38100" algn="ctr">
                  <a:solidFill>
                    <a:srgbClr val="000000"/>
                  </a:solidFill>
                  <a:miter lim="800000"/>
                  <a:headEnd type="none" w="lg" len="lg"/>
                  <a:tailEnd type="none" w="lg" len="lg"/>
                </a14:hiddenLine>
              </a:ext>
            </a:extLst>
          </p:spPr>
          <p:txBody>
            <a:bodyPr wrap="none" lIns="90000" tIns="46800" rIns="90000" bIns="46800" anchor="ctr"/>
            <a:lstStyle>
              <a:lvl1pPr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eaLnBrk="1" hangingPunct="1">
                <a:defRPr/>
              </a:pPr>
              <a:endParaRPr lang="de-DE" altLang="en-US"/>
            </a:p>
          </p:txBody>
        </p:sp>
      </p:grpSp>
    </p:spTree>
  </p:cSld>
  <p:clrMap bg1="dk2" tx1="lt1" bg2="dk1" tx2="lt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44" r:id="rId6"/>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05391">
                                            <p:txEl>
                                              <p:pRg st="0" end="0"/>
                                            </p:txEl>
                                          </p:spTgt>
                                        </p:tgtEl>
                                        <p:attrNameLst>
                                          <p:attrName>style.visibility</p:attrName>
                                        </p:attrNameLst>
                                      </p:cBhvr>
                                      <p:to>
                                        <p:strVal val="visible"/>
                                      </p:to>
                                    </p:set>
                                    <p:anim calcmode="lin" valueType="num">
                                      <p:cBhvr additive="base">
                                        <p:cTn id="7" dur="500" fill="hold"/>
                                        <p:tgtEl>
                                          <p:spTgt spid="24053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053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05391">
                                            <p:txEl>
                                              <p:pRg st="1" end="1"/>
                                            </p:txEl>
                                          </p:spTgt>
                                        </p:tgtEl>
                                        <p:attrNameLst>
                                          <p:attrName>style.visibility</p:attrName>
                                        </p:attrNameLst>
                                      </p:cBhvr>
                                      <p:to>
                                        <p:strVal val="visible"/>
                                      </p:to>
                                    </p:set>
                                    <p:anim calcmode="lin" valueType="num">
                                      <p:cBhvr additive="base">
                                        <p:cTn id="13" dur="500" fill="hold"/>
                                        <p:tgtEl>
                                          <p:spTgt spid="24053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053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05391">
                                            <p:txEl>
                                              <p:pRg st="2" end="2"/>
                                            </p:txEl>
                                          </p:spTgt>
                                        </p:tgtEl>
                                        <p:attrNameLst>
                                          <p:attrName>style.visibility</p:attrName>
                                        </p:attrNameLst>
                                      </p:cBhvr>
                                      <p:to>
                                        <p:strVal val="visible"/>
                                      </p:to>
                                    </p:set>
                                    <p:anim calcmode="lin" valueType="num">
                                      <p:cBhvr additive="base">
                                        <p:cTn id="19" dur="500" fill="hold"/>
                                        <p:tgtEl>
                                          <p:spTgt spid="240539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053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05391">
                                            <p:txEl>
                                              <p:pRg st="3" end="3"/>
                                            </p:txEl>
                                          </p:spTgt>
                                        </p:tgtEl>
                                        <p:attrNameLst>
                                          <p:attrName>style.visibility</p:attrName>
                                        </p:attrNameLst>
                                      </p:cBhvr>
                                      <p:to>
                                        <p:strVal val="visible"/>
                                      </p:to>
                                    </p:set>
                                    <p:anim calcmode="lin" valueType="num">
                                      <p:cBhvr additive="base">
                                        <p:cTn id="25" dur="500" fill="hold"/>
                                        <p:tgtEl>
                                          <p:spTgt spid="240539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053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05391">
                                            <p:txEl>
                                              <p:pRg st="4" end="4"/>
                                            </p:txEl>
                                          </p:spTgt>
                                        </p:tgtEl>
                                        <p:attrNameLst>
                                          <p:attrName>style.visibility</p:attrName>
                                        </p:attrNameLst>
                                      </p:cBhvr>
                                      <p:to>
                                        <p:strVal val="visible"/>
                                      </p:to>
                                    </p:set>
                                    <p:anim calcmode="lin" valueType="num">
                                      <p:cBhvr additive="base">
                                        <p:cTn id="31" dur="500" fill="hold"/>
                                        <p:tgtEl>
                                          <p:spTgt spid="240539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4053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5391" grpId="0" build="p" bldLvl="3" autoUpdateAnimBg="0">
        <p:tmplLst>
          <p:tmpl lvl="1">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Lst>
      </p:bldP>
    </p:bldLst>
  </p:timing>
  <p:hf hdr="0" dt="0"/>
  <p:txStyles>
    <p:titleStyle>
      <a:lvl1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0000"/>
        </a:buClr>
        <a:buFont typeface="Arial Unicode MS" pitchFamily="34" charset="-128"/>
        <a:buChar char="➤"/>
        <a:defRPr sz="2400">
          <a:solidFill>
            <a:schemeClr val="tx1"/>
          </a:solidFill>
          <a:effectLst>
            <a:outerShdw blurRad="38100" dist="38100" dir="2700000" algn="tl">
              <a:srgbClr val="000000"/>
            </a:outerShdw>
          </a:effectLst>
          <a:latin typeface="+mn-lt"/>
          <a:ea typeface="+mn-ea"/>
          <a:cs typeface="+mn-cs"/>
        </a:defRPr>
      </a:lvl1pPr>
      <a:lvl2pPr marL="687388" indent="-230188" algn="l" rtl="0" eaLnBrk="0" fontAlgn="base" hangingPunct="0">
        <a:spcBef>
          <a:spcPct val="20000"/>
        </a:spcBef>
        <a:spcAft>
          <a:spcPct val="0"/>
        </a:spcAft>
        <a:buClr>
          <a:srgbClr val="FF0000"/>
        </a:buClr>
        <a:buSzPct val="110000"/>
        <a:buFont typeface="Arial Unicode MS" pitchFamily="34" charset="-128"/>
        <a:buChar char="■"/>
        <a:defRPr sz="2200">
          <a:solidFill>
            <a:schemeClr val="tx1"/>
          </a:solidFill>
          <a:effectLst>
            <a:outerShdw blurRad="38100" dist="38100" dir="2700000" algn="tl">
              <a:srgbClr val="000000"/>
            </a:outerShdw>
          </a:effectLst>
          <a:latin typeface="+mn-lt"/>
        </a:defRPr>
      </a:lvl2pPr>
      <a:lvl3pPr marL="1143000" indent="-276225" algn="l" rtl="0" eaLnBrk="0" fontAlgn="base" hangingPunct="0">
        <a:spcBef>
          <a:spcPct val="20000"/>
        </a:spcBef>
        <a:spcAft>
          <a:spcPct val="0"/>
        </a:spcAft>
        <a:buClr>
          <a:srgbClr val="FF0000"/>
        </a:buClr>
        <a:buSzPct val="130000"/>
        <a:buFont typeface="Arial Unicode MS" pitchFamily="34" charset="-128"/>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0000"/>
        </a:buClr>
        <a:buFont typeface="Wingdings" pitchFamily="2" charset="2"/>
        <a:buChar char="v"/>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05379" name="Rectangle 3"/>
          <p:cNvSpPr>
            <a:spLocks noGrp="1" noChangeArrowheads="1"/>
          </p:cNvSpPr>
          <p:nvPr>
            <p:ph type="sldNum" sz="quarter" idx="4"/>
          </p:nvPr>
        </p:nvSpPr>
        <p:spPr bwMode="auto">
          <a:xfrm>
            <a:off x="7038975" y="6376988"/>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600" b="1">
                <a:solidFill>
                  <a:schemeClr val="tx1"/>
                </a:solidFill>
              </a:defRPr>
            </a:lvl1pPr>
          </a:lstStyle>
          <a:p>
            <a:pPr>
              <a:defRPr/>
            </a:pPr>
            <a:r>
              <a:rPr lang="de-DE" altLang="de-DE"/>
              <a:t>- </a:t>
            </a:r>
            <a:fld id="{F73ACA12-DCAB-4E1C-93CB-59614DE43D32}" type="slidenum">
              <a:rPr lang="de-DE" altLang="de-DE"/>
              <a:pPr>
                <a:defRPr/>
              </a:pPr>
              <a:t>‹#›</a:t>
            </a:fld>
            <a:r>
              <a:rPr lang="de-DE" altLang="de-DE"/>
              <a:t> -</a:t>
            </a:r>
          </a:p>
        </p:txBody>
      </p:sp>
      <p:grpSp>
        <p:nvGrpSpPr>
          <p:cNvPr id="1027" name="Group 4"/>
          <p:cNvGrpSpPr>
            <a:grpSpLocks/>
          </p:cNvGrpSpPr>
          <p:nvPr/>
        </p:nvGrpSpPr>
        <p:grpSpPr bwMode="auto">
          <a:xfrm>
            <a:off x="0" y="0"/>
            <a:ext cx="9140825" cy="6850063"/>
            <a:chOff x="0" y="0"/>
            <a:chExt cx="5758" cy="4315"/>
          </a:xfrm>
        </p:grpSpPr>
        <p:grpSp>
          <p:nvGrpSpPr>
            <p:cNvPr id="1034" name="Group 5"/>
            <p:cNvGrpSpPr>
              <a:grpSpLocks/>
            </p:cNvGrpSpPr>
            <p:nvPr userDrawn="1"/>
          </p:nvGrpSpPr>
          <p:grpSpPr bwMode="auto">
            <a:xfrm>
              <a:off x="1728" y="2230"/>
              <a:ext cx="4027" cy="2085"/>
              <a:chOff x="1728" y="2230"/>
              <a:chExt cx="4027" cy="2085"/>
            </a:xfrm>
          </p:grpSpPr>
          <p:sp>
            <p:nvSpPr>
              <p:cNvPr id="24053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lgn="ctr" eaLnBrk="1" hangingPunct="1">
                  <a:defRPr/>
                </a:pPr>
                <a:endParaRPr lang="de-DE"/>
              </a:p>
            </p:txBody>
          </p:sp>
          <p:sp>
            <p:nvSpPr>
              <p:cNvPr id="24053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lgn="ctr" eaLnBrk="1" hangingPunct="1">
                  <a:defRPr/>
                </a:pPr>
                <a:endParaRPr lang="de-DE"/>
              </a:p>
            </p:txBody>
          </p:sp>
          <p:sp>
            <p:nvSpPr>
              <p:cNvPr id="24053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lgn="ctr" eaLnBrk="1" hangingPunct="1">
                  <a:defRPr/>
                </a:pPr>
                <a:endParaRPr lang="de-DE"/>
              </a:p>
            </p:txBody>
          </p:sp>
          <p:sp>
            <p:nvSpPr>
              <p:cNvPr id="104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3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lgn="ctr" eaLnBrk="1" hangingPunct="1">
                  <a:defRPr/>
                </a:pPr>
                <a:endParaRPr lang="de-DE"/>
              </a:p>
            </p:txBody>
          </p:sp>
        </p:grpSp>
        <p:sp>
          <p:nvSpPr>
            <p:cNvPr id="24053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lgn="ctr" eaLnBrk="1" hangingPunct="1">
                <a:defRPr/>
              </a:pPr>
              <a:endParaRPr lang="de-DE"/>
            </a:p>
          </p:txBody>
        </p:sp>
        <p:sp>
          <p:nvSpPr>
            <p:cNvPr id="1036" name="Freeform 12"/>
            <p:cNvSpPr>
              <a:spLocks/>
            </p:cNvSpPr>
            <p:nvPr/>
          </p:nvSpPr>
          <p:spPr bwMode="hidden">
            <a:xfrm>
              <a:off x="0" y="0"/>
              <a:ext cx="5758" cy="1776"/>
            </a:xfrm>
            <a:custGeom>
              <a:avLst/>
              <a:gdLst>
                <a:gd name="T0" fmla="*/ 0 w 5740"/>
                <a:gd name="T1" fmla="*/ 0 h 1906"/>
                <a:gd name="T2" fmla="*/ 0 w 5740"/>
                <a:gd name="T3" fmla="*/ 26 h 1906"/>
                <a:gd name="T4" fmla="*/ 6948 w 5740"/>
                <a:gd name="T5" fmla="*/ 26 h 1906"/>
                <a:gd name="T6" fmla="*/ 69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05390" name="Rectangle 14"/>
          <p:cNvSpPr>
            <a:spLocks noGrp="1" noChangeArrowheads="1"/>
          </p:cNvSpPr>
          <p:nvPr>
            <p:ph type="ftr" sz="quarter" idx="3"/>
          </p:nvPr>
        </p:nvSpPr>
        <p:spPr bwMode="auto">
          <a:xfrm>
            <a:off x="-19050" y="6376988"/>
            <a:ext cx="65532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600">
                <a:solidFill>
                  <a:schemeClr val="tx1"/>
                </a:solidFill>
                <a:latin typeface="Arial" charset="0"/>
              </a:defRPr>
            </a:lvl1pPr>
          </a:lstStyle>
          <a:p>
            <a:pPr>
              <a:defRPr/>
            </a:pPr>
            <a:r>
              <a:rPr lang="de-DE"/>
              <a:t>Prof. Dr. Rainer </a:t>
            </a:r>
            <a:r>
              <a:rPr lang="de-DE" err="1"/>
              <a:t>Maurerr</a:t>
            </a:r>
            <a:endParaRPr lang="de-DE"/>
          </a:p>
        </p:txBody>
      </p:sp>
      <p:sp>
        <p:nvSpPr>
          <p:cNvPr id="2405391" name="Rectangle 15"/>
          <p:cNvSpPr>
            <a:spLocks noGrp="1" noChangeArrowheads="1"/>
          </p:cNvSpPr>
          <p:nvPr>
            <p:ph type="body" idx="1"/>
          </p:nvPr>
        </p:nvSpPr>
        <p:spPr bwMode="auto">
          <a:xfrm>
            <a:off x="457200" y="13716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405394" name="Rectangle 18"/>
          <p:cNvSpPr>
            <a:spLocks noGrp="1" noChangeArrowheads="1"/>
          </p:cNvSpPr>
          <p:nvPr>
            <p:ph type="title"/>
          </p:nvPr>
        </p:nvSpPr>
        <p:spPr bwMode="auto">
          <a:xfrm>
            <a:off x="457200" y="31750"/>
            <a:ext cx="8229600" cy="1100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grpSp>
        <p:nvGrpSpPr>
          <p:cNvPr id="1031" name="Group 25"/>
          <p:cNvGrpSpPr>
            <a:grpSpLocks/>
          </p:cNvGrpSpPr>
          <p:nvPr/>
        </p:nvGrpSpPr>
        <p:grpSpPr bwMode="auto">
          <a:xfrm>
            <a:off x="42863" y="4865688"/>
            <a:ext cx="309562" cy="1476375"/>
            <a:chOff x="27" y="3065"/>
            <a:chExt cx="195" cy="930"/>
          </a:xfrm>
        </p:grpSpPr>
        <p:sp>
          <p:nvSpPr>
            <p:cNvPr id="1032" name="Rectangle 26"/>
            <p:cNvSpPr>
              <a:spLocks noChangeArrowheads="1"/>
            </p:cNvSpPr>
            <p:nvPr userDrawn="1"/>
          </p:nvSpPr>
          <p:spPr bwMode="auto">
            <a:xfrm rot="-5400000">
              <a:off x="-277" y="3378"/>
              <a:ext cx="8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sz="2000">
                  <a:solidFill>
                    <a:srgbClr val="66FFFF"/>
                  </a:solidFill>
                  <a:latin typeface="Arial" charset="0"/>
                </a:defRPr>
              </a:lvl1pPr>
              <a:lvl2pPr marL="742950" indent="-285750" defTabSz="762000" eaLnBrk="0" hangingPunct="0">
                <a:defRPr sz="2000">
                  <a:solidFill>
                    <a:srgbClr val="66FFFF"/>
                  </a:solidFill>
                  <a:latin typeface="Arial" charset="0"/>
                </a:defRPr>
              </a:lvl2pPr>
              <a:lvl3pPr marL="1143000" indent="-228600" defTabSz="762000" eaLnBrk="0" hangingPunct="0">
                <a:defRPr sz="2000">
                  <a:solidFill>
                    <a:srgbClr val="66FFFF"/>
                  </a:solidFill>
                  <a:latin typeface="Arial" charset="0"/>
                </a:defRPr>
              </a:lvl3pPr>
              <a:lvl4pPr marL="1600200" indent="-228600" defTabSz="762000" eaLnBrk="0" hangingPunct="0">
                <a:defRPr sz="2000">
                  <a:solidFill>
                    <a:srgbClr val="66FFFF"/>
                  </a:solidFill>
                  <a:latin typeface="Arial" charset="0"/>
                </a:defRPr>
              </a:lvl4pPr>
              <a:lvl5pPr marL="2057400" indent="-228600" defTabSz="762000" eaLnBrk="0" hangingPunct="0">
                <a:defRPr sz="2000">
                  <a:solidFill>
                    <a:srgbClr val="66FFFF"/>
                  </a:solidFill>
                  <a:latin typeface="Arial" charset="0"/>
                </a:defRPr>
              </a:lvl5pPr>
              <a:lvl6pPr marL="2514600" indent="-228600" algn="ctr" defTabSz="762000" eaLnBrk="0" fontAlgn="base" hangingPunct="0">
                <a:spcBef>
                  <a:spcPct val="0"/>
                </a:spcBef>
                <a:spcAft>
                  <a:spcPct val="0"/>
                </a:spcAft>
                <a:defRPr sz="2000">
                  <a:solidFill>
                    <a:srgbClr val="66FFFF"/>
                  </a:solidFill>
                  <a:latin typeface="Arial" charset="0"/>
                </a:defRPr>
              </a:lvl6pPr>
              <a:lvl7pPr marL="2971800" indent="-228600" algn="ctr" defTabSz="762000" eaLnBrk="0" fontAlgn="base" hangingPunct="0">
                <a:spcBef>
                  <a:spcPct val="0"/>
                </a:spcBef>
                <a:spcAft>
                  <a:spcPct val="0"/>
                </a:spcAft>
                <a:defRPr sz="2000">
                  <a:solidFill>
                    <a:srgbClr val="66FFFF"/>
                  </a:solidFill>
                  <a:latin typeface="Arial" charset="0"/>
                </a:defRPr>
              </a:lvl7pPr>
              <a:lvl8pPr marL="3429000" indent="-228600" algn="ctr" defTabSz="762000" eaLnBrk="0" fontAlgn="base" hangingPunct="0">
                <a:spcBef>
                  <a:spcPct val="0"/>
                </a:spcBef>
                <a:spcAft>
                  <a:spcPct val="0"/>
                </a:spcAft>
                <a:defRPr sz="2000">
                  <a:solidFill>
                    <a:srgbClr val="66FFFF"/>
                  </a:solidFill>
                  <a:latin typeface="Arial" charset="0"/>
                </a:defRPr>
              </a:lvl8pPr>
              <a:lvl9pPr marL="3886200" indent="-228600" algn="ctr" defTabSz="762000" eaLnBrk="0" fontAlgn="base" hangingPunct="0">
                <a:spcBef>
                  <a:spcPct val="0"/>
                </a:spcBef>
                <a:spcAft>
                  <a:spcPct val="0"/>
                </a:spcAft>
                <a:defRPr sz="2000">
                  <a:solidFill>
                    <a:srgbClr val="66FFFF"/>
                  </a:solidFill>
                  <a:latin typeface="Arial" charset="0"/>
                </a:defRPr>
              </a:lvl9pPr>
            </a:lstStyle>
            <a:p>
              <a:pPr>
                <a:defRPr/>
              </a:pPr>
              <a:r>
                <a:rPr lang="en-GB" altLang="en-US" sz="500">
                  <a:solidFill>
                    <a:srgbClr val="0033CC"/>
                  </a:solidFill>
                </a:rPr>
                <a:t>© RAINER MAURER, Pforzheim</a:t>
              </a:r>
            </a:p>
          </p:txBody>
        </p:sp>
        <p:sp useBgFill="1">
          <p:nvSpPr>
            <p:cNvPr id="1033" name="Rectangle 27"/>
            <p:cNvSpPr>
              <a:spLocks noChangeArrowheads="1"/>
            </p:cNvSpPr>
            <p:nvPr userDrawn="1"/>
          </p:nvSpPr>
          <p:spPr bwMode="auto">
            <a:xfrm>
              <a:off x="27" y="3112"/>
              <a:ext cx="195" cy="883"/>
            </a:xfrm>
            <a:prstGeom prst="rect">
              <a:avLst/>
            </a:prstGeom>
            <a:ln>
              <a:noFill/>
            </a:ln>
            <a:extLst>
              <a:ext uri="{91240B29-F687-4F45-9708-019B960494DF}">
                <a14:hiddenLine xmlns:a14="http://schemas.microsoft.com/office/drawing/2010/main" w="38100" algn="ctr">
                  <a:solidFill>
                    <a:srgbClr val="000000"/>
                  </a:solidFill>
                  <a:miter lim="800000"/>
                  <a:headEnd type="none" w="lg" len="lg"/>
                  <a:tailEnd type="none" w="lg" len="lg"/>
                </a14:hiddenLine>
              </a:ext>
            </a:extLst>
          </p:spPr>
          <p:txBody>
            <a:bodyPr wrap="none" lIns="90000" tIns="46800" rIns="90000" bIns="46800" anchor="ctr"/>
            <a:lstStyle>
              <a:lvl1pPr eaLnBrk="0" hangingPunct="0">
                <a:defRPr sz="2000">
                  <a:solidFill>
                    <a:srgbClr val="66FFFF"/>
                  </a:solidFill>
                  <a:latin typeface="Arial" charset="0"/>
                </a:defRPr>
              </a:lvl1pPr>
              <a:lvl2pPr marL="742950" indent="-285750" eaLnBrk="0" hangingPunct="0">
                <a:defRPr sz="2000">
                  <a:solidFill>
                    <a:srgbClr val="66FFFF"/>
                  </a:solidFill>
                  <a:latin typeface="Arial" charset="0"/>
                </a:defRPr>
              </a:lvl2pPr>
              <a:lvl3pPr marL="1143000" indent="-228600" eaLnBrk="0" hangingPunct="0">
                <a:defRPr sz="2000">
                  <a:solidFill>
                    <a:srgbClr val="66FFFF"/>
                  </a:solidFill>
                  <a:latin typeface="Arial" charset="0"/>
                </a:defRPr>
              </a:lvl3pPr>
              <a:lvl4pPr marL="1600200" indent="-228600" eaLnBrk="0" hangingPunct="0">
                <a:defRPr sz="2000">
                  <a:solidFill>
                    <a:srgbClr val="66FFFF"/>
                  </a:solidFill>
                  <a:latin typeface="Arial" charset="0"/>
                </a:defRPr>
              </a:lvl4pPr>
              <a:lvl5pPr marL="2057400" indent="-228600" eaLnBrk="0" hangingPunct="0">
                <a:defRPr sz="2000">
                  <a:solidFill>
                    <a:srgbClr val="66FFFF"/>
                  </a:solidFill>
                  <a:latin typeface="Arial" charset="0"/>
                </a:defRPr>
              </a:lvl5pPr>
              <a:lvl6pPr marL="2514600" indent="-228600" algn="ctr" eaLnBrk="0" fontAlgn="base" hangingPunct="0">
                <a:spcBef>
                  <a:spcPct val="0"/>
                </a:spcBef>
                <a:spcAft>
                  <a:spcPct val="0"/>
                </a:spcAft>
                <a:defRPr sz="2000">
                  <a:solidFill>
                    <a:srgbClr val="66FFFF"/>
                  </a:solidFill>
                  <a:latin typeface="Arial" charset="0"/>
                </a:defRPr>
              </a:lvl6pPr>
              <a:lvl7pPr marL="2971800" indent="-228600" algn="ctr" eaLnBrk="0" fontAlgn="base" hangingPunct="0">
                <a:spcBef>
                  <a:spcPct val="0"/>
                </a:spcBef>
                <a:spcAft>
                  <a:spcPct val="0"/>
                </a:spcAft>
                <a:defRPr sz="2000">
                  <a:solidFill>
                    <a:srgbClr val="66FFFF"/>
                  </a:solidFill>
                  <a:latin typeface="Arial" charset="0"/>
                </a:defRPr>
              </a:lvl7pPr>
              <a:lvl8pPr marL="3429000" indent="-228600" algn="ctr" eaLnBrk="0" fontAlgn="base" hangingPunct="0">
                <a:spcBef>
                  <a:spcPct val="0"/>
                </a:spcBef>
                <a:spcAft>
                  <a:spcPct val="0"/>
                </a:spcAft>
                <a:defRPr sz="2000">
                  <a:solidFill>
                    <a:srgbClr val="66FFFF"/>
                  </a:solidFill>
                  <a:latin typeface="Arial" charset="0"/>
                </a:defRPr>
              </a:lvl8pPr>
              <a:lvl9pPr marL="3886200" indent="-228600" algn="ctr" eaLnBrk="0" fontAlgn="base" hangingPunct="0">
                <a:spcBef>
                  <a:spcPct val="0"/>
                </a:spcBef>
                <a:spcAft>
                  <a:spcPct val="0"/>
                </a:spcAft>
                <a:defRPr sz="2000">
                  <a:solidFill>
                    <a:srgbClr val="66FFFF"/>
                  </a:solidFill>
                  <a:latin typeface="Arial" charset="0"/>
                </a:defRPr>
              </a:lvl9pPr>
            </a:lstStyle>
            <a:p>
              <a:pPr algn="ctr" eaLnBrk="1" hangingPunct="1">
                <a:defRPr/>
              </a:pPr>
              <a:endParaRPr lang="de-DE" altLang="en-US"/>
            </a:p>
          </p:txBody>
        </p:sp>
      </p:grpSp>
    </p:spTree>
    <p:extLst>
      <p:ext uri="{BB962C8B-B14F-4D97-AF65-F5344CB8AC3E}">
        <p14:creationId xmlns:p14="http://schemas.microsoft.com/office/powerpoint/2010/main" val="900072344"/>
      </p:ext>
    </p:extLst>
  </p:cSld>
  <p:clrMap bg1="dk2" tx1="lt1" bg2="dk1" tx2="lt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05391">
                                            <p:txEl>
                                              <p:pRg st="0" end="0"/>
                                            </p:txEl>
                                          </p:spTgt>
                                        </p:tgtEl>
                                        <p:attrNameLst>
                                          <p:attrName>style.visibility</p:attrName>
                                        </p:attrNameLst>
                                      </p:cBhvr>
                                      <p:to>
                                        <p:strVal val="visible"/>
                                      </p:to>
                                    </p:set>
                                    <p:anim calcmode="lin" valueType="num">
                                      <p:cBhvr additive="base">
                                        <p:cTn id="7" dur="500" fill="hold"/>
                                        <p:tgtEl>
                                          <p:spTgt spid="24053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053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05391">
                                            <p:txEl>
                                              <p:pRg st="1" end="1"/>
                                            </p:txEl>
                                          </p:spTgt>
                                        </p:tgtEl>
                                        <p:attrNameLst>
                                          <p:attrName>style.visibility</p:attrName>
                                        </p:attrNameLst>
                                      </p:cBhvr>
                                      <p:to>
                                        <p:strVal val="visible"/>
                                      </p:to>
                                    </p:set>
                                    <p:anim calcmode="lin" valueType="num">
                                      <p:cBhvr additive="base">
                                        <p:cTn id="13" dur="500" fill="hold"/>
                                        <p:tgtEl>
                                          <p:spTgt spid="24053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053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05391">
                                            <p:txEl>
                                              <p:pRg st="2" end="2"/>
                                            </p:txEl>
                                          </p:spTgt>
                                        </p:tgtEl>
                                        <p:attrNameLst>
                                          <p:attrName>style.visibility</p:attrName>
                                        </p:attrNameLst>
                                      </p:cBhvr>
                                      <p:to>
                                        <p:strVal val="visible"/>
                                      </p:to>
                                    </p:set>
                                    <p:anim calcmode="lin" valueType="num">
                                      <p:cBhvr additive="base">
                                        <p:cTn id="19" dur="500" fill="hold"/>
                                        <p:tgtEl>
                                          <p:spTgt spid="240539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053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05391">
                                            <p:txEl>
                                              <p:pRg st="3" end="3"/>
                                            </p:txEl>
                                          </p:spTgt>
                                        </p:tgtEl>
                                        <p:attrNameLst>
                                          <p:attrName>style.visibility</p:attrName>
                                        </p:attrNameLst>
                                      </p:cBhvr>
                                      <p:to>
                                        <p:strVal val="visible"/>
                                      </p:to>
                                    </p:set>
                                    <p:anim calcmode="lin" valueType="num">
                                      <p:cBhvr additive="base">
                                        <p:cTn id="25" dur="500" fill="hold"/>
                                        <p:tgtEl>
                                          <p:spTgt spid="240539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053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05391">
                                            <p:txEl>
                                              <p:pRg st="4" end="4"/>
                                            </p:txEl>
                                          </p:spTgt>
                                        </p:tgtEl>
                                        <p:attrNameLst>
                                          <p:attrName>style.visibility</p:attrName>
                                        </p:attrNameLst>
                                      </p:cBhvr>
                                      <p:to>
                                        <p:strVal val="visible"/>
                                      </p:to>
                                    </p:set>
                                    <p:anim calcmode="lin" valueType="num">
                                      <p:cBhvr additive="base">
                                        <p:cTn id="31" dur="500" fill="hold"/>
                                        <p:tgtEl>
                                          <p:spTgt spid="240539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4053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5391" grpId="0" build="p" bldLvl="3" autoUpdateAnimBg="0">
        <p:tmplLst>
          <p:tmpl lvl="1">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2405391"/>
                        </p:tgtEl>
                        <p:attrNameLst>
                          <p:attrName>style.visibility</p:attrName>
                        </p:attrNameLst>
                      </p:cBhvr>
                      <p:to>
                        <p:strVal val="visible"/>
                      </p:to>
                    </p:set>
                    <p:anim calcmode="lin" valueType="num">
                      <p:cBhvr additive="base">
                        <p:cTn dur="500" fill="hold"/>
                        <p:tgtEl>
                          <p:spTgt spid="2405391"/>
                        </p:tgtEl>
                        <p:attrNameLst>
                          <p:attrName>ppt_x</p:attrName>
                        </p:attrNameLst>
                      </p:cBhvr>
                      <p:tavLst>
                        <p:tav tm="0">
                          <p:val>
                            <p:strVal val="1+#ppt_w/2"/>
                          </p:val>
                        </p:tav>
                        <p:tav tm="100000">
                          <p:val>
                            <p:strVal val="#ppt_x"/>
                          </p:val>
                        </p:tav>
                      </p:tavLst>
                    </p:anim>
                    <p:anim calcmode="lin" valueType="num">
                      <p:cBhvr additive="base">
                        <p:cTn dur="500" fill="hold"/>
                        <p:tgtEl>
                          <p:spTgt spid="2405391"/>
                        </p:tgtEl>
                        <p:attrNameLst>
                          <p:attrName>ppt_y</p:attrName>
                        </p:attrNameLst>
                      </p:cBhvr>
                      <p:tavLst>
                        <p:tav tm="0">
                          <p:val>
                            <p:strVal val="#ppt_y"/>
                          </p:val>
                        </p:tav>
                        <p:tav tm="100000">
                          <p:val>
                            <p:strVal val="#ppt_y"/>
                          </p:val>
                        </p:tav>
                      </p:tavLst>
                    </p:anim>
                  </p:childTnLst>
                </p:cTn>
              </p:par>
            </p:tnLst>
          </p:tmpl>
        </p:tmplLst>
      </p:bldP>
    </p:bldLst>
  </p:timing>
  <p:hf hdr="0" dt="0"/>
  <p:txStyles>
    <p:titleStyle>
      <a:lvl1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0000"/>
        </a:buClr>
        <a:buFont typeface="Arial Unicode MS" pitchFamily="34" charset="-128"/>
        <a:buChar char="➤"/>
        <a:defRPr sz="2400">
          <a:solidFill>
            <a:schemeClr val="tx1"/>
          </a:solidFill>
          <a:effectLst>
            <a:outerShdw blurRad="38100" dist="38100" dir="2700000" algn="tl">
              <a:srgbClr val="000000"/>
            </a:outerShdw>
          </a:effectLst>
          <a:latin typeface="+mn-lt"/>
          <a:ea typeface="+mn-ea"/>
          <a:cs typeface="+mn-cs"/>
        </a:defRPr>
      </a:lvl1pPr>
      <a:lvl2pPr marL="687388" indent="-230188" algn="l" rtl="0" eaLnBrk="0" fontAlgn="base" hangingPunct="0">
        <a:spcBef>
          <a:spcPct val="20000"/>
        </a:spcBef>
        <a:spcAft>
          <a:spcPct val="0"/>
        </a:spcAft>
        <a:buClr>
          <a:srgbClr val="FF0000"/>
        </a:buClr>
        <a:buSzPct val="110000"/>
        <a:buFont typeface="Arial Unicode MS" pitchFamily="34" charset="-128"/>
        <a:buChar char="■"/>
        <a:defRPr sz="2200">
          <a:solidFill>
            <a:schemeClr val="tx1"/>
          </a:solidFill>
          <a:effectLst>
            <a:outerShdw blurRad="38100" dist="38100" dir="2700000" algn="tl">
              <a:srgbClr val="000000"/>
            </a:outerShdw>
          </a:effectLst>
          <a:latin typeface="+mn-lt"/>
        </a:defRPr>
      </a:lvl2pPr>
      <a:lvl3pPr marL="1143000" indent="-276225" algn="l" rtl="0" eaLnBrk="0" fontAlgn="base" hangingPunct="0">
        <a:spcBef>
          <a:spcPct val="20000"/>
        </a:spcBef>
        <a:spcAft>
          <a:spcPct val="0"/>
        </a:spcAft>
        <a:buClr>
          <a:srgbClr val="FF0000"/>
        </a:buClr>
        <a:buSzPct val="130000"/>
        <a:buFont typeface="Arial Unicode MS" pitchFamily="34" charset="-128"/>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0000"/>
        </a:buClr>
        <a:buFont typeface="Wingdings" pitchFamily="2" charset="2"/>
        <a:buChar char="v"/>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4.xml"/><Relationship Id="rId1" Type="http://schemas.openxmlformats.org/officeDocument/2006/relationships/vmlDrawing" Target="../drawings/vmlDrawing25.vml"/><Relationship Id="rId5" Type="http://schemas.openxmlformats.org/officeDocument/2006/relationships/image" Target="../media/image26.emf"/><Relationship Id="rId4" Type="http://schemas.openxmlformats.org/officeDocument/2006/relationships/oleObject" Target="file:///D:\Arbeit\Archiv\Google%20Drive\0Vorlesungen\3.%20Internationale%20Wirtschaftsbeziehungen\Grafik-Daten\Intra%20EU25%20Exportanteile.xls!Diagramm1" TargetMode="Externa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4.xml"/><Relationship Id="rId1" Type="http://schemas.openxmlformats.org/officeDocument/2006/relationships/vmlDrawing" Target="../drawings/vmlDrawing26.vml"/><Relationship Id="rId5" Type="http://schemas.openxmlformats.org/officeDocument/2006/relationships/image" Target="../media/image27.emf"/><Relationship Id="rId4" Type="http://schemas.openxmlformats.org/officeDocument/2006/relationships/oleObject" Target="file:///D:\Arbeit\Archiv\Google%20Drive\0Vorlesungen\3.%20Internationale%20Wirtschaftsbeziehungen\Grafik-Daten\GDP-Gaps%20in%20der%20EWU_Gr&#252;ndungsl&#228;nder.xls!Diagramm2%20(6)" TargetMode="Externa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4.xml"/><Relationship Id="rId1" Type="http://schemas.openxmlformats.org/officeDocument/2006/relationships/vmlDrawing" Target="../drawings/vmlDrawing27.vml"/><Relationship Id="rId5" Type="http://schemas.openxmlformats.org/officeDocument/2006/relationships/image" Target="../media/image28.emf"/><Relationship Id="rId4" Type="http://schemas.openxmlformats.org/officeDocument/2006/relationships/oleObject" Target="file:///D:\Arbeit\Archiv\Google%20Drive\0Vorlesungen\3.%20Internationale%20Wirtschaftsbeziehungen\Grafik-Daten\GDP-Gaps%20in%20der%20EWU_Gr&#252;ndungsl&#228;nder.xls!Diagramm2%20(5)" TargetMode="Externa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4.xml"/><Relationship Id="rId1" Type="http://schemas.openxmlformats.org/officeDocument/2006/relationships/vmlDrawing" Target="../drawings/vmlDrawing28.vml"/><Relationship Id="rId5" Type="http://schemas.openxmlformats.org/officeDocument/2006/relationships/image" Target="../media/image29.emf"/><Relationship Id="rId4" Type="http://schemas.openxmlformats.org/officeDocument/2006/relationships/oleObject" Target="file:///D:\Arbeit\Archiv\Google%20Drive\0Vorlesungen\3.%20Internationale%20Wirtschaftsbeziehungen\Grafik-Daten\GDP-Gaps%20in%20der%20EWU_Gr&#252;ndungsl&#228;nder.xls!Diagramm2%20(8)" TargetMode="Externa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4.xml"/><Relationship Id="rId1" Type="http://schemas.openxmlformats.org/officeDocument/2006/relationships/vmlDrawing" Target="../drawings/vmlDrawing29.vml"/><Relationship Id="rId5" Type="http://schemas.openxmlformats.org/officeDocument/2006/relationships/image" Target="../media/image30.emf"/><Relationship Id="rId4" Type="http://schemas.openxmlformats.org/officeDocument/2006/relationships/oleObject" Target="file:///D:\Arbeit\Archiv\Google%20Drive\0Vorlesungen\3.%20Internationale%20Wirtschaftsbeziehungen\Grafik-Daten\GDP-Gaps%20in%20der%20EWU_Gr&#252;ndungsl&#228;nder.xls!Diagramm2%20(2)" TargetMode="Externa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4.xml"/><Relationship Id="rId1" Type="http://schemas.openxmlformats.org/officeDocument/2006/relationships/vmlDrawing" Target="../drawings/vmlDrawing30.vml"/><Relationship Id="rId5" Type="http://schemas.openxmlformats.org/officeDocument/2006/relationships/image" Target="../media/image31.emf"/><Relationship Id="rId4" Type="http://schemas.openxmlformats.org/officeDocument/2006/relationships/oleObject" Target="file:///D:\Arbeit\Archiv\Google%20Drive\0Vorlesungen\3.%20Internationale%20Wirtschaftsbeziehungen\Grafik-Daten\Kopie%20von%20HVPI%20(2005=100)%20-%20J&#228;hrliche%20Daten%20(Durchschnittsindex%20und%20Ver&#228;nderungsrate).xls!Diagramm1" TargetMode="Externa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4.xml"/><Relationship Id="rId1" Type="http://schemas.openxmlformats.org/officeDocument/2006/relationships/vmlDrawing" Target="../drawings/vmlDrawing31.vml"/><Relationship Id="rId5" Type="http://schemas.openxmlformats.org/officeDocument/2006/relationships/image" Target="../media/image32.emf"/><Relationship Id="rId4" Type="http://schemas.openxmlformats.org/officeDocument/2006/relationships/oleObject" Target="../embeddings/oleObject27.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4.xml"/><Relationship Id="rId1" Type="http://schemas.openxmlformats.org/officeDocument/2006/relationships/vmlDrawing" Target="../drawings/vmlDrawing32.vml"/><Relationship Id="rId5" Type="http://schemas.openxmlformats.org/officeDocument/2006/relationships/image" Target="../media/image33.emf"/><Relationship Id="rId4" Type="http://schemas.openxmlformats.org/officeDocument/2006/relationships/oleObject" Target="../embeddings/oleObject28.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4.xml"/><Relationship Id="rId1" Type="http://schemas.openxmlformats.org/officeDocument/2006/relationships/vmlDrawing" Target="../drawings/vmlDrawing33.vml"/><Relationship Id="rId5" Type="http://schemas.openxmlformats.org/officeDocument/2006/relationships/image" Target="../media/image33.emf"/><Relationship Id="rId4" Type="http://schemas.openxmlformats.org/officeDocument/2006/relationships/oleObject" Target="../embeddings/oleObject29.bin"/></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file:///D:\Arbeit\Archiv\Google%20Drive\0Vorlesungen\2.%20Makro&#246;konomik\Grafik-Daten\Entwicklung%20des%20DM-$%20PPP-Wechselkurses.xls!Diagramm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3.bin"/><Relationship Id="rId4" Type="http://schemas.openxmlformats.org/officeDocument/2006/relationships/hyperlink" Target="../../../../../Arbeit/Hochschule/Material%20f&#252;r%20Vorlesungen/(P,Y)-Geldmarkt-Diagramm.xls"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11.emf"/><Relationship Id="rId5" Type="http://schemas.openxmlformats.org/officeDocument/2006/relationships/oleObject" Target="../embeddings/oleObject4.bin"/><Relationship Id="rId4" Type="http://schemas.openxmlformats.org/officeDocument/2006/relationships/hyperlink" Target="../../../../../Arbeit/Hochschule/Material%20f&#252;r%20Vorlesungen/(P,Y)-Geldmarkt-Diagramm.xls"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hyperlink" Target="../../../../../Arbeit/Hochschule/Material%20f&#252;r%20Vorlesungen/(P,Y)-Geldmarkt-Diagramm.xl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14.wmf"/><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image" Target="../media/image14.wmf"/><Relationship Id="rId4" Type="http://schemas.openxmlformats.org/officeDocument/2006/relationships/oleObject" Target="../embeddings/oleObject8.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42.xml"/><Relationship Id="rId7" Type="http://schemas.openxmlformats.org/officeDocument/2006/relationships/image" Target="../media/image18.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15.wmf"/><Relationship Id="rId5" Type="http://schemas.openxmlformats.org/officeDocument/2006/relationships/oleObject" Target="../embeddings/oleObject9.bin"/><Relationship Id="rId4" Type="http://schemas.openxmlformats.org/officeDocument/2006/relationships/image" Target="../media/image17.wmf"/><Relationship Id="rId9" Type="http://schemas.openxmlformats.org/officeDocument/2006/relationships/image" Target="../media/image16.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image" Target="../media/image10.emf"/><Relationship Id="rId5" Type="http://schemas.openxmlformats.org/officeDocument/2006/relationships/oleObject" Target="../embeddings/oleObject11.bin"/><Relationship Id="rId4" Type="http://schemas.openxmlformats.org/officeDocument/2006/relationships/hyperlink" Target="../../../../../Arbeit/Hochschule/Material%20f&#252;r%20Vorlesungen/(P,Y)-Geldmarkt-Diagramm.xls"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10.emf"/><Relationship Id="rId5" Type="http://schemas.openxmlformats.org/officeDocument/2006/relationships/oleObject" Target="../embeddings/oleObject12.bin"/><Relationship Id="rId4" Type="http://schemas.openxmlformats.org/officeDocument/2006/relationships/hyperlink" Target="../../../../../Arbeit/Hochschule/Material%20f&#252;r%20Vorlesungen/(P,Y)-Geldmarkt-Diagramm.xls"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19.png"/><Relationship Id="rId2" Type="http://schemas.openxmlformats.org/officeDocument/2006/relationships/slideLayout" Target="../slideLayouts/slideLayout10.xml"/><Relationship Id="rId1" Type="http://schemas.openxmlformats.org/officeDocument/2006/relationships/vmlDrawing" Target="../drawings/vmlDrawing13.vml"/><Relationship Id="rId6" Type="http://schemas.openxmlformats.org/officeDocument/2006/relationships/image" Target="../media/image20.emf"/><Relationship Id="rId5" Type="http://schemas.openxmlformats.org/officeDocument/2006/relationships/oleObject" Target="../embeddings/oleObject14.bin"/><Relationship Id="rId4" Type="http://schemas.openxmlformats.org/officeDocument/2006/relationships/hyperlink" Target="../../../../../Arbeit/Hochschule/Material%20f&#252;r%20Vorlesungen/(P,Y)-Geldmarkt-Diagramm.xls"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finanzen.net/devisen/dollarkur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vmlDrawing" Target="../drawings/vmlDrawing15.vml"/><Relationship Id="rId5" Type="http://schemas.openxmlformats.org/officeDocument/2006/relationships/image" Target="../media/image21.emf"/><Relationship Id="rId4" Type="http://schemas.openxmlformats.org/officeDocument/2006/relationships/oleObject" Target="../embeddings/oleObject16.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18.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hyperlink" Target="../2.%20Makro&#246;konomik/AU_2_Das%20neoklassische%20Modell%20der%20Volkswirtschaft.PPT#-1,97,2. Das neoklassische Modell der Volkswirtschaft 2.2.1. Wirkungslosigkeit von Geldpolitik" TargetMode="External"/><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vmlDrawing" Target="../drawings/vmlDrawing18.vml"/><Relationship Id="rId5" Type="http://schemas.openxmlformats.org/officeDocument/2006/relationships/image" Target="../media/image24.emf"/><Relationship Id="rId4" Type="http://schemas.openxmlformats.org/officeDocument/2006/relationships/oleObject" Target="../embeddings/oleObject19.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7" Type="http://schemas.openxmlformats.org/officeDocument/2006/relationships/image" Target="../media/image25.wmf"/><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oleObject" Target="../embeddings/oleObject21.bin"/><Relationship Id="rId5" Type="http://schemas.openxmlformats.org/officeDocument/2006/relationships/image" Target="../media/image21.emf"/><Relationship Id="rId4" Type="http://schemas.openxmlformats.org/officeDocument/2006/relationships/oleObject" Target="../embeddings/oleObject20.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vmlDrawing" Target="../drawings/vmlDrawing20.vml"/><Relationship Id="rId5" Type="http://schemas.openxmlformats.org/officeDocument/2006/relationships/image" Target="../media/image21.emf"/><Relationship Id="rId4" Type="http://schemas.openxmlformats.org/officeDocument/2006/relationships/oleObject" Target="../embeddings/oleObject22.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vmlDrawing" Target="../drawings/vmlDrawing21.vml"/><Relationship Id="rId5" Type="http://schemas.openxmlformats.org/officeDocument/2006/relationships/image" Target="../media/image21.emf"/><Relationship Id="rId4" Type="http://schemas.openxmlformats.org/officeDocument/2006/relationships/oleObject" Target="../embeddings/oleObject23.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xml"/><Relationship Id="rId1" Type="http://schemas.openxmlformats.org/officeDocument/2006/relationships/vmlDrawing" Target="../drawings/vmlDrawing22.v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4.xml"/><Relationship Id="rId1" Type="http://schemas.openxmlformats.org/officeDocument/2006/relationships/vmlDrawing" Target="../drawings/vmlDrawing23.vml"/><Relationship Id="rId5" Type="http://schemas.openxmlformats.org/officeDocument/2006/relationships/image" Target="../media/image21.emf"/><Relationship Id="rId4" Type="http://schemas.openxmlformats.org/officeDocument/2006/relationships/oleObject" Target="../embeddings/oleObject25.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vmlDrawing" Target="../drawings/vmlDrawing24.vml"/><Relationship Id="rId5" Type="http://schemas.openxmlformats.org/officeDocument/2006/relationships/image" Target="../media/image21.emf"/><Relationship Id="rId4" Type="http://schemas.openxmlformats.org/officeDocument/2006/relationships/oleObject" Target="../embeddings/oleObject26.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hyperlink" Target="https://de.finance.yahoo.com/echarts?s=EURUSD%3DX#symbol=EURUSD=X;range=1d" TargetMode="External"/><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45CCA0B7-3BD3-4AB5-8B68-CAF177D112BB}" type="slidenum">
              <a:rPr lang="de-DE" altLang="en-US" sz="1600" smtClean="0"/>
              <a:pPr algn="r" eaLnBrk="1" hangingPunct="1">
                <a:spcBef>
                  <a:spcPct val="0"/>
                </a:spcBef>
                <a:buClrTx/>
                <a:buFontTx/>
                <a:buNone/>
              </a:pPr>
              <a:t>1</a:t>
            </a:fld>
            <a:r>
              <a:rPr lang="de-DE" altLang="en-US" sz="1600"/>
              <a:t> -</a:t>
            </a:r>
          </a:p>
        </p:txBody>
      </p:sp>
      <p:sp>
        <p:nvSpPr>
          <p:cNvPr id="717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2135042" name="Rectangle 2"/>
          <p:cNvSpPr>
            <a:spLocks noGrp="1" noChangeArrowheads="1"/>
          </p:cNvSpPr>
          <p:nvPr>
            <p:ph type="title" idx="4294967295"/>
          </p:nvPr>
        </p:nvSpPr>
        <p:spPr>
          <a:xfrm>
            <a:off x="0" y="519113"/>
            <a:ext cx="9144000" cy="809625"/>
          </a:xfrm>
        </p:spPr>
        <p:txBody>
          <a:bodyPr/>
          <a:lstStyle/>
          <a:p>
            <a:pPr eaLnBrk="1" hangingPunct="1">
              <a:defRPr/>
            </a:pPr>
            <a:r>
              <a:rPr lang="de-DE"/>
              <a:t>Internationale Wirtschaftsbeziehungen</a:t>
            </a:r>
            <a:br>
              <a:rPr lang="de-DE"/>
            </a:br>
            <a:br>
              <a:rPr lang="de-DE"/>
            </a:br>
            <a:r>
              <a:rPr lang="de-DE" sz="2200"/>
              <a:t>3. Währungstheorie und Währungspolitik</a:t>
            </a:r>
          </a:p>
        </p:txBody>
      </p:sp>
      <p:sp>
        <p:nvSpPr>
          <p:cNvPr id="7173" name="Text Box 4"/>
          <p:cNvSpPr txBox="1">
            <a:spLocks noChangeArrowheads="1"/>
          </p:cNvSpPr>
          <p:nvPr/>
        </p:nvSpPr>
        <p:spPr bwMode="auto">
          <a:xfrm>
            <a:off x="941388" y="1404938"/>
            <a:ext cx="730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50000"/>
              </a:spcBef>
              <a:buClrTx/>
              <a:buFontTx/>
              <a:buNone/>
            </a:pPr>
            <a:endParaRPr lang="de-DE" altLang="en-US" sz="2000"/>
          </a:p>
        </p:txBody>
      </p:sp>
      <p:sp>
        <p:nvSpPr>
          <p:cNvPr id="7174" name="Text Box 5"/>
          <p:cNvSpPr txBox="1">
            <a:spLocks noChangeArrowheads="1"/>
          </p:cNvSpPr>
          <p:nvPr/>
        </p:nvSpPr>
        <p:spPr bwMode="auto">
          <a:xfrm>
            <a:off x="614363" y="1255713"/>
            <a:ext cx="8120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50000"/>
              </a:spcBef>
              <a:buClrTx/>
              <a:buFontTx/>
              <a:buNone/>
            </a:pPr>
            <a:endParaRPr lang="de-DE" altLang="en-US" sz="2000"/>
          </a:p>
        </p:txBody>
      </p:sp>
      <p:grpSp>
        <p:nvGrpSpPr>
          <p:cNvPr id="7175" name="Group 18"/>
          <p:cNvGrpSpPr>
            <a:grpSpLocks/>
          </p:cNvGrpSpPr>
          <p:nvPr/>
        </p:nvGrpSpPr>
        <p:grpSpPr bwMode="auto">
          <a:xfrm>
            <a:off x="1898650" y="2022475"/>
            <a:ext cx="5346700" cy="4441825"/>
            <a:chOff x="1196" y="1337"/>
            <a:chExt cx="3368" cy="2798"/>
          </a:xfrm>
        </p:grpSpPr>
        <p:graphicFrame>
          <p:nvGraphicFramePr>
            <p:cNvPr id="7176" name="Object 16"/>
            <p:cNvGraphicFramePr>
              <a:graphicFrameLocks noChangeAspect="1"/>
            </p:cNvGraphicFramePr>
            <p:nvPr/>
          </p:nvGraphicFramePr>
          <p:xfrm>
            <a:off x="1196" y="2335"/>
            <a:ext cx="1512" cy="947"/>
          </p:xfrm>
          <a:graphic>
            <a:graphicData uri="http://schemas.openxmlformats.org/presentationml/2006/ole">
              <mc:AlternateContent xmlns:mc="http://schemas.openxmlformats.org/markup-compatibility/2006">
                <mc:Choice xmlns:v="urn:schemas-microsoft-com:vml" Requires="v">
                  <p:oleObj spid="_x0000_s7612" r:id="rId4" imgW="5905500" imgH="3697288" progId="Unknown">
                    <p:embed/>
                  </p:oleObj>
                </mc:Choice>
                <mc:Fallback>
                  <p:oleObj r:id="rId4" imgW="5905500" imgH="3697288" progId="Unknown">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6" y="2335"/>
                          <a:ext cx="1512"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7" name="Arc 15"/>
            <p:cNvSpPr>
              <a:spLocks/>
            </p:cNvSpPr>
            <p:nvPr/>
          </p:nvSpPr>
          <p:spPr bwMode="auto">
            <a:xfrm rot="10800000">
              <a:off x="1806" y="2940"/>
              <a:ext cx="2439" cy="1195"/>
            </a:xfrm>
            <a:custGeom>
              <a:avLst/>
              <a:gdLst>
                <a:gd name="T0" fmla="*/ 0 w 36663"/>
                <a:gd name="T1" fmla="*/ 0 h 21600"/>
                <a:gd name="T2" fmla="*/ 0 w 36663"/>
                <a:gd name="T3" fmla="*/ 0 h 21600"/>
                <a:gd name="T4" fmla="*/ 0 w 36663"/>
                <a:gd name="T5" fmla="*/ 0 h 21600"/>
                <a:gd name="T6" fmla="*/ 0 60000 65536"/>
                <a:gd name="T7" fmla="*/ 0 60000 65536"/>
                <a:gd name="T8" fmla="*/ 0 60000 65536"/>
                <a:gd name="T9" fmla="*/ 0 w 36663"/>
                <a:gd name="T10" fmla="*/ 0 h 21600"/>
                <a:gd name="T11" fmla="*/ 36663 w 36663"/>
                <a:gd name="T12" fmla="*/ 21600 h 21600"/>
              </a:gdLst>
              <a:ahLst/>
              <a:cxnLst>
                <a:cxn ang="T6">
                  <a:pos x="T0" y="T1"/>
                </a:cxn>
                <a:cxn ang="T7">
                  <a:pos x="T2" y="T3"/>
                </a:cxn>
                <a:cxn ang="T8">
                  <a:pos x="T4" y="T5"/>
                </a:cxn>
              </a:cxnLst>
              <a:rect l="T9" t="T10" r="T11" b="T12"/>
              <a:pathLst>
                <a:path w="36663" h="21600" fill="none" extrusionOk="0">
                  <a:moveTo>
                    <a:pt x="-1" y="10760"/>
                  </a:moveTo>
                  <a:cubicBezTo>
                    <a:pt x="3863" y="4099"/>
                    <a:pt x="10982" y="-1"/>
                    <a:pt x="18683" y="0"/>
                  </a:cubicBezTo>
                  <a:cubicBezTo>
                    <a:pt x="25909" y="0"/>
                    <a:pt x="32657" y="3613"/>
                    <a:pt x="36662" y="9629"/>
                  </a:cubicBezTo>
                </a:path>
                <a:path w="36663" h="21600" stroke="0" extrusionOk="0">
                  <a:moveTo>
                    <a:pt x="-1" y="10760"/>
                  </a:moveTo>
                  <a:cubicBezTo>
                    <a:pt x="3863" y="4099"/>
                    <a:pt x="10982" y="-1"/>
                    <a:pt x="18683" y="0"/>
                  </a:cubicBezTo>
                  <a:cubicBezTo>
                    <a:pt x="25909" y="0"/>
                    <a:pt x="32657" y="3613"/>
                    <a:pt x="36662" y="9629"/>
                  </a:cubicBezTo>
                  <a:lnTo>
                    <a:pt x="18683" y="21600"/>
                  </a:lnTo>
                  <a:lnTo>
                    <a:pt x="-1" y="10760"/>
                  </a:lnTo>
                  <a:close/>
                </a:path>
              </a:pathLst>
            </a:custGeom>
            <a:noFill/>
            <a:ln w="38100" cap="rnd">
              <a:solidFill>
                <a:srgbClr val="CC0000"/>
              </a:solidFill>
              <a:round/>
              <a:headEnd type="none" w="sm" len="sm"/>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8" name="Arc 14"/>
            <p:cNvSpPr>
              <a:spLocks/>
            </p:cNvSpPr>
            <p:nvPr/>
          </p:nvSpPr>
          <p:spPr bwMode="auto">
            <a:xfrm rot="10680000">
              <a:off x="1969" y="2715"/>
              <a:ext cx="2124" cy="1132"/>
            </a:xfrm>
            <a:custGeom>
              <a:avLst/>
              <a:gdLst>
                <a:gd name="T0" fmla="*/ 0 w 32912"/>
                <a:gd name="T1" fmla="*/ 0 h 21600"/>
                <a:gd name="T2" fmla="*/ 0 w 32912"/>
                <a:gd name="T3" fmla="*/ 0 h 21600"/>
                <a:gd name="T4" fmla="*/ 0 w 32912"/>
                <a:gd name="T5" fmla="*/ 0 h 21600"/>
                <a:gd name="T6" fmla="*/ 0 60000 65536"/>
                <a:gd name="T7" fmla="*/ 0 60000 65536"/>
                <a:gd name="T8" fmla="*/ 0 60000 65536"/>
                <a:gd name="T9" fmla="*/ 0 w 32912"/>
                <a:gd name="T10" fmla="*/ 0 h 21600"/>
                <a:gd name="T11" fmla="*/ 32912 w 32912"/>
                <a:gd name="T12" fmla="*/ 21600 h 21600"/>
              </a:gdLst>
              <a:ahLst/>
              <a:cxnLst>
                <a:cxn ang="T6">
                  <a:pos x="T0" y="T1"/>
                </a:cxn>
                <a:cxn ang="T7">
                  <a:pos x="T2" y="T3"/>
                </a:cxn>
                <a:cxn ang="T8">
                  <a:pos x="T4" y="T5"/>
                </a:cxn>
              </a:cxnLst>
              <a:rect l="T9" t="T10" r="T11" b="T12"/>
              <a:pathLst>
                <a:path w="32912" h="21600" fill="none" extrusionOk="0">
                  <a:moveTo>
                    <a:pt x="-1" y="7572"/>
                  </a:moveTo>
                  <a:cubicBezTo>
                    <a:pt x="4103" y="2767"/>
                    <a:pt x="10105" y="-1"/>
                    <a:pt x="16425" y="0"/>
                  </a:cubicBezTo>
                  <a:cubicBezTo>
                    <a:pt x="22777" y="0"/>
                    <a:pt x="28807" y="2796"/>
                    <a:pt x="32911" y="7645"/>
                  </a:cubicBezTo>
                </a:path>
                <a:path w="32912" h="21600" stroke="0" extrusionOk="0">
                  <a:moveTo>
                    <a:pt x="-1" y="7572"/>
                  </a:moveTo>
                  <a:cubicBezTo>
                    <a:pt x="4103" y="2767"/>
                    <a:pt x="10105" y="-1"/>
                    <a:pt x="16425" y="0"/>
                  </a:cubicBezTo>
                  <a:cubicBezTo>
                    <a:pt x="22777" y="0"/>
                    <a:pt x="28807" y="2796"/>
                    <a:pt x="32911" y="7645"/>
                  </a:cubicBezTo>
                  <a:lnTo>
                    <a:pt x="16425" y="21600"/>
                  </a:lnTo>
                  <a:lnTo>
                    <a:pt x="-1" y="7572"/>
                  </a:lnTo>
                  <a:close/>
                </a:path>
              </a:pathLst>
            </a:custGeom>
            <a:noFill/>
            <a:ln w="38100" cap="rnd">
              <a:solidFill>
                <a:srgbClr val="00FF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7179" name="Group 7"/>
            <p:cNvGrpSpPr>
              <a:grpSpLocks/>
            </p:cNvGrpSpPr>
            <p:nvPr/>
          </p:nvGrpSpPr>
          <p:grpSpPr bwMode="auto">
            <a:xfrm>
              <a:off x="1756" y="1337"/>
              <a:ext cx="2808" cy="1944"/>
              <a:chOff x="700" y="5972"/>
              <a:chExt cx="7020" cy="4860"/>
            </a:xfrm>
          </p:grpSpPr>
          <p:graphicFrame>
            <p:nvGraphicFramePr>
              <p:cNvPr id="7180" name="Object 11"/>
              <p:cNvGraphicFramePr>
                <a:graphicFrameLocks noChangeAspect="1"/>
              </p:cNvGraphicFramePr>
              <p:nvPr/>
            </p:nvGraphicFramePr>
            <p:xfrm>
              <a:off x="6041" y="8312"/>
              <a:ext cx="1679" cy="2520"/>
            </p:xfrm>
            <a:graphic>
              <a:graphicData uri="http://schemas.openxmlformats.org/presentationml/2006/ole">
                <mc:AlternateContent xmlns:mc="http://schemas.openxmlformats.org/markup-compatibility/2006">
                  <mc:Choice xmlns:v="urn:schemas-microsoft-com:vml" Requires="v">
                    <p:oleObj spid="_x0000_s7613" r:id="rId6" imgW="2278063" imgH="3421063" progId="Unknown">
                      <p:embed/>
                    </p:oleObj>
                  </mc:Choice>
                  <mc:Fallback>
                    <p:oleObj r:id="rId6" imgW="2278063" imgH="3421063" progId="Unknown">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1" y="8312"/>
                            <a:ext cx="1679" cy="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181" name="Group 8"/>
              <p:cNvGrpSpPr>
                <a:grpSpLocks/>
              </p:cNvGrpSpPr>
              <p:nvPr/>
            </p:nvGrpSpPr>
            <p:grpSpPr bwMode="auto">
              <a:xfrm>
                <a:off x="700" y="5972"/>
                <a:ext cx="6221" cy="3647"/>
                <a:chOff x="700" y="5972"/>
                <a:chExt cx="6221" cy="3647"/>
              </a:xfrm>
            </p:grpSpPr>
            <p:sp>
              <p:nvSpPr>
                <p:cNvPr id="7182" name="Arc 10"/>
                <p:cNvSpPr>
                  <a:spLocks/>
                </p:cNvSpPr>
                <p:nvPr/>
              </p:nvSpPr>
              <p:spPr bwMode="auto">
                <a:xfrm rot="-720000">
                  <a:off x="700" y="5972"/>
                  <a:ext cx="6221" cy="2926"/>
                </a:xfrm>
                <a:custGeom>
                  <a:avLst/>
                  <a:gdLst>
                    <a:gd name="T0" fmla="*/ 0 w 37381"/>
                    <a:gd name="T1" fmla="*/ 0 h 21600"/>
                    <a:gd name="T2" fmla="*/ 0 w 37381"/>
                    <a:gd name="T3" fmla="*/ 0 h 21600"/>
                    <a:gd name="T4" fmla="*/ 0 w 37381"/>
                    <a:gd name="T5" fmla="*/ 0 h 21600"/>
                    <a:gd name="T6" fmla="*/ 0 60000 65536"/>
                    <a:gd name="T7" fmla="*/ 0 60000 65536"/>
                    <a:gd name="T8" fmla="*/ 0 60000 65536"/>
                    <a:gd name="T9" fmla="*/ 0 w 37381"/>
                    <a:gd name="T10" fmla="*/ 0 h 21600"/>
                    <a:gd name="T11" fmla="*/ 37381 w 37381"/>
                    <a:gd name="T12" fmla="*/ 21600 h 21600"/>
                  </a:gdLst>
                  <a:ahLst/>
                  <a:cxnLst>
                    <a:cxn ang="T6">
                      <a:pos x="T0" y="T1"/>
                    </a:cxn>
                    <a:cxn ang="T7">
                      <a:pos x="T2" y="T3"/>
                    </a:cxn>
                    <a:cxn ang="T8">
                      <a:pos x="T4" y="T5"/>
                    </a:cxn>
                  </a:cxnLst>
                  <a:rect l="T9" t="T10" r="T11" b="T12"/>
                  <a:pathLst>
                    <a:path w="37381" h="21600" fill="none" extrusionOk="0">
                      <a:moveTo>
                        <a:pt x="-1" y="6979"/>
                      </a:moveTo>
                      <a:cubicBezTo>
                        <a:pt x="4090" y="2531"/>
                        <a:pt x="9856" y="-1"/>
                        <a:pt x="15900" y="0"/>
                      </a:cubicBezTo>
                      <a:cubicBezTo>
                        <a:pt x="26952" y="0"/>
                        <a:pt x="36222" y="8343"/>
                        <a:pt x="37381" y="19335"/>
                      </a:cubicBezTo>
                    </a:path>
                    <a:path w="37381" h="21600" stroke="0" extrusionOk="0">
                      <a:moveTo>
                        <a:pt x="-1" y="6979"/>
                      </a:moveTo>
                      <a:cubicBezTo>
                        <a:pt x="4090" y="2531"/>
                        <a:pt x="9856" y="-1"/>
                        <a:pt x="15900" y="0"/>
                      </a:cubicBezTo>
                      <a:cubicBezTo>
                        <a:pt x="26952" y="0"/>
                        <a:pt x="36222" y="8343"/>
                        <a:pt x="37381" y="19335"/>
                      </a:cubicBezTo>
                      <a:lnTo>
                        <a:pt x="15900" y="21600"/>
                      </a:lnTo>
                      <a:lnTo>
                        <a:pt x="-1" y="6979"/>
                      </a:lnTo>
                      <a:close/>
                    </a:path>
                  </a:pathLst>
                </a:custGeom>
                <a:noFill/>
                <a:ln w="38100" cap="rnd">
                  <a:solidFill>
                    <a:srgbClr val="FF0000"/>
                  </a:solidFill>
                  <a:round/>
                  <a:headEnd type="none" w="sm" len="sm"/>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3" name="Arc 9"/>
                <p:cNvSpPr>
                  <a:spLocks/>
                </p:cNvSpPr>
                <p:nvPr/>
              </p:nvSpPr>
              <p:spPr bwMode="auto">
                <a:xfrm rot="-720000">
                  <a:off x="1038" y="6692"/>
                  <a:ext cx="5693" cy="2927"/>
                </a:xfrm>
                <a:custGeom>
                  <a:avLst/>
                  <a:gdLst>
                    <a:gd name="T0" fmla="*/ 0 w 34210"/>
                    <a:gd name="T1" fmla="*/ 0 h 21600"/>
                    <a:gd name="T2" fmla="*/ 0 w 34210"/>
                    <a:gd name="T3" fmla="*/ 0 h 21600"/>
                    <a:gd name="T4" fmla="*/ 0 w 34210"/>
                    <a:gd name="T5" fmla="*/ 0 h 21600"/>
                    <a:gd name="T6" fmla="*/ 0 60000 65536"/>
                    <a:gd name="T7" fmla="*/ 0 60000 65536"/>
                    <a:gd name="T8" fmla="*/ 0 60000 65536"/>
                    <a:gd name="T9" fmla="*/ 0 w 34210"/>
                    <a:gd name="T10" fmla="*/ 0 h 21600"/>
                    <a:gd name="T11" fmla="*/ 34210 w 34210"/>
                    <a:gd name="T12" fmla="*/ 21600 h 21600"/>
                  </a:gdLst>
                  <a:ahLst/>
                  <a:cxnLst>
                    <a:cxn ang="T6">
                      <a:pos x="T0" y="T1"/>
                    </a:cxn>
                    <a:cxn ang="T7">
                      <a:pos x="T2" y="T3"/>
                    </a:cxn>
                    <a:cxn ang="T8">
                      <a:pos x="T4" y="T5"/>
                    </a:cxn>
                  </a:cxnLst>
                  <a:rect l="T9" t="T10" r="T11" b="T12"/>
                  <a:pathLst>
                    <a:path w="34210" h="21600" fill="none" extrusionOk="0">
                      <a:moveTo>
                        <a:pt x="0" y="4902"/>
                      </a:moveTo>
                      <a:cubicBezTo>
                        <a:pt x="3862" y="1732"/>
                        <a:pt x="8705" y="-1"/>
                        <a:pt x="13702" y="0"/>
                      </a:cubicBezTo>
                      <a:cubicBezTo>
                        <a:pt x="23018" y="0"/>
                        <a:pt x="31285" y="5973"/>
                        <a:pt x="34209" y="14819"/>
                      </a:cubicBezTo>
                    </a:path>
                    <a:path w="34210" h="21600" stroke="0" extrusionOk="0">
                      <a:moveTo>
                        <a:pt x="0" y="4902"/>
                      </a:moveTo>
                      <a:cubicBezTo>
                        <a:pt x="3862" y="1732"/>
                        <a:pt x="8705" y="-1"/>
                        <a:pt x="13702" y="0"/>
                      </a:cubicBezTo>
                      <a:cubicBezTo>
                        <a:pt x="23018" y="0"/>
                        <a:pt x="31285" y="5973"/>
                        <a:pt x="34209" y="14819"/>
                      </a:cubicBezTo>
                      <a:lnTo>
                        <a:pt x="13702" y="21600"/>
                      </a:lnTo>
                      <a:lnTo>
                        <a:pt x="0" y="4902"/>
                      </a:lnTo>
                      <a:close/>
                    </a:path>
                  </a:pathLst>
                </a:custGeom>
                <a:noFill/>
                <a:ln w="38100" cap="rnd">
                  <a:solidFill>
                    <a:srgbClr val="00FF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4C6DBD42-3012-4140-8DB5-9C71CF5347B8}" type="slidenum">
              <a:rPr lang="de-DE" altLang="en-US" sz="1600" smtClean="0"/>
              <a:pPr algn="r" eaLnBrk="1" hangingPunct="1">
                <a:spcBef>
                  <a:spcPct val="0"/>
                </a:spcBef>
                <a:buClrTx/>
                <a:buFontTx/>
                <a:buNone/>
              </a:pPr>
              <a:t>10</a:t>
            </a:fld>
            <a:r>
              <a:rPr lang="de-DE" altLang="en-US" sz="1600"/>
              <a:t> -</a:t>
            </a:r>
          </a:p>
        </p:txBody>
      </p:sp>
      <p:sp>
        <p:nvSpPr>
          <p:cNvPr id="1638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699459" name="Rectangle 3"/>
          <p:cNvSpPr>
            <a:spLocks noGrp="1" noChangeArrowheads="1"/>
          </p:cNvSpPr>
          <p:nvPr>
            <p:ph type="body" idx="4294967295"/>
          </p:nvPr>
        </p:nvSpPr>
        <p:spPr>
          <a:xfrm>
            <a:off x="468313" y="1341438"/>
            <a:ext cx="8229600" cy="5181600"/>
          </a:xfrm>
        </p:spPr>
        <p:txBody>
          <a:bodyPr/>
          <a:lstStyle/>
          <a:p>
            <a:pPr eaLnBrk="1" hangingPunct="1">
              <a:defRPr/>
            </a:pPr>
            <a:r>
              <a:rPr lang="de-DE" dirty="0"/>
              <a:t>Diese Überlegungen zeigen also, dass Nachfrage und Angebot auf Devisenmärkten werden vor allem von zwei Faktoren beeinflusst werden:</a:t>
            </a:r>
          </a:p>
          <a:p>
            <a:pPr eaLnBrk="1" hangingPunct="1">
              <a:defRPr/>
            </a:pPr>
            <a:endParaRPr lang="de-DE" dirty="0"/>
          </a:p>
          <a:p>
            <a:pPr lvl="1" eaLnBrk="1" hangingPunct="1">
              <a:defRPr/>
            </a:pPr>
            <a:r>
              <a:rPr lang="de-DE" dirty="0"/>
              <a:t>Der Relation zwischen den Preisen inländischer und ausländischer Güter:</a:t>
            </a:r>
          </a:p>
          <a:p>
            <a:pPr lvl="2" eaLnBrk="1" hangingPunct="1">
              <a:buFont typeface="Arial Unicode MS" pitchFamily="34" charset="-128"/>
              <a:buNone/>
              <a:defRPr/>
            </a:pPr>
            <a:r>
              <a:rPr lang="de-DE" sz="2200" dirty="0"/>
              <a:t>			</a:t>
            </a:r>
            <a:r>
              <a:rPr lang="de-DE" sz="2200" dirty="0">
                <a:solidFill>
                  <a:srgbClr val="00FF00"/>
                </a:solidFill>
              </a:rPr>
              <a:t>P</a:t>
            </a:r>
            <a:r>
              <a:rPr lang="de-DE" sz="2200" baseline="-25000" dirty="0">
                <a:solidFill>
                  <a:srgbClr val="00FF00"/>
                </a:solidFill>
              </a:rPr>
              <a:t>€</a:t>
            </a:r>
            <a:r>
              <a:rPr lang="de-DE" sz="2200" dirty="0">
                <a:solidFill>
                  <a:srgbClr val="00FF00"/>
                </a:solidFill>
              </a:rPr>
              <a:t>   versus   P</a:t>
            </a:r>
            <a:r>
              <a:rPr lang="de-DE" sz="2200" baseline="-25000" dirty="0">
                <a:solidFill>
                  <a:srgbClr val="00FF00"/>
                </a:solidFill>
              </a:rPr>
              <a:t>$</a:t>
            </a:r>
            <a:endParaRPr lang="de-DE" sz="2200" baseline="30000" dirty="0">
              <a:solidFill>
                <a:srgbClr val="00FF00"/>
              </a:solidFill>
            </a:endParaRPr>
          </a:p>
          <a:p>
            <a:pPr lvl="2" eaLnBrk="1" hangingPunct="1">
              <a:buFont typeface="Arial Unicode MS" pitchFamily="34" charset="-128"/>
              <a:buNone/>
              <a:defRPr/>
            </a:pPr>
            <a:endParaRPr lang="de-DE" baseline="30000" dirty="0"/>
          </a:p>
          <a:p>
            <a:pPr lvl="1" eaLnBrk="1" hangingPunct="1">
              <a:defRPr/>
            </a:pPr>
            <a:r>
              <a:rPr lang="de-DE" dirty="0"/>
              <a:t>Der Relation zwischen den Zinssätzen von Wertpapieren, die auf inländische und ausländische Währung lauten:</a:t>
            </a:r>
          </a:p>
          <a:p>
            <a:pPr lvl="2" eaLnBrk="1" hangingPunct="1">
              <a:buFont typeface="Arial Unicode MS" pitchFamily="34" charset="-128"/>
              <a:buNone/>
              <a:defRPr/>
            </a:pPr>
            <a:r>
              <a:rPr lang="de-DE" sz="2200" dirty="0"/>
              <a:t>		 	  </a:t>
            </a:r>
            <a:r>
              <a:rPr lang="de-DE" sz="2200" dirty="0">
                <a:solidFill>
                  <a:srgbClr val="00FF00"/>
                </a:solidFill>
              </a:rPr>
              <a:t>i</a:t>
            </a:r>
            <a:r>
              <a:rPr lang="de-DE" sz="2200" baseline="-25000" dirty="0">
                <a:solidFill>
                  <a:srgbClr val="00FF00"/>
                </a:solidFill>
              </a:rPr>
              <a:t>€</a:t>
            </a:r>
            <a:r>
              <a:rPr lang="de-DE" sz="2200" dirty="0">
                <a:solidFill>
                  <a:srgbClr val="00FF00"/>
                </a:solidFill>
              </a:rPr>
              <a:t> versus i</a:t>
            </a:r>
            <a:r>
              <a:rPr lang="de-DE" sz="2200" baseline="-25000" dirty="0">
                <a:solidFill>
                  <a:srgbClr val="00FF00"/>
                </a:solidFill>
              </a:rPr>
              <a:t>$</a:t>
            </a:r>
          </a:p>
        </p:txBody>
      </p:sp>
      <p:sp>
        <p:nvSpPr>
          <p:cNvPr id="7699464" name="Rectangle 8"/>
          <p:cNvSpPr>
            <a:spLocks noGrp="1" noChangeArrowheads="1"/>
          </p:cNvSpPr>
          <p:nvPr>
            <p:ph type="title" idx="4294967295"/>
          </p:nvPr>
        </p:nvSpPr>
        <p:spPr/>
        <p:txBody>
          <a:bodyPr/>
          <a:lstStyle/>
          <a:p>
            <a:pPr eaLnBrk="1" hangingPunct="1">
              <a:defRPr/>
            </a:pPr>
            <a:r>
              <a:rPr lang="de-DE" dirty="0"/>
              <a:t>3. Währungstheorie und Währungspolitik</a:t>
            </a:r>
            <a:br>
              <a:rPr lang="de-DE" dirty="0"/>
            </a:br>
            <a:r>
              <a:rPr lang="de-DE" sz="2200" dirty="0"/>
              <a:t>3.1.2. Kaufkraft- und Zinsparität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DF030C68-44AF-47D0-AD04-872E05D98C7C}" type="slidenum">
              <a:rPr lang="de-DE" altLang="en-US" sz="1600" smtClean="0"/>
              <a:pPr algn="r" eaLnBrk="1" hangingPunct="1">
                <a:spcBef>
                  <a:spcPct val="0"/>
                </a:spcBef>
                <a:buClrTx/>
                <a:buFontTx/>
                <a:buNone/>
              </a:pPr>
              <a:t>100</a:t>
            </a:fld>
            <a:r>
              <a:rPr lang="de-DE" altLang="en-US" sz="1600"/>
              <a:t> -</a:t>
            </a:r>
          </a:p>
        </p:txBody>
      </p:sp>
      <p:sp>
        <p:nvSpPr>
          <p:cNvPr id="10752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286210" name="Rectangle 2"/>
          <p:cNvSpPr>
            <a:spLocks noGrp="1" noChangeArrowheads="1"/>
          </p:cNvSpPr>
          <p:nvPr>
            <p:ph type="title" idx="4294967295"/>
          </p:nvPr>
        </p:nvSpPr>
        <p:spPr>
          <a:xfrm>
            <a:off x="0" y="31750"/>
            <a:ext cx="9144000" cy="1100138"/>
          </a:xfrm>
        </p:spPr>
        <p:txBody>
          <a:bodyPr/>
          <a:lstStyle/>
          <a:p>
            <a:pPr eaLnBrk="1" hangingPunct="1">
              <a:defRPr/>
            </a:pPr>
            <a:r>
              <a:rPr lang="de-DE" sz="2200" b="0"/>
              <a:t>3.3. Ist die Europäische Währungsunion ein optimaler Währungsraum?</a:t>
            </a:r>
            <a:br>
              <a:rPr lang="de-DE" sz="2200" b="0"/>
            </a:br>
            <a:r>
              <a:rPr lang="de-DE" sz="2200" b="0"/>
              <a:t>        3.3.1. Die Theorie optimaler Währungsräume</a:t>
            </a:r>
          </a:p>
        </p:txBody>
      </p:sp>
      <p:sp>
        <p:nvSpPr>
          <p:cNvPr id="8286211" name="Rectangle 3"/>
          <p:cNvSpPr>
            <a:spLocks noGrp="1" noChangeArrowheads="1"/>
          </p:cNvSpPr>
          <p:nvPr>
            <p:ph type="body" idx="4294967295"/>
          </p:nvPr>
        </p:nvSpPr>
        <p:spPr>
          <a:xfrm>
            <a:off x="457200" y="1071563"/>
            <a:ext cx="8686800" cy="5435600"/>
          </a:xfrm>
        </p:spPr>
        <p:txBody>
          <a:bodyPr/>
          <a:lstStyle/>
          <a:p>
            <a:pPr marL="444500" indent="-444500" eaLnBrk="1" hangingPunct="1">
              <a:lnSpc>
                <a:spcPct val="90000"/>
              </a:lnSpc>
              <a:defRPr/>
            </a:pPr>
            <a:r>
              <a:rPr lang="de-DE" dirty="0"/>
              <a:t>Zusammengefasst gilt also:</a:t>
            </a:r>
          </a:p>
          <a:p>
            <a:pPr marL="444500" indent="-444500" eaLnBrk="1" hangingPunct="1">
              <a:lnSpc>
                <a:spcPct val="90000"/>
              </a:lnSpc>
              <a:defRPr/>
            </a:pPr>
            <a:endParaRPr lang="de-DE" dirty="0"/>
          </a:p>
          <a:p>
            <a:pPr marL="1208088" lvl="1" indent="-495300" eaLnBrk="1" hangingPunct="1">
              <a:lnSpc>
                <a:spcPct val="90000"/>
              </a:lnSpc>
              <a:defRPr/>
            </a:pPr>
            <a:r>
              <a:rPr lang="de-DE" dirty="0">
                <a:solidFill>
                  <a:srgbClr val="00FF00"/>
                </a:solidFill>
              </a:rPr>
              <a:t>Je stärker</a:t>
            </a:r>
            <a:r>
              <a:rPr lang="de-DE" dirty="0"/>
              <a:t> ein Land mit den Mitgliedsländern einer Währ-</a:t>
            </a:r>
            <a:r>
              <a:rPr lang="de-DE" dirty="0" err="1"/>
              <a:t>ungsunion</a:t>
            </a:r>
            <a:r>
              <a:rPr lang="de-DE" dirty="0"/>
              <a:t> </a:t>
            </a:r>
            <a:r>
              <a:rPr lang="de-DE" dirty="0">
                <a:solidFill>
                  <a:srgbClr val="00FF00"/>
                </a:solidFill>
              </a:rPr>
              <a:t>Güter und Produktionsfaktoren austauscht</a:t>
            </a:r>
            <a:r>
              <a:rPr lang="de-DE" dirty="0"/>
              <a:t>, </a:t>
            </a:r>
            <a:r>
              <a:rPr lang="de-DE" dirty="0">
                <a:solidFill>
                  <a:srgbClr val="00FF00"/>
                </a:solidFill>
              </a:rPr>
              <a:t>desto größer</a:t>
            </a:r>
            <a:r>
              <a:rPr lang="de-DE" dirty="0"/>
              <a:t> ist der </a:t>
            </a:r>
            <a:r>
              <a:rPr lang="de-DE" dirty="0">
                <a:solidFill>
                  <a:srgbClr val="00FF00"/>
                </a:solidFill>
              </a:rPr>
              <a:t>monetäre Effizienzgewinn</a:t>
            </a:r>
            <a:r>
              <a:rPr lang="de-DE" dirty="0"/>
              <a:t> der durch den Beitritt zu einer Währungsunion erzielt werden kann.</a:t>
            </a:r>
          </a:p>
          <a:p>
            <a:pPr marL="1208088" lvl="1" indent="-495300" eaLnBrk="1" hangingPunct="1">
              <a:lnSpc>
                <a:spcPct val="90000"/>
              </a:lnSpc>
              <a:defRPr/>
            </a:pPr>
            <a:r>
              <a:rPr lang="de-DE" dirty="0"/>
              <a:t>Die Stärke des Austauschs von Gütern und Dienst-leistungen wird auch als „</a:t>
            </a:r>
            <a:r>
              <a:rPr lang="de-DE" dirty="0">
                <a:solidFill>
                  <a:srgbClr val="00FF00"/>
                </a:solidFill>
              </a:rPr>
              <a:t>Grad der wirtschaftlichen Integration</a:t>
            </a:r>
            <a:r>
              <a:rPr lang="de-DE" dirty="0"/>
              <a:t>“ bezeichnen.</a:t>
            </a:r>
          </a:p>
          <a:p>
            <a:pPr marL="1208088" lvl="1" indent="-495300" eaLnBrk="1" hangingPunct="1">
              <a:lnSpc>
                <a:spcPct val="90000"/>
              </a:lnSpc>
              <a:defRPr/>
            </a:pPr>
            <a:r>
              <a:rPr lang="de-DE" dirty="0"/>
              <a:t>Man kann also sagen, dass der </a:t>
            </a:r>
            <a:r>
              <a:rPr lang="de-DE" dirty="0">
                <a:solidFill>
                  <a:srgbClr val="FF9933"/>
                </a:solidFill>
              </a:rPr>
              <a:t>monetäre Effizienzgewinn</a:t>
            </a:r>
            <a:r>
              <a:rPr lang="de-DE" dirty="0"/>
              <a:t> </a:t>
            </a:r>
            <a:r>
              <a:rPr lang="de-DE" dirty="0">
                <a:solidFill>
                  <a:srgbClr val="FF9933"/>
                </a:solidFill>
              </a:rPr>
              <a:t>mit</a:t>
            </a:r>
            <a:r>
              <a:rPr lang="de-DE" dirty="0">
                <a:solidFill>
                  <a:srgbClr val="00FF00"/>
                </a:solidFill>
              </a:rPr>
              <a:t> dem Grad der wirtschaftlichen </a:t>
            </a:r>
            <a:r>
              <a:rPr lang="de-DE" dirty="0">
                <a:solidFill>
                  <a:srgbClr val="FF9933"/>
                </a:solidFill>
              </a:rPr>
              <a:t>Integration</a:t>
            </a:r>
            <a:r>
              <a:rPr lang="de-DE" dirty="0"/>
              <a:t> eines Landes mit den Mitgliedsländern einer Währungsunion </a:t>
            </a:r>
            <a:r>
              <a:rPr lang="de-DE" dirty="0">
                <a:solidFill>
                  <a:srgbClr val="FF9933"/>
                </a:solidFill>
              </a:rPr>
              <a:t>steigt</a:t>
            </a:r>
            <a:r>
              <a:rPr lang="de-DE" dirty="0"/>
              <a:t> (s. Schaubild).</a:t>
            </a:r>
          </a:p>
          <a:p>
            <a:pPr marL="1208088" lvl="1" indent="-495300" eaLnBrk="1" hangingPunct="1">
              <a:lnSpc>
                <a:spcPct val="90000"/>
              </a:lnSpc>
              <a:defRPr/>
            </a:pP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862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862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862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24520236-BEDD-44C4-9BFB-5AE19039B123}" type="slidenum">
              <a:rPr lang="de-DE" altLang="en-US" sz="1600" smtClean="0"/>
              <a:pPr algn="r" eaLnBrk="1" hangingPunct="1">
                <a:spcBef>
                  <a:spcPct val="0"/>
                </a:spcBef>
                <a:buClrTx/>
                <a:buFontTx/>
                <a:buNone/>
              </a:pPr>
              <a:t>101</a:t>
            </a:fld>
            <a:r>
              <a:rPr lang="de-DE" altLang="en-US" sz="1600"/>
              <a:t> -</a:t>
            </a:r>
          </a:p>
        </p:txBody>
      </p:sp>
      <p:sp>
        <p:nvSpPr>
          <p:cNvPr id="10854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135682" name="Rectangle 2"/>
          <p:cNvSpPr>
            <a:spLocks noChangeArrowheads="1"/>
          </p:cNvSpPr>
          <p:nvPr/>
        </p:nvSpPr>
        <p:spPr bwMode="auto">
          <a:xfrm>
            <a:off x="430213" y="1127125"/>
            <a:ext cx="4930775" cy="3589338"/>
          </a:xfrm>
          <a:prstGeom prst="rect">
            <a:avLst/>
          </a:prstGeom>
          <a:gradFill rotWithShape="0">
            <a:gsLst>
              <a:gs pos="0">
                <a:schemeClr val="bg1"/>
              </a:gs>
              <a:gs pos="100000">
                <a:schemeClr val="bg1">
                  <a:gamma/>
                  <a:shade val="29804"/>
                  <a:invGamma/>
                </a:schemeClr>
              </a:gs>
            </a:gsLst>
            <a:path path="rect">
              <a:fillToRect t="100000" r="100000"/>
            </a:path>
          </a:gradFill>
          <a:ln w="9525">
            <a:noFill/>
            <a:miter lim="800000"/>
            <a:headEnd/>
            <a:tailEnd/>
          </a:ln>
          <a:effectLst/>
        </p:spPr>
        <p:txBody>
          <a:bodyPr wrap="none" anchor="ctr"/>
          <a:lstStyle/>
          <a:p>
            <a:pPr>
              <a:defRPr/>
            </a:pPr>
            <a:endParaRPr lang="de-DE"/>
          </a:p>
        </p:txBody>
      </p:sp>
      <p:sp>
        <p:nvSpPr>
          <p:cNvPr id="108549" name="Line 3"/>
          <p:cNvSpPr>
            <a:spLocks noChangeShapeType="1"/>
          </p:cNvSpPr>
          <p:nvPr/>
        </p:nvSpPr>
        <p:spPr bwMode="auto">
          <a:xfrm>
            <a:off x="430213" y="4716463"/>
            <a:ext cx="4930775" cy="0"/>
          </a:xfrm>
          <a:prstGeom prst="line">
            <a:avLst/>
          </a:prstGeom>
          <a:noFill/>
          <a:ln w="254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08550" name="Rectangle 5"/>
          <p:cNvSpPr>
            <a:spLocks noChangeArrowheads="1"/>
          </p:cNvSpPr>
          <p:nvPr/>
        </p:nvSpPr>
        <p:spPr bwMode="auto">
          <a:xfrm>
            <a:off x="968375" y="4757738"/>
            <a:ext cx="4530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a:spcBef>
                <a:spcPct val="0"/>
              </a:spcBef>
              <a:buClrTx/>
              <a:buFontTx/>
              <a:buNone/>
            </a:pPr>
            <a:r>
              <a:rPr lang="de-DE" altLang="en-US" sz="1800" i="1"/>
              <a:t>Grad der wirtschaftlichen Integration zwischen Währungsunion und Beitrittsland</a:t>
            </a:r>
          </a:p>
        </p:txBody>
      </p:sp>
      <p:sp>
        <p:nvSpPr>
          <p:cNvPr id="108551" name="Line 6"/>
          <p:cNvSpPr>
            <a:spLocks noChangeShapeType="1"/>
          </p:cNvSpPr>
          <p:nvPr/>
        </p:nvSpPr>
        <p:spPr bwMode="auto">
          <a:xfrm>
            <a:off x="430213" y="1127125"/>
            <a:ext cx="0" cy="3589338"/>
          </a:xfrm>
          <a:prstGeom prst="line">
            <a:avLst/>
          </a:prstGeom>
          <a:noFill/>
          <a:ln w="25400">
            <a:solidFill>
              <a:schemeClr val="tx1"/>
            </a:solidFill>
            <a:round/>
            <a:headEnd type="triangle" w="lg"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8552" name="Rectangle 7"/>
          <p:cNvSpPr>
            <a:spLocks noChangeArrowheads="1"/>
          </p:cNvSpPr>
          <p:nvPr/>
        </p:nvSpPr>
        <p:spPr bwMode="auto">
          <a:xfrm>
            <a:off x="3524250" y="1636713"/>
            <a:ext cx="19462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800" i="1">
                <a:solidFill>
                  <a:schemeClr val="tx2"/>
                </a:solidFill>
              </a:rPr>
              <a:t>Monetärer Effizienzgewinn eines Beitritts</a:t>
            </a:r>
            <a:endParaRPr lang="de-DE" altLang="en-US" sz="1800">
              <a:solidFill>
                <a:schemeClr val="tx2"/>
              </a:solidFill>
            </a:endParaRPr>
          </a:p>
        </p:txBody>
      </p:sp>
      <p:sp>
        <p:nvSpPr>
          <p:cNvPr id="108553" name="Line 8"/>
          <p:cNvSpPr>
            <a:spLocks noChangeShapeType="1"/>
          </p:cNvSpPr>
          <p:nvPr/>
        </p:nvSpPr>
        <p:spPr bwMode="auto">
          <a:xfrm flipV="1">
            <a:off x="422275" y="2127250"/>
            <a:ext cx="3095625" cy="2574925"/>
          </a:xfrm>
          <a:prstGeom prst="line">
            <a:avLst/>
          </a:prstGeom>
          <a:noFill/>
          <a:ln w="381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135697" name="Rectangle 17"/>
          <p:cNvSpPr>
            <a:spLocks noGrp="1" noChangeArrowheads="1"/>
          </p:cNvSpPr>
          <p:nvPr>
            <p:ph type="title" idx="4294967295"/>
          </p:nvPr>
        </p:nvSpPr>
        <p:spPr>
          <a:xfrm>
            <a:off x="0" y="31750"/>
            <a:ext cx="9144000" cy="1100138"/>
          </a:xfrm>
        </p:spPr>
        <p:txBody>
          <a:bodyPr/>
          <a:lstStyle/>
          <a:p>
            <a:pPr eaLnBrk="1" hangingPunct="1">
              <a:defRPr/>
            </a:pPr>
            <a:r>
              <a:rPr lang="de-DE" sz="2200" b="0"/>
              <a:t>3.3. Ist die Europäische Währungsunion ein optimaler Währungsraum?</a:t>
            </a:r>
            <a:br>
              <a:rPr lang="de-DE" sz="2200" b="0"/>
            </a:br>
            <a:r>
              <a:rPr lang="de-DE" sz="2200" b="0"/>
              <a:t>        3.3.1. Die Theorie optimaler Währungsräume</a:t>
            </a:r>
          </a:p>
        </p:txBody>
      </p:sp>
      <p:sp>
        <p:nvSpPr>
          <p:cNvPr id="108555" name="Rectangle 18"/>
          <p:cNvSpPr>
            <a:spLocks noChangeArrowheads="1"/>
          </p:cNvSpPr>
          <p:nvPr/>
        </p:nvSpPr>
        <p:spPr bwMode="auto">
          <a:xfrm>
            <a:off x="468313" y="1016000"/>
            <a:ext cx="1120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800" i="1"/>
              <a:t>Gewinn, Kosten</a:t>
            </a:r>
          </a:p>
        </p:txBody>
      </p:sp>
      <p:sp>
        <p:nvSpPr>
          <p:cNvPr id="108556" name="AutoShape 19"/>
          <p:cNvSpPr>
            <a:spLocks noChangeArrowheads="1"/>
          </p:cNvSpPr>
          <p:nvPr/>
        </p:nvSpPr>
        <p:spPr bwMode="auto">
          <a:xfrm>
            <a:off x="5530850" y="1027113"/>
            <a:ext cx="3536950" cy="4043362"/>
          </a:xfrm>
          <a:prstGeom prst="roundRect">
            <a:avLst>
              <a:gd name="adj" fmla="val 12495"/>
            </a:avLst>
          </a:prstGeom>
          <a:solidFill>
            <a:srgbClr val="FFFF99"/>
          </a:solidFill>
          <a:ln w="50800">
            <a:solidFill>
              <a:srgbClr val="FF0000"/>
            </a:solidFill>
            <a:round/>
            <a:headEnd/>
            <a:tailEnd/>
          </a:ln>
        </p:spPr>
        <p:txBody>
          <a:bodyPr lIns="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2000">
                <a:solidFill>
                  <a:srgbClr val="FF0000"/>
                </a:solidFill>
              </a:rPr>
              <a:t>Monetärer Effizienzgewinn</a:t>
            </a:r>
            <a:r>
              <a:rPr lang="de-DE" altLang="en-US" sz="2000">
                <a:solidFill>
                  <a:srgbClr val="3333FF"/>
                </a:solidFill>
              </a:rPr>
              <a:t> = Reduzierung von Währ-ungsrisiken,Transaktions-kosten, Kalkulationskosten, die bei flexiblen Währungen anfallen. </a:t>
            </a:r>
          </a:p>
          <a:p>
            <a:pPr eaLnBrk="1" hangingPunct="1">
              <a:spcBef>
                <a:spcPct val="0"/>
              </a:spcBef>
              <a:buClrTx/>
              <a:buFontTx/>
              <a:buNone/>
            </a:pPr>
            <a:endParaRPr lang="de-DE" altLang="en-US" sz="2000">
              <a:solidFill>
                <a:srgbClr val="3333FF"/>
              </a:solidFill>
            </a:endParaRPr>
          </a:p>
          <a:p>
            <a:pPr eaLnBrk="1" hangingPunct="1">
              <a:spcBef>
                <a:spcPct val="0"/>
              </a:spcBef>
              <a:buClrTx/>
              <a:buFontTx/>
              <a:buNone/>
            </a:pPr>
            <a:r>
              <a:rPr lang="de-DE" altLang="en-US" sz="2000">
                <a:solidFill>
                  <a:srgbClr val="3333FF"/>
                </a:solidFill>
              </a:rPr>
              <a:t>Er ist um so höher, </a:t>
            </a:r>
            <a:r>
              <a:rPr lang="de-DE" altLang="en-US" sz="2000">
                <a:solidFill>
                  <a:srgbClr val="FF0000"/>
                </a:solidFill>
              </a:rPr>
              <a:t>je höher die wirtschaftliche Integ-ration</a:t>
            </a:r>
            <a:r>
              <a:rPr lang="de-DE" altLang="en-US" sz="2000">
                <a:solidFill>
                  <a:srgbClr val="3333FF"/>
                </a:solidFill>
              </a:rPr>
              <a:t> zwischen dem Beitrittsland und der Währungsunion.</a:t>
            </a:r>
            <a:endParaRPr lang="de-DE" altLang="en-US" sz="2000" baseline="-25000">
              <a:solidFill>
                <a:srgbClr val="3333FF"/>
              </a:solidFill>
            </a:endParaRPr>
          </a:p>
        </p:txBody>
      </p:sp>
      <p:sp>
        <p:nvSpPr>
          <p:cNvPr id="8135700" name="AutoShape 20"/>
          <p:cNvSpPr>
            <a:spLocks noChangeArrowheads="1"/>
          </p:cNvSpPr>
          <p:nvPr/>
        </p:nvSpPr>
        <p:spPr bwMode="auto">
          <a:xfrm>
            <a:off x="590550" y="5459413"/>
            <a:ext cx="7880350" cy="1122362"/>
          </a:xfrm>
          <a:prstGeom prst="roundRect">
            <a:avLst>
              <a:gd name="adj" fmla="val 12495"/>
            </a:avLst>
          </a:prstGeom>
          <a:solidFill>
            <a:srgbClr val="FFFF99"/>
          </a:solidFill>
          <a:ln w="50800">
            <a:solidFill>
              <a:srgbClr val="FF0000"/>
            </a:solidFill>
            <a:round/>
            <a:headEnd/>
            <a:tailEnd/>
          </a:ln>
        </p:spPr>
        <p:txBody>
          <a:bodyPr lIns="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2000" dirty="0">
                <a:solidFill>
                  <a:srgbClr val="FF0000"/>
                </a:solidFill>
              </a:rPr>
              <a:t>=&gt;</a:t>
            </a:r>
            <a:r>
              <a:rPr lang="de-DE" altLang="en-US" sz="2000" dirty="0">
                <a:solidFill>
                  <a:srgbClr val="3333FF"/>
                </a:solidFill>
              </a:rPr>
              <a:t> Für ein Land, das gar keinen Handel mit Gütern oder Produktionsfaktoren mit den Mitgliedsländern einer Währungsunion treibt, macht ein Beitritt zu einer Währungsunion keinen Sinn.</a:t>
            </a:r>
            <a:endParaRPr lang="de-DE" altLang="en-US" sz="2000" baseline="-25000" dirty="0">
              <a:solidFill>
                <a:srgbClr val="3333FF"/>
              </a:solidFill>
            </a:endParaRPr>
          </a:p>
        </p:txBody>
      </p:sp>
      <p:sp>
        <p:nvSpPr>
          <p:cNvPr id="8135701" name="Line 21"/>
          <p:cNvSpPr>
            <a:spLocks noChangeShapeType="1"/>
          </p:cNvSpPr>
          <p:nvPr/>
        </p:nvSpPr>
        <p:spPr bwMode="auto">
          <a:xfrm flipH="1" flipV="1">
            <a:off x="444500" y="4762500"/>
            <a:ext cx="203200" cy="723900"/>
          </a:xfrm>
          <a:prstGeom prst="line">
            <a:avLst/>
          </a:prstGeom>
          <a:noFill/>
          <a:ln w="254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5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357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35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2" grpId="0"/>
      <p:bldP spid="108553" grpId="0" animBg="1"/>
      <p:bldP spid="8135700" grpId="0" animBg="1"/>
      <p:bldP spid="8135701"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57563F8F-DA73-439C-8140-CCCBDDC7A866}" type="slidenum">
              <a:rPr lang="de-DE" altLang="en-US" sz="1600" smtClean="0"/>
              <a:pPr algn="r" eaLnBrk="1" hangingPunct="1">
                <a:spcBef>
                  <a:spcPct val="0"/>
                </a:spcBef>
                <a:buClrTx/>
                <a:buFontTx/>
                <a:buNone/>
              </a:pPr>
              <a:t>102</a:t>
            </a:fld>
            <a:r>
              <a:rPr lang="de-DE" altLang="en-US" sz="1600"/>
              <a:t> -</a:t>
            </a:r>
          </a:p>
        </p:txBody>
      </p:sp>
      <p:sp>
        <p:nvSpPr>
          <p:cNvPr id="10957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288258" name="Rectangle 2"/>
          <p:cNvSpPr>
            <a:spLocks noGrp="1" noChangeArrowheads="1"/>
          </p:cNvSpPr>
          <p:nvPr>
            <p:ph type="title" idx="4294967295"/>
          </p:nvPr>
        </p:nvSpPr>
        <p:spPr>
          <a:xfrm>
            <a:off x="0" y="31750"/>
            <a:ext cx="9144000" cy="1100138"/>
          </a:xfrm>
        </p:spPr>
        <p:txBody>
          <a:bodyPr/>
          <a:lstStyle/>
          <a:p>
            <a:pPr eaLnBrk="1" hangingPunct="1">
              <a:defRPr/>
            </a:pPr>
            <a:r>
              <a:rPr lang="de-DE" sz="2200" b="0"/>
              <a:t>3.3. Ist die Europäische Währungsunion ein optimaler Währungsraum?</a:t>
            </a:r>
            <a:br>
              <a:rPr lang="de-DE" sz="2200" b="0"/>
            </a:br>
            <a:r>
              <a:rPr lang="de-DE" sz="2200" b="0"/>
              <a:t>        3.3.1. Die Theorie optimaler Währungsräume</a:t>
            </a:r>
          </a:p>
        </p:txBody>
      </p:sp>
      <p:sp>
        <p:nvSpPr>
          <p:cNvPr id="8288259" name="Rectangle 3"/>
          <p:cNvSpPr>
            <a:spLocks noGrp="1" noChangeArrowheads="1"/>
          </p:cNvSpPr>
          <p:nvPr>
            <p:ph type="body" idx="4294967295"/>
          </p:nvPr>
        </p:nvSpPr>
        <p:spPr>
          <a:xfrm>
            <a:off x="457200" y="1071563"/>
            <a:ext cx="8391525" cy="5786437"/>
          </a:xfrm>
        </p:spPr>
        <p:txBody>
          <a:bodyPr/>
          <a:lstStyle/>
          <a:p>
            <a:pPr marL="355600" indent="-355600" eaLnBrk="1" hangingPunct="1">
              <a:lnSpc>
                <a:spcPct val="90000"/>
              </a:lnSpc>
              <a:defRPr/>
            </a:pPr>
            <a:r>
              <a:rPr lang="de-DE" sz="2200" dirty="0"/>
              <a:t>Was sind die „</a:t>
            </a:r>
            <a:r>
              <a:rPr lang="de-DE" sz="2200" dirty="0">
                <a:solidFill>
                  <a:srgbClr val="FF9933"/>
                </a:solidFill>
              </a:rPr>
              <a:t>Stabilitätskosten</a:t>
            </a:r>
            <a:r>
              <a:rPr lang="de-DE" sz="2200" dirty="0"/>
              <a:t>“ einer Währungsunion?</a:t>
            </a:r>
            <a:endParaRPr lang="de-DE" sz="2000" dirty="0"/>
          </a:p>
          <a:p>
            <a:pPr marL="812800" lvl="1" indent="-277813" eaLnBrk="1" hangingPunct="1">
              <a:lnSpc>
                <a:spcPct val="90000"/>
              </a:lnSpc>
              <a:defRPr/>
            </a:pPr>
            <a:r>
              <a:rPr lang="de-DE" sz="2000" dirty="0"/>
              <a:t>Durch den Eintritt in eine Währungsunion entfallen für ein Land aber auch die </a:t>
            </a:r>
            <a:r>
              <a:rPr lang="de-DE" sz="2000" dirty="0">
                <a:solidFill>
                  <a:srgbClr val="00FF00"/>
                </a:solidFill>
              </a:rPr>
              <a:t>Vorteile</a:t>
            </a:r>
            <a:r>
              <a:rPr lang="de-DE" sz="2000" dirty="0"/>
              <a:t> die eine </a:t>
            </a:r>
            <a:r>
              <a:rPr lang="de-DE" sz="2000" dirty="0">
                <a:solidFill>
                  <a:srgbClr val="00FF00"/>
                </a:solidFill>
              </a:rPr>
              <a:t>eigene Währung</a:t>
            </a:r>
            <a:r>
              <a:rPr lang="de-DE" sz="2000" dirty="0"/>
              <a:t> bietet:</a:t>
            </a:r>
          </a:p>
          <a:p>
            <a:pPr marL="812800" lvl="1" indent="-277813" eaLnBrk="1" hangingPunct="1">
              <a:lnSpc>
                <a:spcPct val="90000"/>
              </a:lnSpc>
              <a:defRPr/>
            </a:pPr>
            <a:endParaRPr lang="de-DE" dirty="0"/>
          </a:p>
          <a:p>
            <a:pPr marL="1346200" lvl="2" indent="-354013" eaLnBrk="1" hangingPunct="1">
              <a:lnSpc>
                <a:spcPct val="90000"/>
              </a:lnSpc>
              <a:defRPr/>
            </a:pPr>
            <a:r>
              <a:rPr lang="de-DE" dirty="0"/>
              <a:t>Ein flexibler Wechselkurs erlaubt es dem Land eine </a:t>
            </a:r>
            <a:r>
              <a:rPr lang="de-DE" dirty="0">
                <a:solidFill>
                  <a:srgbClr val="00FF00"/>
                </a:solidFill>
              </a:rPr>
              <a:t>eigenständige Geldpolitik</a:t>
            </a:r>
            <a:r>
              <a:rPr lang="de-DE" dirty="0"/>
              <a:t> zu führen, mit der es auf ökonomische Schocks (Nachfrageschocks oder lohnpolitische Schocks) reagieren kann. </a:t>
            </a:r>
          </a:p>
          <a:p>
            <a:pPr marL="1346200" lvl="2" indent="-354013" eaLnBrk="1" hangingPunct="1">
              <a:lnSpc>
                <a:spcPct val="90000"/>
              </a:lnSpc>
              <a:defRPr/>
            </a:pPr>
            <a:endParaRPr lang="de-DE" dirty="0"/>
          </a:p>
          <a:p>
            <a:pPr marL="1346200" lvl="2" indent="-354013" eaLnBrk="1" hangingPunct="1">
              <a:lnSpc>
                <a:spcPct val="90000"/>
              </a:lnSpc>
              <a:defRPr/>
            </a:pPr>
            <a:r>
              <a:rPr lang="de-DE" dirty="0"/>
              <a:t>Ohne eine eigenständige Geldpolitik bleibt dem Land </a:t>
            </a:r>
            <a:r>
              <a:rPr lang="de-DE" dirty="0">
                <a:solidFill>
                  <a:srgbClr val="00FF00"/>
                </a:solidFill>
              </a:rPr>
              <a:t>nur</a:t>
            </a:r>
            <a:r>
              <a:rPr lang="de-DE" dirty="0"/>
              <a:t> noch die </a:t>
            </a:r>
            <a:r>
              <a:rPr lang="de-DE" dirty="0">
                <a:solidFill>
                  <a:srgbClr val="00FF00"/>
                </a:solidFill>
              </a:rPr>
              <a:t>Fiskalpolitik</a:t>
            </a:r>
            <a:r>
              <a:rPr lang="de-DE" dirty="0"/>
              <a:t> als Instrument zur Abfederung von Schocks.</a:t>
            </a:r>
          </a:p>
          <a:p>
            <a:pPr marL="1346200" lvl="2" indent="-354013" eaLnBrk="1" hangingPunct="1">
              <a:lnSpc>
                <a:spcPct val="90000"/>
              </a:lnSpc>
              <a:defRPr/>
            </a:pPr>
            <a:endParaRPr lang="de-DE" dirty="0"/>
          </a:p>
          <a:p>
            <a:pPr marL="812800" lvl="1" indent="-277813" eaLnBrk="1" hangingPunct="1">
              <a:lnSpc>
                <a:spcPct val="90000"/>
              </a:lnSpc>
              <a:defRPr/>
            </a:pPr>
            <a:r>
              <a:rPr lang="de-DE" sz="2000" dirty="0"/>
              <a:t>Der Beitritt zu einer </a:t>
            </a:r>
            <a:r>
              <a:rPr lang="de-DE" sz="2000" dirty="0">
                <a:solidFill>
                  <a:srgbClr val="00FF00"/>
                </a:solidFill>
              </a:rPr>
              <a:t>Währungsunion</a:t>
            </a:r>
            <a:r>
              <a:rPr lang="de-DE" sz="2000" dirty="0"/>
              <a:t> kann also die </a:t>
            </a:r>
            <a:r>
              <a:rPr lang="de-DE" sz="2000" dirty="0">
                <a:solidFill>
                  <a:srgbClr val="00FF00"/>
                </a:solidFill>
              </a:rPr>
              <a:t>Anfälligkeit eines Landes für Schocks erhöhen</a:t>
            </a:r>
            <a:r>
              <a:rPr lang="de-DE" sz="2000" dirty="0"/>
              <a:t>. Er kann also die Wirtschaftsentwicklung </a:t>
            </a:r>
            <a:r>
              <a:rPr lang="de-DE" sz="2000" dirty="0">
                <a:solidFill>
                  <a:srgbClr val="66FF33"/>
                </a:solidFill>
              </a:rPr>
              <a:t>instabiler</a:t>
            </a:r>
            <a:r>
              <a:rPr lang="de-DE" sz="2000" dirty="0"/>
              <a:t> machen.  Dieser Effekt wird deshalb als „</a:t>
            </a:r>
            <a:r>
              <a:rPr lang="de-DE" sz="2000" dirty="0">
                <a:solidFill>
                  <a:srgbClr val="00FF00"/>
                </a:solidFill>
              </a:rPr>
              <a:t>Stabilitätskosten</a:t>
            </a:r>
            <a:r>
              <a:rPr lang="de-DE" sz="2000" dirty="0"/>
              <a:t> einer Währungsunion“ bezeichnet.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882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882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8825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882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10594" name="Gruppieren 28"/>
          <p:cNvGrpSpPr>
            <a:grpSpLocks/>
          </p:cNvGrpSpPr>
          <p:nvPr/>
        </p:nvGrpSpPr>
        <p:grpSpPr bwMode="auto">
          <a:xfrm>
            <a:off x="115888" y="1508125"/>
            <a:ext cx="8858250" cy="2233613"/>
            <a:chOff x="116250" y="1508289"/>
            <a:chExt cx="8858068" cy="2234152"/>
          </a:xfrm>
        </p:grpSpPr>
        <p:sp>
          <p:nvSpPr>
            <p:cNvPr id="110626" name="Textfeld 29"/>
            <p:cNvSpPr txBox="1">
              <a:spLocks noChangeArrowheads="1"/>
            </p:cNvSpPr>
            <p:nvPr/>
          </p:nvSpPr>
          <p:spPr bwMode="auto">
            <a:xfrm>
              <a:off x="116250" y="1508289"/>
              <a:ext cx="8858067" cy="2234152"/>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de-DE" altLang="en-US" sz="2000" dirty="0"/>
                <a:t>Geldpolitik in “</a:t>
              </a:r>
              <a:r>
                <a:rPr lang="de-DE" altLang="en-US" sz="2000" dirty="0">
                  <a:solidFill>
                    <a:srgbClr val="FFC000"/>
                  </a:solidFill>
                </a:rPr>
                <a:t>asymmetrischen</a:t>
              </a:r>
              <a:r>
                <a:rPr lang="de-DE" altLang="en-US" sz="2000" dirty="0"/>
                <a:t>” Ländern mit unabhängigen Zentralbanken:</a:t>
              </a:r>
            </a:p>
          </p:txBody>
        </p:sp>
        <p:cxnSp>
          <p:nvCxnSpPr>
            <p:cNvPr id="110627" name="Gerade Verbindung 30"/>
            <p:cNvCxnSpPr>
              <a:cxnSpLocks noChangeShapeType="1"/>
            </p:cNvCxnSpPr>
            <p:nvPr/>
          </p:nvCxnSpPr>
          <p:spPr bwMode="auto">
            <a:xfrm>
              <a:off x="116250" y="1941925"/>
              <a:ext cx="8858068" cy="0"/>
            </a:xfrm>
            <a:prstGeom prst="line">
              <a:avLst/>
            </a:prstGeom>
            <a:noFill/>
            <a:ln w="38100" algn="ctr">
              <a:solidFill>
                <a:srgbClr val="FFC000"/>
              </a:solidFill>
              <a:round/>
              <a:headEnd type="none" w="med" len="lg"/>
              <a:tailEnd/>
            </a:ln>
            <a:extLst>
              <a:ext uri="{909E8E84-426E-40DD-AFC4-6F175D3DCCD1}">
                <a14:hiddenFill xmlns:a14="http://schemas.microsoft.com/office/drawing/2010/main">
                  <a:noFill/>
                </a14:hiddenFill>
              </a:ext>
            </a:extLst>
          </p:spPr>
        </p:cxnSp>
      </p:grpSp>
      <p:sp>
        <p:nvSpPr>
          <p:cNvPr id="110595"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4A9768E0-81BA-4414-A272-7A0C62B1604D}" type="slidenum">
              <a:rPr lang="de-DE" altLang="en-US" sz="1600" smtClean="0"/>
              <a:pPr algn="r" eaLnBrk="1" hangingPunct="1">
                <a:spcBef>
                  <a:spcPct val="0"/>
                </a:spcBef>
                <a:buClrTx/>
                <a:buFontTx/>
                <a:buNone/>
              </a:pPr>
              <a:t>103</a:t>
            </a:fld>
            <a:r>
              <a:rPr lang="de-DE" altLang="en-US" sz="1600"/>
              <a:t> -</a:t>
            </a:r>
          </a:p>
        </p:txBody>
      </p:sp>
      <p:sp>
        <p:nvSpPr>
          <p:cNvPr id="110596"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288258" name="Rectangle 2"/>
          <p:cNvSpPr>
            <a:spLocks noGrp="1" noChangeArrowheads="1"/>
          </p:cNvSpPr>
          <p:nvPr>
            <p:ph type="title" idx="4294967295"/>
          </p:nvPr>
        </p:nvSpPr>
        <p:spPr>
          <a:xfrm>
            <a:off x="0" y="31750"/>
            <a:ext cx="9144000" cy="1100138"/>
          </a:xfrm>
        </p:spPr>
        <p:txBody>
          <a:bodyPr/>
          <a:lstStyle/>
          <a:p>
            <a:pPr eaLnBrk="1" hangingPunct="1">
              <a:defRPr/>
            </a:pPr>
            <a:r>
              <a:rPr lang="en-US" sz="2200" b="0" dirty="0"/>
              <a:t>3.3. Is the European Monetary Union an Optimal Currency Area?</a:t>
            </a:r>
            <a:br>
              <a:rPr lang="de-DE" sz="2200" b="0" dirty="0"/>
            </a:br>
            <a:r>
              <a:rPr lang="de-DE" sz="2200" b="0" dirty="0"/>
              <a:t>        </a:t>
            </a:r>
            <a:r>
              <a:rPr lang="en-US" sz="2200" b="0" dirty="0"/>
              <a:t>3.3.1. The Theory of Optimal Currency Areas</a:t>
            </a:r>
            <a:endParaRPr lang="de-DE" sz="2200" b="0" dirty="0"/>
          </a:p>
        </p:txBody>
      </p:sp>
      <p:sp>
        <p:nvSpPr>
          <p:cNvPr id="8288259" name="Rectangle 3"/>
          <p:cNvSpPr>
            <a:spLocks noGrp="1" noChangeArrowheads="1"/>
          </p:cNvSpPr>
          <p:nvPr>
            <p:ph type="body" idx="4294967295"/>
          </p:nvPr>
        </p:nvSpPr>
        <p:spPr>
          <a:xfrm>
            <a:off x="457200" y="995363"/>
            <a:ext cx="8391525" cy="512762"/>
          </a:xfrm>
        </p:spPr>
        <p:txBody>
          <a:bodyPr/>
          <a:lstStyle/>
          <a:p>
            <a:pPr marL="355600" indent="-355600" eaLnBrk="1" hangingPunct="1">
              <a:lnSpc>
                <a:spcPct val="90000"/>
              </a:lnSpc>
              <a:defRPr/>
            </a:pPr>
            <a:r>
              <a:rPr lang="de-DE" sz="2200" dirty="0"/>
              <a:t>Was sind die „</a:t>
            </a:r>
            <a:r>
              <a:rPr lang="de-DE" sz="2200" dirty="0">
                <a:solidFill>
                  <a:srgbClr val="FF9933"/>
                </a:solidFill>
              </a:rPr>
              <a:t>Stabilitätskosten</a:t>
            </a:r>
            <a:r>
              <a:rPr lang="de-DE" sz="2200" dirty="0"/>
              <a:t>“ einer Währungsunion?</a:t>
            </a:r>
            <a:endParaRPr lang="de-DE" sz="2000" dirty="0"/>
          </a:p>
        </p:txBody>
      </p:sp>
      <p:sp>
        <p:nvSpPr>
          <p:cNvPr id="2" name="Textfeld 1"/>
          <p:cNvSpPr txBox="1">
            <a:spLocks noChangeArrowheads="1"/>
          </p:cNvSpPr>
          <p:nvPr/>
        </p:nvSpPr>
        <p:spPr bwMode="auto">
          <a:xfrm>
            <a:off x="1513840" y="1989138"/>
            <a:ext cx="23247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de-DE" altLang="en-US" sz="2000" dirty="0">
                <a:solidFill>
                  <a:srgbClr val="66FF33"/>
                </a:solidFill>
              </a:rPr>
              <a:t>Konjunkturschock:</a:t>
            </a:r>
          </a:p>
        </p:txBody>
      </p:sp>
      <p:sp>
        <p:nvSpPr>
          <p:cNvPr id="8" name="Textfeld 7"/>
          <p:cNvSpPr txBox="1">
            <a:spLocks noChangeArrowheads="1"/>
          </p:cNvSpPr>
          <p:nvPr/>
        </p:nvSpPr>
        <p:spPr bwMode="auto">
          <a:xfrm>
            <a:off x="3838575" y="1989138"/>
            <a:ext cx="28638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de-DE" altLang="en-US" sz="1900" dirty="0">
                <a:solidFill>
                  <a:srgbClr val="66FF33"/>
                </a:solidFill>
              </a:rPr>
              <a:t>Geldpolitische Reaktion</a:t>
            </a:r>
            <a:r>
              <a:rPr lang="de-DE" altLang="en-US" sz="2000" dirty="0">
                <a:solidFill>
                  <a:srgbClr val="66FF33"/>
                </a:solidFill>
              </a:rPr>
              <a:t>:</a:t>
            </a:r>
          </a:p>
        </p:txBody>
      </p:sp>
      <p:sp>
        <p:nvSpPr>
          <p:cNvPr id="9" name="Textfeld 8"/>
          <p:cNvSpPr txBox="1">
            <a:spLocks noChangeArrowheads="1"/>
          </p:cNvSpPr>
          <p:nvPr/>
        </p:nvSpPr>
        <p:spPr bwMode="auto">
          <a:xfrm>
            <a:off x="1698625" y="2541588"/>
            <a:ext cx="1657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en-US" altLang="en-US" sz="2000"/>
              <a:t>C</a:t>
            </a:r>
            <a:r>
              <a:rPr lang="en-US" altLang="en-US" sz="2000" baseline="-25000"/>
              <a:t>A</a:t>
            </a:r>
            <a:r>
              <a:rPr lang="en-US" altLang="en-US" sz="2000"/>
              <a:t> ↓   +   I</a:t>
            </a:r>
            <a:r>
              <a:rPr lang="en-US" altLang="en-US" sz="2000" baseline="-25000"/>
              <a:t>A</a:t>
            </a:r>
            <a:r>
              <a:rPr lang="en-US" altLang="en-US" sz="2000"/>
              <a:t> ↓ </a:t>
            </a:r>
          </a:p>
        </p:txBody>
      </p:sp>
      <p:sp>
        <p:nvSpPr>
          <p:cNvPr id="11" name="Textfeld 10"/>
          <p:cNvSpPr txBox="1">
            <a:spLocks noChangeArrowheads="1"/>
          </p:cNvSpPr>
          <p:nvPr/>
        </p:nvSpPr>
        <p:spPr bwMode="auto">
          <a:xfrm>
            <a:off x="3884613" y="2541588"/>
            <a:ext cx="1489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en-US" altLang="en-US" sz="2000"/>
              <a:t>M</a:t>
            </a:r>
            <a:r>
              <a:rPr lang="en-US" altLang="en-US" sz="2000" baseline="-25000"/>
              <a:t>A</a:t>
            </a:r>
            <a:r>
              <a:rPr lang="en-US" altLang="en-US" sz="2000"/>
              <a:t> </a:t>
            </a:r>
            <a:r>
              <a:rPr lang="en-US" altLang="en-US" sz="2000">
                <a:sym typeface="Mathematica1" pitchFamily="2" charset="2"/>
              </a:rPr>
              <a:t></a:t>
            </a:r>
            <a:endParaRPr lang="en-US" altLang="en-US" sz="2000"/>
          </a:p>
        </p:txBody>
      </p:sp>
      <p:sp>
        <p:nvSpPr>
          <p:cNvPr id="14" name="Textfeld 13"/>
          <p:cNvSpPr txBox="1">
            <a:spLocks noChangeArrowheads="1"/>
          </p:cNvSpPr>
          <p:nvPr/>
        </p:nvSpPr>
        <p:spPr bwMode="auto">
          <a:xfrm>
            <a:off x="4575175" y="2532063"/>
            <a:ext cx="1489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en-US" altLang="en-US" sz="2000">
                <a:sym typeface="Mathematica1" pitchFamily="2" charset="2"/>
              </a:rPr>
              <a:t>=&gt;  i</a:t>
            </a:r>
            <a:r>
              <a:rPr lang="en-US" altLang="en-US" sz="2000" baseline="-25000"/>
              <a:t>A</a:t>
            </a:r>
            <a:r>
              <a:rPr lang="en-US" altLang="en-US" sz="2000">
                <a:sym typeface="Mathematica1" pitchFamily="2" charset="2"/>
              </a:rPr>
              <a:t> ↓ </a:t>
            </a:r>
            <a:endParaRPr lang="en-US" altLang="en-US" sz="2000"/>
          </a:p>
        </p:txBody>
      </p:sp>
      <p:sp>
        <p:nvSpPr>
          <p:cNvPr id="15" name="Textfeld 14"/>
          <p:cNvSpPr txBox="1">
            <a:spLocks noChangeArrowheads="1"/>
          </p:cNvSpPr>
          <p:nvPr/>
        </p:nvSpPr>
        <p:spPr bwMode="auto">
          <a:xfrm>
            <a:off x="6897688" y="2511425"/>
            <a:ext cx="2076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en-US" altLang="en-US" sz="2000"/>
              <a:t>=&gt; C</a:t>
            </a:r>
            <a:r>
              <a:rPr lang="en-US" altLang="en-US" sz="2000" baseline="-25000"/>
              <a:t>A</a:t>
            </a:r>
            <a:r>
              <a:rPr lang="en-US" altLang="en-US" sz="2000"/>
              <a:t> </a:t>
            </a:r>
            <a:r>
              <a:rPr lang="en-US" altLang="en-US" sz="2000">
                <a:sym typeface="Mathematica1" pitchFamily="2" charset="2"/>
              </a:rPr>
              <a:t></a:t>
            </a:r>
            <a:r>
              <a:rPr lang="en-US" altLang="en-US" sz="2000"/>
              <a:t>   +   I</a:t>
            </a:r>
            <a:r>
              <a:rPr lang="en-US" altLang="en-US" sz="2000" baseline="-25000"/>
              <a:t>A</a:t>
            </a:r>
            <a:r>
              <a:rPr lang="en-US" altLang="en-US" sz="2000"/>
              <a:t> </a:t>
            </a:r>
            <a:r>
              <a:rPr lang="en-US" altLang="en-US" sz="2000">
                <a:sym typeface="Mathematica1" pitchFamily="2" charset="2"/>
              </a:rPr>
              <a:t></a:t>
            </a:r>
            <a:r>
              <a:rPr lang="en-US" altLang="en-US" sz="2000"/>
              <a:t> </a:t>
            </a:r>
          </a:p>
        </p:txBody>
      </p:sp>
      <p:sp>
        <p:nvSpPr>
          <p:cNvPr id="17" name="Textfeld 16"/>
          <p:cNvSpPr txBox="1">
            <a:spLocks noChangeArrowheads="1"/>
          </p:cNvSpPr>
          <p:nvPr/>
        </p:nvSpPr>
        <p:spPr bwMode="auto">
          <a:xfrm>
            <a:off x="6873875" y="1998663"/>
            <a:ext cx="2439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de-DE" altLang="en-US" sz="2000" dirty="0">
                <a:solidFill>
                  <a:srgbClr val="66FF33"/>
                </a:solidFill>
              </a:rPr>
              <a:t>Stabilisierung:</a:t>
            </a:r>
          </a:p>
        </p:txBody>
      </p:sp>
      <p:sp>
        <p:nvSpPr>
          <p:cNvPr id="18" name="Textfeld 17"/>
          <p:cNvSpPr txBox="1">
            <a:spLocks noChangeArrowheads="1"/>
          </p:cNvSpPr>
          <p:nvPr/>
        </p:nvSpPr>
        <p:spPr bwMode="auto">
          <a:xfrm>
            <a:off x="1685925" y="3181350"/>
            <a:ext cx="1657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en-US" altLang="en-US" sz="2000"/>
              <a:t>C</a:t>
            </a:r>
            <a:r>
              <a:rPr lang="en-US" altLang="en-US" sz="2000" baseline="-25000"/>
              <a:t>B</a:t>
            </a:r>
            <a:r>
              <a:rPr lang="en-US" altLang="en-US" sz="2000"/>
              <a:t> </a:t>
            </a:r>
            <a:r>
              <a:rPr lang="en-US" altLang="en-US" sz="2000">
                <a:sym typeface="Mathematica1" pitchFamily="2" charset="2"/>
              </a:rPr>
              <a:t></a:t>
            </a:r>
            <a:r>
              <a:rPr lang="en-US" altLang="en-US" sz="2000"/>
              <a:t>   +   I</a:t>
            </a:r>
            <a:r>
              <a:rPr lang="en-US" altLang="en-US" sz="2000" baseline="-25000"/>
              <a:t>B</a:t>
            </a:r>
            <a:r>
              <a:rPr lang="en-US" altLang="en-US" sz="2000"/>
              <a:t> </a:t>
            </a:r>
            <a:r>
              <a:rPr lang="en-US" altLang="en-US" sz="2000">
                <a:sym typeface="Mathematica1" pitchFamily="2" charset="2"/>
              </a:rPr>
              <a:t></a:t>
            </a:r>
            <a:r>
              <a:rPr lang="en-US" altLang="en-US" sz="2000"/>
              <a:t> </a:t>
            </a:r>
          </a:p>
        </p:txBody>
      </p:sp>
      <p:sp>
        <p:nvSpPr>
          <p:cNvPr id="19" name="Textfeld 18"/>
          <p:cNvSpPr txBox="1">
            <a:spLocks noChangeArrowheads="1"/>
          </p:cNvSpPr>
          <p:nvPr/>
        </p:nvSpPr>
        <p:spPr bwMode="auto">
          <a:xfrm>
            <a:off x="3873500" y="3181350"/>
            <a:ext cx="1487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en-US" altLang="en-US" sz="2000"/>
              <a:t>M</a:t>
            </a:r>
            <a:r>
              <a:rPr lang="en-US" altLang="en-US" sz="2000" baseline="-25000"/>
              <a:t>B</a:t>
            </a:r>
            <a:r>
              <a:rPr lang="en-US" altLang="en-US" sz="2000"/>
              <a:t> </a:t>
            </a:r>
            <a:r>
              <a:rPr lang="en-US" altLang="en-US" sz="2000">
                <a:sym typeface="Mathematica1" pitchFamily="2" charset="2"/>
              </a:rPr>
              <a:t>↓</a:t>
            </a:r>
            <a:endParaRPr lang="en-US" altLang="en-US" sz="2000"/>
          </a:p>
        </p:txBody>
      </p:sp>
      <p:sp>
        <p:nvSpPr>
          <p:cNvPr id="20" name="Textfeld 19"/>
          <p:cNvSpPr txBox="1">
            <a:spLocks noChangeArrowheads="1"/>
          </p:cNvSpPr>
          <p:nvPr/>
        </p:nvSpPr>
        <p:spPr bwMode="auto">
          <a:xfrm>
            <a:off x="4564063" y="3173413"/>
            <a:ext cx="1487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en-US" altLang="en-US" sz="2000">
                <a:sym typeface="Mathematica1" pitchFamily="2" charset="2"/>
              </a:rPr>
              <a:t>=&gt;  i</a:t>
            </a:r>
            <a:r>
              <a:rPr lang="en-US" altLang="en-US" sz="2000" baseline="-25000"/>
              <a:t>B</a:t>
            </a:r>
            <a:r>
              <a:rPr lang="en-US" altLang="en-US" sz="2000">
                <a:sym typeface="Mathematica1" pitchFamily="2" charset="2"/>
              </a:rPr>
              <a:t>  </a:t>
            </a:r>
            <a:endParaRPr lang="en-US" altLang="en-US" sz="2000"/>
          </a:p>
        </p:txBody>
      </p:sp>
      <p:sp>
        <p:nvSpPr>
          <p:cNvPr id="21" name="Textfeld 20"/>
          <p:cNvSpPr txBox="1">
            <a:spLocks noChangeArrowheads="1"/>
          </p:cNvSpPr>
          <p:nvPr/>
        </p:nvSpPr>
        <p:spPr bwMode="auto">
          <a:xfrm>
            <a:off x="6884988" y="3151188"/>
            <a:ext cx="208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en-US" altLang="en-US" sz="2000"/>
              <a:t>=&gt; C</a:t>
            </a:r>
            <a:r>
              <a:rPr lang="en-US" altLang="en-US" sz="2000" baseline="-25000"/>
              <a:t>B</a:t>
            </a:r>
            <a:r>
              <a:rPr lang="en-US" altLang="en-US" sz="2000"/>
              <a:t> </a:t>
            </a:r>
            <a:r>
              <a:rPr lang="en-US" altLang="en-US" sz="2000">
                <a:sym typeface="Mathematica1" pitchFamily="2" charset="2"/>
              </a:rPr>
              <a:t>↓</a:t>
            </a:r>
            <a:r>
              <a:rPr lang="en-US" altLang="en-US" sz="2000"/>
              <a:t>   +   I</a:t>
            </a:r>
            <a:r>
              <a:rPr lang="en-US" altLang="en-US" sz="2000" baseline="-25000"/>
              <a:t>B</a:t>
            </a:r>
            <a:r>
              <a:rPr lang="en-US" altLang="en-US" sz="2000"/>
              <a:t> </a:t>
            </a:r>
            <a:r>
              <a:rPr lang="en-US" altLang="en-US" sz="2000">
                <a:sym typeface="Mathematica1" pitchFamily="2" charset="2"/>
              </a:rPr>
              <a:t>↓</a:t>
            </a:r>
            <a:r>
              <a:rPr lang="en-US" altLang="en-US" sz="2000"/>
              <a:t> </a:t>
            </a:r>
          </a:p>
        </p:txBody>
      </p:sp>
      <p:sp>
        <p:nvSpPr>
          <p:cNvPr id="110610" name="Textfeld 22"/>
          <p:cNvSpPr txBox="1">
            <a:spLocks noChangeArrowheads="1"/>
          </p:cNvSpPr>
          <p:nvPr/>
        </p:nvSpPr>
        <p:spPr bwMode="auto">
          <a:xfrm>
            <a:off x="115888" y="2543175"/>
            <a:ext cx="1657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en-US" altLang="en-US" sz="2000" dirty="0">
                <a:solidFill>
                  <a:srgbClr val="66FF33"/>
                </a:solidFill>
              </a:rPr>
              <a:t>Land A</a:t>
            </a:r>
          </a:p>
        </p:txBody>
      </p:sp>
      <p:sp>
        <p:nvSpPr>
          <p:cNvPr id="110611" name="Textfeld 23"/>
          <p:cNvSpPr txBox="1">
            <a:spLocks noChangeArrowheads="1"/>
          </p:cNvSpPr>
          <p:nvPr/>
        </p:nvSpPr>
        <p:spPr bwMode="auto">
          <a:xfrm>
            <a:off x="103188" y="3182938"/>
            <a:ext cx="1657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en-US" altLang="en-US" sz="2000" dirty="0">
                <a:solidFill>
                  <a:srgbClr val="66FF33"/>
                </a:solidFill>
              </a:rPr>
              <a:t>Land B</a:t>
            </a:r>
          </a:p>
        </p:txBody>
      </p:sp>
      <p:grpSp>
        <p:nvGrpSpPr>
          <p:cNvPr id="110612" name="Gruppieren 31"/>
          <p:cNvGrpSpPr>
            <a:grpSpLocks/>
          </p:cNvGrpSpPr>
          <p:nvPr/>
        </p:nvGrpSpPr>
        <p:grpSpPr bwMode="auto">
          <a:xfrm>
            <a:off x="117475" y="4187825"/>
            <a:ext cx="8858250" cy="2233613"/>
            <a:chOff x="116250" y="1508289"/>
            <a:chExt cx="8858068" cy="2234152"/>
          </a:xfrm>
        </p:grpSpPr>
        <p:sp>
          <p:nvSpPr>
            <p:cNvPr id="110624" name="Textfeld 32"/>
            <p:cNvSpPr txBox="1">
              <a:spLocks noChangeArrowheads="1"/>
            </p:cNvSpPr>
            <p:nvPr/>
          </p:nvSpPr>
          <p:spPr bwMode="auto">
            <a:xfrm>
              <a:off x="116250" y="1508289"/>
              <a:ext cx="8858067" cy="2234152"/>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de-DE" altLang="en-US" sz="2000" dirty="0"/>
                <a:t>Geldpolitik in “</a:t>
              </a:r>
              <a:r>
                <a:rPr lang="de-DE" altLang="en-US" sz="2000" dirty="0">
                  <a:solidFill>
                    <a:srgbClr val="FFC000"/>
                  </a:solidFill>
                </a:rPr>
                <a:t>asymmetrischen</a:t>
              </a:r>
              <a:r>
                <a:rPr lang="de-DE" altLang="en-US" sz="2000" dirty="0"/>
                <a:t>” Ländern in einer Währungsunion:</a:t>
              </a:r>
            </a:p>
          </p:txBody>
        </p:sp>
        <p:cxnSp>
          <p:nvCxnSpPr>
            <p:cNvPr id="110625" name="Gerade Verbindung 33"/>
            <p:cNvCxnSpPr>
              <a:cxnSpLocks noChangeShapeType="1"/>
            </p:cNvCxnSpPr>
            <p:nvPr/>
          </p:nvCxnSpPr>
          <p:spPr bwMode="auto">
            <a:xfrm>
              <a:off x="116250" y="1941925"/>
              <a:ext cx="8858068" cy="0"/>
            </a:xfrm>
            <a:prstGeom prst="line">
              <a:avLst/>
            </a:prstGeom>
            <a:noFill/>
            <a:ln w="38100" algn="ctr">
              <a:solidFill>
                <a:srgbClr val="FFC000"/>
              </a:solidFill>
              <a:round/>
              <a:headEnd type="none" w="med" len="lg"/>
              <a:tailEnd/>
            </a:ln>
            <a:extLst>
              <a:ext uri="{909E8E84-426E-40DD-AFC4-6F175D3DCCD1}">
                <a14:hiddenFill xmlns:a14="http://schemas.microsoft.com/office/drawing/2010/main">
                  <a:noFill/>
                </a14:hiddenFill>
              </a:ext>
            </a:extLst>
          </p:spPr>
        </p:cxnSp>
      </p:grpSp>
      <p:sp>
        <p:nvSpPr>
          <p:cNvPr id="110613" name="Textfeld 34"/>
          <p:cNvSpPr txBox="1">
            <a:spLocks noChangeArrowheads="1"/>
          </p:cNvSpPr>
          <p:nvPr/>
        </p:nvSpPr>
        <p:spPr bwMode="auto">
          <a:xfrm>
            <a:off x="1513840" y="4667250"/>
            <a:ext cx="23247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de-DE" altLang="en-US" sz="2000" dirty="0">
                <a:solidFill>
                  <a:srgbClr val="66FF33"/>
                </a:solidFill>
              </a:rPr>
              <a:t>Konjunkturschock:</a:t>
            </a:r>
          </a:p>
        </p:txBody>
      </p:sp>
      <p:sp>
        <p:nvSpPr>
          <p:cNvPr id="110614" name="Textfeld 35"/>
          <p:cNvSpPr txBox="1">
            <a:spLocks noChangeArrowheads="1"/>
          </p:cNvSpPr>
          <p:nvPr/>
        </p:nvSpPr>
        <p:spPr bwMode="auto">
          <a:xfrm>
            <a:off x="3840163" y="4667250"/>
            <a:ext cx="2863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de-DE" altLang="en-US" sz="2000" dirty="0">
                <a:solidFill>
                  <a:srgbClr val="66FF33"/>
                </a:solidFill>
              </a:rPr>
              <a:t>Geldpolitische Reaktion</a:t>
            </a:r>
          </a:p>
        </p:txBody>
      </p:sp>
      <p:sp>
        <p:nvSpPr>
          <p:cNvPr id="37" name="Textfeld 36"/>
          <p:cNvSpPr txBox="1">
            <a:spLocks noChangeArrowheads="1"/>
          </p:cNvSpPr>
          <p:nvPr/>
        </p:nvSpPr>
        <p:spPr bwMode="auto">
          <a:xfrm>
            <a:off x="1700213" y="5219700"/>
            <a:ext cx="1657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en-US" altLang="en-US" sz="2000"/>
              <a:t>C</a:t>
            </a:r>
            <a:r>
              <a:rPr lang="en-US" altLang="en-US" sz="2000" baseline="-25000"/>
              <a:t>A</a:t>
            </a:r>
            <a:r>
              <a:rPr lang="en-US" altLang="en-US" sz="2000"/>
              <a:t> ↓   +   I</a:t>
            </a:r>
            <a:r>
              <a:rPr lang="en-US" altLang="en-US" sz="2000" baseline="-25000"/>
              <a:t>A</a:t>
            </a:r>
            <a:r>
              <a:rPr lang="en-US" altLang="en-US" sz="2000"/>
              <a:t> ↓ </a:t>
            </a:r>
          </a:p>
        </p:txBody>
      </p:sp>
      <p:sp>
        <p:nvSpPr>
          <p:cNvPr id="41" name="Textfeld 40"/>
          <p:cNvSpPr txBox="1">
            <a:spLocks noChangeArrowheads="1"/>
          </p:cNvSpPr>
          <p:nvPr/>
        </p:nvSpPr>
        <p:spPr bwMode="auto">
          <a:xfrm>
            <a:off x="1687513" y="5861050"/>
            <a:ext cx="1657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en-US" altLang="en-US" sz="2000"/>
              <a:t>C</a:t>
            </a:r>
            <a:r>
              <a:rPr lang="en-US" altLang="en-US" sz="2000" baseline="-25000"/>
              <a:t>B</a:t>
            </a:r>
            <a:r>
              <a:rPr lang="en-US" altLang="en-US" sz="2000"/>
              <a:t> </a:t>
            </a:r>
            <a:r>
              <a:rPr lang="en-US" altLang="en-US" sz="2000">
                <a:sym typeface="Mathematica1" pitchFamily="2" charset="2"/>
              </a:rPr>
              <a:t></a:t>
            </a:r>
            <a:r>
              <a:rPr lang="en-US" altLang="en-US" sz="2000"/>
              <a:t>   +   I</a:t>
            </a:r>
            <a:r>
              <a:rPr lang="en-US" altLang="en-US" sz="2000" baseline="-25000"/>
              <a:t>B</a:t>
            </a:r>
            <a:r>
              <a:rPr lang="en-US" altLang="en-US" sz="2000"/>
              <a:t> </a:t>
            </a:r>
            <a:r>
              <a:rPr lang="en-US" altLang="en-US" sz="2000">
                <a:sym typeface="Mathematica1" pitchFamily="2" charset="2"/>
              </a:rPr>
              <a:t></a:t>
            </a:r>
            <a:r>
              <a:rPr lang="en-US" altLang="en-US" sz="2000"/>
              <a:t> </a:t>
            </a:r>
          </a:p>
        </p:txBody>
      </p:sp>
      <p:sp>
        <p:nvSpPr>
          <p:cNvPr id="42" name="Textfeld 41"/>
          <p:cNvSpPr txBox="1">
            <a:spLocks noChangeArrowheads="1"/>
          </p:cNvSpPr>
          <p:nvPr/>
        </p:nvSpPr>
        <p:spPr bwMode="auto">
          <a:xfrm>
            <a:off x="4033838" y="5456238"/>
            <a:ext cx="1489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en-US" altLang="en-US" sz="2000" dirty="0">
                <a:solidFill>
                  <a:srgbClr val="FFC000"/>
                </a:solidFill>
              </a:rPr>
              <a:t>M </a:t>
            </a:r>
            <a:r>
              <a:rPr lang="en-US" altLang="en-US" sz="2000" dirty="0">
                <a:solidFill>
                  <a:srgbClr val="FFC000"/>
                </a:solidFill>
                <a:sym typeface="Mathematica1" pitchFamily="2" charset="2"/>
              </a:rPr>
              <a:t>?</a:t>
            </a:r>
            <a:endParaRPr lang="en-US" altLang="en-US" sz="2000" dirty="0">
              <a:solidFill>
                <a:srgbClr val="FFC000"/>
              </a:solidFill>
            </a:endParaRPr>
          </a:p>
        </p:txBody>
      </p:sp>
      <p:sp>
        <p:nvSpPr>
          <p:cNvPr id="43" name="Textfeld 42"/>
          <p:cNvSpPr txBox="1">
            <a:spLocks noChangeArrowheads="1"/>
          </p:cNvSpPr>
          <p:nvPr/>
        </p:nvSpPr>
        <p:spPr bwMode="auto">
          <a:xfrm>
            <a:off x="4903788" y="5794375"/>
            <a:ext cx="1489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en-US" altLang="en-US" sz="2000">
                <a:sym typeface="Mathematica1" pitchFamily="2" charset="2"/>
              </a:rPr>
              <a:t>=&gt;  i</a:t>
            </a:r>
            <a:r>
              <a:rPr lang="en-US" altLang="en-US" sz="2000" baseline="-25000"/>
              <a:t>B</a:t>
            </a:r>
            <a:r>
              <a:rPr lang="en-US" altLang="en-US" sz="2000">
                <a:sym typeface="Mathematica1" pitchFamily="2" charset="2"/>
              </a:rPr>
              <a:t>  </a:t>
            </a:r>
            <a:endParaRPr lang="en-US" altLang="en-US" sz="2000"/>
          </a:p>
        </p:txBody>
      </p:sp>
      <p:sp>
        <p:nvSpPr>
          <p:cNvPr id="110619" name="Textfeld 44"/>
          <p:cNvSpPr txBox="1">
            <a:spLocks noChangeArrowheads="1"/>
          </p:cNvSpPr>
          <p:nvPr/>
        </p:nvSpPr>
        <p:spPr bwMode="auto">
          <a:xfrm>
            <a:off x="117475" y="5221288"/>
            <a:ext cx="1657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en-US" altLang="en-US" sz="2000" dirty="0">
                <a:solidFill>
                  <a:srgbClr val="66FF33"/>
                </a:solidFill>
              </a:rPr>
              <a:t>Land A</a:t>
            </a:r>
          </a:p>
        </p:txBody>
      </p:sp>
      <p:sp>
        <p:nvSpPr>
          <p:cNvPr id="110620" name="Textfeld 45"/>
          <p:cNvSpPr txBox="1">
            <a:spLocks noChangeArrowheads="1"/>
          </p:cNvSpPr>
          <p:nvPr/>
        </p:nvSpPr>
        <p:spPr bwMode="auto">
          <a:xfrm>
            <a:off x="104775" y="5862638"/>
            <a:ext cx="1657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en-US" altLang="en-US" sz="2000" dirty="0">
                <a:solidFill>
                  <a:srgbClr val="66FF33"/>
                </a:solidFill>
              </a:rPr>
              <a:t>Land B</a:t>
            </a:r>
          </a:p>
        </p:txBody>
      </p:sp>
      <p:sp>
        <p:nvSpPr>
          <p:cNvPr id="47" name="Textfeld 46"/>
          <p:cNvSpPr txBox="1">
            <a:spLocks noChangeArrowheads="1"/>
          </p:cNvSpPr>
          <p:nvPr/>
        </p:nvSpPr>
        <p:spPr bwMode="auto">
          <a:xfrm>
            <a:off x="4914900" y="5230813"/>
            <a:ext cx="1487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en-US" altLang="en-US" sz="2000">
                <a:sym typeface="Mathematica1" pitchFamily="2" charset="2"/>
              </a:rPr>
              <a:t>=&gt;  i</a:t>
            </a:r>
            <a:r>
              <a:rPr lang="en-US" altLang="en-US" sz="2000" baseline="-25000">
                <a:sym typeface="Mathematica1" pitchFamily="2" charset="2"/>
              </a:rPr>
              <a:t>A</a:t>
            </a:r>
            <a:r>
              <a:rPr lang="en-US" altLang="en-US" sz="2000">
                <a:sym typeface="Mathematica1" pitchFamily="2" charset="2"/>
              </a:rPr>
              <a:t> ↓ </a:t>
            </a:r>
            <a:endParaRPr lang="en-US" altLang="en-US" sz="2000"/>
          </a:p>
        </p:txBody>
      </p:sp>
      <p:sp>
        <p:nvSpPr>
          <p:cNvPr id="110622" name="Textfeld 47"/>
          <p:cNvSpPr txBox="1">
            <a:spLocks noChangeArrowheads="1"/>
          </p:cNvSpPr>
          <p:nvPr/>
        </p:nvSpPr>
        <p:spPr bwMode="auto">
          <a:xfrm>
            <a:off x="6702425" y="4667250"/>
            <a:ext cx="2439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de-DE" altLang="en-US" sz="2000" dirty="0">
                <a:solidFill>
                  <a:srgbClr val="66FF33"/>
                </a:solidFill>
              </a:rPr>
              <a:t>Stabilisierung:</a:t>
            </a:r>
          </a:p>
        </p:txBody>
      </p:sp>
      <p:sp>
        <p:nvSpPr>
          <p:cNvPr id="38" name="Textfeld 37"/>
          <p:cNvSpPr txBox="1">
            <a:spLocks noChangeArrowheads="1"/>
          </p:cNvSpPr>
          <p:nvPr/>
        </p:nvSpPr>
        <p:spPr bwMode="auto">
          <a:xfrm>
            <a:off x="6704013" y="5103813"/>
            <a:ext cx="2006600" cy="1090612"/>
          </a:xfrm>
          <a:prstGeom prst="rect">
            <a:avLst/>
          </a:prstGeom>
          <a:noFill/>
          <a:ln w="762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dirty="0">
                <a:solidFill>
                  <a:srgbClr val="FFC000"/>
                </a:solidFill>
                <a:sym typeface="Mathematica1" pitchFamily="2" charset="2"/>
              </a:rPr>
              <a:t>Keine Stabilisierung möglich!</a:t>
            </a:r>
            <a:endParaRPr lang="de-DE" altLang="en-US" sz="2000" dirty="0">
              <a:solidFill>
                <a:srgbClr val="FFC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06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06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06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1" grpId="0"/>
      <p:bldP spid="14" grpId="0"/>
      <p:bldP spid="15" grpId="0"/>
      <p:bldP spid="17" grpId="0"/>
      <p:bldP spid="18" grpId="0"/>
      <p:bldP spid="19" grpId="0"/>
      <p:bldP spid="20" grpId="0"/>
      <p:bldP spid="21" grpId="0"/>
      <p:bldP spid="110613" grpId="0"/>
      <p:bldP spid="110614" grpId="0"/>
      <p:bldP spid="37" grpId="0"/>
      <p:bldP spid="41" grpId="0"/>
      <p:bldP spid="42" grpId="0"/>
      <p:bldP spid="43" grpId="0"/>
      <p:bldP spid="47" grpId="0"/>
      <p:bldP spid="110622" grpId="0"/>
      <p:bldP spid="38"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AD405033-A3E7-4F73-AC66-1D9D46833D48}" type="slidenum">
              <a:rPr lang="de-DE" altLang="en-US" sz="1600" smtClean="0"/>
              <a:pPr algn="r" eaLnBrk="1" hangingPunct="1">
                <a:spcBef>
                  <a:spcPct val="0"/>
                </a:spcBef>
                <a:buClrTx/>
                <a:buFontTx/>
                <a:buNone/>
              </a:pPr>
              <a:t>104</a:t>
            </a:fld>
            <a:r>
              <a:rPr lang="de-DE" altLang="en-US" sz="1600"/>
              <a:t> -</a:t>
            </a:r>
          </a:p>
        </p:txBody>
      </p:sp>
      <p:sp>
        <p:nvSpPr>
          <p:cNvPr id="11161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288258" name="Rectangle 2"/>
          <p:cNvSpPr>
            <a:spLocks noGrp="1" noChangeArrowheads="1"/>
          </p:cNvSpPr>
          <p:nvPr>
            <p:ph type="title" idx="4294967295"/>
          </p:nvPr>
        </p:nvSpPr>
        <p:spPr>
          <a:xfrm>
            <a:off x="0" y="31750"/>
            <a:ext cx="9144000" cy="1100138"/>
          </a:xfrm>
        </p:spPr>
        <p:txBody>
          <a:bodyPr/>
          <a:lstStyle/>
          <a:p>
            <a:pPr eaLnBrk="1" hangingPunct="1">
              <a:defRPr/>
            </a:pPr>
            <a:r>
              <a:rPr lang="de-DE" sz="2200" b="0"/>
              <a:t>3.3. Ist die Europäische Währungsunion ein optimaler Währungsraum?</a:t>
            </a:r>
            <a:br>
              <a:rPr lang="de-DE" sz="2200" b="0"/>
            </a:br>
            <a:r>
              <a:rPr lang="de-DE" sz="2200" b="0"/>
              <a:t>        3.3.1. Die Theorie optimaler Währungsräume</a:t>
            </a:r>
          </a:p>
        </p:txBody>
      </p:sp>
      <p:sp>
        <p:nvSpPr>
          <p:cNvPr id="6" name="Rectangle 3"/>
          <p:cNvSpPr txBox="1">
            <a:spLocks noChangeArrowheads="1"/>
          </p:cNvSpPr>
          <p:nvPr/>
        </p:nvSpPr>
        <p:spPr bwMode="auto">
          <a:xfrm>
            <a:off x="457200" y="1071563"/>
            <a:ext cx="8686800" cy="5786437"/>
          </a:xfrm>
          <a:prstGeom prst="rect">
            <a:avLst/>
          </a:prstGeom>
          <a:noFill/>
          <a:ln w="9525">
            <a:noFill/>
            <a:miter lim="800000"/>
            <a:headEnd/>
            <a:tailEnd/>
          </a:ln>
          <a:effectLst/>
        </p:spPr>
        <p:txBody>
          <a:bodyPr/>
          <a:lstStyle/>
          <a:p>
            <a:pPr marL="457200" indent="-457200" algn="l">
              <a:lnSpc>
                <a:spcPct val="90000"/>
              </a:lnSpc>
              <a:spcBef>
                <a:spcPct val="20000"/>
              </a:spcBef>
              <a:buClr>
                <a:srgbClr val="FF0000"/>
              </a:buClr>
              <a:buFont typeface="Arial Unicode MS" pitchFamily="34" charset="-128"/>
              <a:buChar char="➤"/>
              <a:defRPr/>
            </a:pPr>
            <a:r>
              <a:rPr lang="de-DE" sz="2200" kern="0" dirty="0">
                <a:solidFill>
                  <a:schemeClr val="tx1"/>
                </a:solidFill>
                <a:latin typeface="+mn-lt"/>
              </a:rPr>
              <a:t>Wovon hängen die </a:t>
            </a:r>
            <a:r>
              <a:rPr lang="de-DE" sz="2200" kern="0" dirty="0">
                <a:solidFill>
                  <a:srgbClr val="00FF00"/>
                </a:solidFill>
                <a:latin typeface="+mn-lt"/>
              </a:rPr>
              <a:t>Stabilitätskosten</a:t>
            </a:r>
            <a:r>
              <a:rPr lang="de-DE" sz="2200" kern="0" dirty="0">
                <a:solidFill>
                  <a:schemeClr val="tx1"/>
                </a:solidFill>
                <a:latin typeface="+mn-lt"/>
              </a:rPr>
              <a:t> einer Währungsunion ab?</a:t>
            </a:r>
          </a:p>
          <a:p>
            <a:pPr marL="954088" lvl="1" indent="-419100" algn="l">
              <a:lnSpc>
                <a:spcPct val="90000"/>
              </a:lnSpc>
              <a:spcBef>
                <a:spcPct val="20000"/>
              </a:spcBef>
              <a:buClr>
                <a:srgbClr val="FF0000"/>
              </a:buClr>
              <a:buSzPct val="110000"/>
              <a:buFont typeface="Arial Unicode MS" pitchFamily="34" charset="-128"/>
              <a:buChar char="■"/>
              <a:defRPr/>
            </a:pPr>
            <a:r>
              <a:rPr lang="de-DE" kern="0" dirty="0">
                <a:solidFill>
                  <a:schemeClr val="tx1"/>
                </a:solidFill>
                <a:latin typeface="+mn-lt"/>
              </a:rPr>
              <a:t>Wenn das Land allerdings immer von den </a:t>
            </a:r>
            <a:r>
              <a:rPr lang="de-DE" kern="0" dirty="0">
                <a:solidFill>
                  <a:srgbClr val="66FF33"/>
                </a:solidFill>
                <a:latin typeface="+mn-lt"/>
              </a:rPr>
              <a:t>gleichen Nachfrageschocks wie die anderen </a:t>
            </a:r>
            <a:r>
              <a:rPr lang="de-DE" kern="0" dirty="0">
                <a:solidFill>
                  <a:schemeClr val="tx1"/>
                </a:solidFill>
                <a:latin typeface="+mn-lt"/>
              </a:rPr>
              <a:t>Mitgliedsländer getroffen wird, dann sind die Stabilitätskosten nicht groß:</a:t>
            </a:r>
          </a:p>
          <a:p>
            <a:pPr marL="954088" lvl="1" indent="-419100" algn="l">
              <a:lnSpc>
                <a:spcPct val="90000"/>
              </a:lnSpc>
              <a:spcBef>
                <a:spcPct val="20000"/>
              </a:spcBef>
              <a:buClr>
                <a:srgbClr val="FF0000"/>
              </a:buClr>
              <a:buSzPct val="110000"/>
              <a:buFont typeface="Arial Unicode MS" pitchFamily="34" charset="-128"/>
              <a:buChar char="■"/>
              <a:defRPr/>
            </a:pPr>
            <a:endParaRPr lang="de-DE" kern="0" dirty="0">
              <a:solidFill>
                <a:schemeClr val="tx1"/>
              </a:solidFill>
              <a:latin typeface="+mn-lt"/>
            </a:endParaRPr>
          </a:p>
          <a:p>
            <a:pPr marL="1373188" lvl="2" indent="-381000" algn="l">
              <a:lnSpc>
                <a:spcPct val="80000"/>
              </a:lnSpc>
              <a:spcBef>
                <a:spcPct val="20000"/>
              </a:spcBef>
              <a:buClr>
                <a:srgbClr val="FF0000"/>
              </a:buClr>
              <a:buSzPct val="130000"/>
              <a:buFont typeface="Arial Unicode MS" pitchFamily="34" charset="-128"/>
              <a:buChar char="◆"/>
              <a:defRPr/>
            </a:pPr>
            <a:r>
              <a:rPr lang="de-DE" kern="0" dirty="0">
                <a:solidFill>
                  <a:schemeClr val="tx1"/>
                </a:solidFill>
              </a:rPr>
              <a:t>Wenn in dem Land z.B. immer dann die </a:t>
            </a:r>
            <a:r>
              <a:rPr lang="de-DE" kern="0" dirty="0">
                <a:solidFill>
                  <a:srgbClr val="66FF33"/>
                </a:solidFill>
              </a:rPr>
              <a:t>Nachfrage einbricht</a:t>
            </a:r>
            <a:r>
              <a:rPr lang="de-DE" kern="0" dirty="0">
                <a:solidFill>
                  <a:schemeClr val="tx1"/>
                </a:solidFill>
              </a:rPr>
              <a:t>, wenn dies </a:t>
            </a:r>
            <a:r>
              <a:rPr lang="de-DE" kern="0" dirty="0">
                <a:solidFill>
                  <a:srgbClr val="66FF33"/>
                </a:solidFill>
              </a:rPr>
              <a:t>auch bei</a:t>
            </a:r>
            <a:r>
              <a:rPr lang="de-DE" kern="0" dirty="0">
                <a:solidFill>
                  <a:schemeClr val="tx1"/>
                </a:solidFill>
              </a:rPr>
              <a:t> den </a:t>
            </a:r>
            <a:r>
              <a:rPr lang="de-DE" kern="0" dirty="0">
                <a:solidFill>
                  <a:srgbClr val="66FF33"/>
                </a:solidFill>
              </a:rPr>
              <a:t>anderen Mitgliedländern </a:t>
            </a:r>
            <a:r>
              <a:rPr lang="de-DE" kern="0" dirty="0">
                <a:solidFill>
                  <a:schemeClr val="tx1"/>
                </a:solidFill>
              </a:rPr>
              <a:t>der Fall ist (=Nachfrageschocks symmetrisch sind), dann kann die Zentralbank der Währungsunion dies durch einen </a:t>
            </a:r>
            <a:r>
              <a:rPr lang="de-DE" kern="0" dirty="0">
                <a:solidFill>
                  <a:srgbClr val="66FF33"/>
                </a:solidFill>
              </a:rPr>
              <a:t>Senkung  des Zinssatzes </a:t>
            </a:r>
            <a:r>
              <a:rPr lang="de-DE" kern="0" dirty="0">
                <a:solidFill>
                  <a:schemeClr val="tx1"/>
                </a:solidFill>
              </a:rPr>
              <a:t>und der damit verbunden Abwertung des Wechselkurses bekämpfen.</a:t>
            </a:r>
          </a:p>
          <a:p>
            <a:pPr marL="1373188" lvl="2" indent="-381000" algn="l">
              <a:lnSpc>
                <a:spcPct val="80000"/>
              </a:lnSpc>
              <a:spcBef>
                <a:spcPct val="20000"/>
              </a:spcBef>
              <a:buClr>
                <a:srgbClr val="FF0000"/>
              </a:buClr>
              <a:buSzPct val="130000"/>
              <a:buFont typeface="Arial Unicode MS" pitchFamily="34" charset="-128"/>
              <a:buChar char="◆"/>
              <a:defRPr/>
            </a:pPr>
            <a:endParaRPr lang="de-DE" kern="0" dirty="0">
              <a:solidFill>
                <a:schemeClr val="tx1"/>
              </a:solidFill>
            </a:endParaRPr>
          </a:p>
          <a:p>
            <a:pPr marL="1343025" lvl="2" indent="-350838" algn="l">
              <a:lnSpc>
                <a:spcPct val="80000"/>
              </a:lnSpc>
              <a:spcBef>
                <a:spcPct val="20000"/>
              </a:spcBef>
              <a:buClr>
                <a:srgbClr val="FF0000"/>
              </a:buClr>
              <a:buSzPct val="130000"/>
              <a:buFont typeface="Symbol" pitchFamily="18" charset="2"/>
              <a:buChar char="Þ"/>
              <a:defRPr/>
            </a:pPr>
            <a:r>
              <a:rPr lang="de-DE" kern="0" dirty="0">
                <a:solidFill>
                  <a:schemeClr val="tx1"/>
                </a:solidFill>
              </a:rPr>
              <a:t>Je „</a:t>
            </a:r>
            <a:r>
              <a:rPr lang="de-DE" kern="0" dirty="0">
                <a:solidFill>
                  <a:srgbClr val="66FF33"/>
                </a:solidFill>
              </a:rPr>
              <a:t>gleichförmiger</a:t>
            </a:r>
            <a:r>
              <a:rPr lang="de-DE" kern="0" dirty="0">
                <a:solidFill>
                  <a:schemeClr val="tx1"/>
                </a:solidFill>
              </a:rPr>
              <a:t>“ die Nachfrageschocks alle Länder treffen,</a:t>
            </a:r>
          </a:p>
          <a:p>
            <a:pPr marL="992187" lvl="2" algn="l">
              <a:lnSpc>
                <a:spcPct val="80000"/>
              </a:lnSpc>
              <a:spcBef>
                <a:spcPct val="20000"/>
              </a:spcBef>
              <a:buClr>
                <a:srgbClr val="FF0000"/>
              </a:buClr>
              <a:buSzPct val="130000"/>
              <a:defRPr/>
            </a:pPr>
            <a:r>
              <a:rPr lang="de-DE" kern="0" dirty="0">
                <a:solidFill>
                  <a:schemeClr val="tx1"/>
                </a:solidFill>
              </a:rPr>
              <a:t> </a:t>
            </a:r>
          </a:p>
          <a:p>
            <a:pPr marL="1792287" lvl="3" indent="-342900" algn="l">
              <a:lnSpc>
                <a:spcPct val="80000"/>
              </a:lnSpc>
              <a:spcBef>
                <a:spcPct val="20000"/>
              </a:spcBef>
              <a:buClr>
                <a:srgbClr val="FF0000"/>
              </a:buClr>
              <a:buSzPct val="130000"/>
              <a:buFont typeface="Arial" panose="020B0604020202020204" pitchFamily="34" charset="0"/>
              <a:buChar char="•"/>
              <a:defRPr/>
            </a:pPr>
            <a:r>
              <a:rPr lang="de-DE" kern="0" dirty="0">
                <a:solidFill>
                  <a:schemeClr val="tx1"/>
                </a:solidFill>
              </a:rPr>
              <a:t>desto </a:t>
            </a:r>
            <a:r>
              <a:rPr lang="de-DE" kern="0" dirty="0">
                <a:solidFill>
                  <a:srgbClr val="66FF33"/>
                </a:solidFill>
              </a:rPr>
              <a:t>besser</a:t>
            </a:r>
            <a:r>
              <a:rPr lang="de-DE" kern="0" dirty="0">
                <a:solidFill>
                  <a:schemeClr val="tx1"/>
                </a:solidFill>
              </a:rPr>
              <a:t> passt eine </a:t>
            </a:r>
            <a:r>
              <a:rPr lang="de-DE" kern="0" dirty="0">
                <a:solidFill>
                  <a:srgbClr val="66FF33"/>
                </a:solidFill>
              </a:rPr>
              <a:t>einheitliche Geldpolitik</a:t>
            </a:r>
            <a:r>
              <a:rPr lang="de-DE" kern="0" dirty="0">
                <a:solidFill>
                  <a:schemeClr val="tx1"/>
                </a:solidFill>
              </a:rPr>
              <a:t>,</a:t>
            </a:r>
          </a:p>
          <a:p>
            <a:pPr marL="1792287" lvl="3" indent="-342900" algn="l">
              <a:lnSpc>
                <a:spcPct val="80000"/>
              </a:lnSpc>
              <a:spcBef>
                <a:spcPct val="20000"/>
              </a:spcBef>
              <a:buClr>
                <a:srgbClr val="FF0000"/>
              </a:buClr>
              <a:buSzPct val="130000"/>
              <a:buFont typeface="Arial" panose="020B0604020202020204" pitchFamily="34" charset="0"/>
              <a:buChar char="•"/>
              <a:defRPr/>
            </a:pPr>
            <a:r>
              <a:rPr lang="de-DE" kern="0" dirty="0">
                <a:solidFill>
                  <a:schemeClr val="tx1"/>
                </a:solidFill>
              </a:rPr>
              <a:t>desto </a:t>
            </a:r>
            <a:r>
              <a:rPr lang="de-DE" kern="0" dirty="0">
                <a:solidFill>
                  <a:srgbClr val="66FF33"/>
                </a:solidFill>
              </a:rPr>
              <a:t>geringer</a:t>
            </a:r>
            <a:r>
              <a:rPr lang="de-DE" kern="0" dirty="0">
                <a:solidFill>
                  <a:schemeClr val="tx1"/>
                </a:solidFill>
              </a:rPr>
              <a:t> sind die </a:t>
            </a:r>
            <a:r>
              <a:rPr lang="de-DE" kern="0" dirty="0">
                <a:solidFill>
                  <a:srgbClr val="66FF33"/>
                </a:solidFill>
              </a:rPr>
              <a:t>Stabilitätskosten</a:t>
            </a:r>
            <a:r>
              <a:rPr lang="de-DE" kern="0" dirty="0">
                <a:solidFill>
                  <a:schemeClr val="tx1"/>
                </a:solidFill>
              </a:rPr>
              <a:t>!</a:t>
            </a:r>
          </a:p>
          <a:p>
            <a:pPr marL="992188" lvl="2" algn="l">
              <a:lnSpc>
                <a:spcPts val="1800"/>
              </a:lnSpc>
              <a:spcBef>
                <a:spcPct val="20000"/>
              </a:spcBef>
              <a:buClr>
                <a:srgbClr val="FF0000"/>
              </a:buClr>
              <a:buSzPct val="130000"/>
              <a:defRPr/>
            </a:pPr>
            <a:endParaRPr lang="de-DE" kern="0" dirty="0">
              <a:solidFill>
                <a:schemeClr val="tx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81289D30-A2EF-401C-9509-D37808B56498}" type="slidenum">
              <a:rPr lang="de-DE" altLang="en-US" sz="1600" smtClean="0"/>
              <a:pPr algn="r" eaLnBrk="1" hangingPunct="1">
                <a:spcBef>
                  <a:spcPct val="0"/>
                </a:spcBef>
                <a:buClrTx/>
                <a:buFontTx/>
                <a:buNone/>
              </a:pPr>
              <a:t>105</a:t>
            </a:fld>
            <a:r>
              <a:rPr lang="de-DE" altLang="en-US" sz="1600"/>
              <a:t> -</a:t>
            </a:r>
          </a:p>
        </p:txBody>
      </p:sp>
      <p:sp>
        <p:nvSpPr>
          <p:cNvPr id="11264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288258" name="Rectangle 2"/>
          <p:cNvSpPr>
            <a:spLocks noGrp="1" noChangeArrowheads="1"/>
          </p:cNvSpPr>
          <p:nvPr>
            <p:ph type="title" idx="4294967295"/>
          </p:nvPr>
        </p:nvSpPr>
        <p:spPr>
          <a:xfrm>
            <a:off x="0" y="31750"/>
            <a:ext cx="9144000" cy="1100138"/>
          </a:xfrm>
        </p:spPr>
        <p:txBody>
          <a:bodyPr/>
          <a:lstStyle/>
          <a:p>
            <a:pPr eaLnBrk="1" hangingPunct="1">
              <a:defRPr/>
            </a:pPr>
            <a:r>
              <a:rPr lang="de-DE" sz="2200" b="0"/>
              <a:t>3.3. Ist die Europäische Währungsunion ein optimaler Währungsraum?</a:t>
            </a:r>
            <a:br>
              <a:rPr lang="de-DE" sz="2200" b="0"/>
            </a:br>
            <a:r>
              <a:rPr lang="de-DE" sz="2200" b="0"/>
              <a:t>        3.3.1. Die Theorie optimaler Währungsräume</a:t>
            </a:r>
          </a:p>
        </p:txBody>
      </p:sp>
      <p:sp>
        <p:nvSpPr>
          <p:cNvPr id="7" name="Rectangle 3"/>
          <p:cNvSpPr txBox="1">
            <a:spLocks noChangeArrowheads="1"/>
          </p:cNvSpPr>
          <p:nvPr/>
        </p:nvSpPr>
        <p:spPr bwMode="auto">
          <a:xfrm>
            <a:off x="457200" y="1071563"/>
            <a:ext cx="8686800" cy="5435600"/>
          </a:xfrm>
          <a:prstGeom prst="rect">
            <a:avLst/>
          </a:prstGeom>
          <a:noFill/>
          <a:ln w="9525">
            <a:noFill/>
            <a:miter lim="800000"/>
            <a:headEnd/>
            <a:tailEnd/>
          </a:ln>
          <a:effectLst/>
        </p:spPr>
        <p:txBody>
          <a:bodyPr/>
          <a:lstStyle/>
          <a:p>
            <a:pPr marL="444500" indent="-444500" algn="l">
              <a:lnSpc>
                <a:spcPct val="90000"/>
              </a:lnSpc>
              <a:spcBef>
                <a:spcPct val="20000"/>
              </a:spcBef>
              <a:buClr>
                <a:srgbClr val="FF0000"/>
              </a:buClr>
              <a:buFont typeface="Arial Unicode MS" pitchFamily="34" charset="-128"/>
              <a:buChar char="➤"/>
              <a:defRPr/>
            </a:pPr>
            <a:r>
              <a:rPr lang="de-DE" sz="2400" kern="0" dirty="0">
                <a:solidFill>
                  <a:schemeClr val="tx1"/>
                </a:solidFill>
                <a:latin typeface="+mn-lt"/>
              </a:rPr>
              <a:t>Zusammengefasst gilt also:</a:t>
            </a:r>
          </a:p>
          <a:p>
            <a:pPr marL="444500" indent="-444500" algn="l">
              <a:lnSpc>
                <a:spcPct val="90000"/>
              </a:lnSpc>
              <a:spcBef>
                <a:spcPct val="20000"/>
              </a:spcBef>
              <a:buClr>
                <a:srgbClr val="FF0000"/>
              </a:buClr>
              <a:buFont typeface="Arial Unicode MS" pitchFamily="34" charset="-128"/>
              <a:buChar char="➤"/>
              <a:defRPr/>
            </a:pPr>
            <a:endParaRPr lang="de-DE" sz="2400" kern="0" dirty="0">
              <a:solidFill>
                <a:schemeClr val="tx1"/>
              </a:solidFill>
              <a:latin typeface="+mn-lt"/>
            </a:endParaRPr>
          </a:p>
          <a:p>
            <a:pPr marL="1208088" lvl="1" indent="-495300" algn="l">
              <a:lnSpc>
                <a:spcPct val="90000"/>
              </a:lnSpc>
              <a:spcBef>
                <a:spcPct val="20000"/>
              </a:spcBef>
              <a:buClr>
                <a:srgbClr val="FF0000"/>
              </a:buClr>
              <a:buSzPct val="110000"/>
              <a:buFont typeface="Arial Unicode MS" pitchFamily="34" charset="-128"/>
              <a:buChar char="■"/>
              <a:defRPr/>
            </a:pPr>
            <a:r>
              <a:rPr lang="de-DE" sz="2400" kern="0" dirty="0">
                <a:solidFill>
                  <a:schemeClr val="tx1"/>
                </a:solidFill>
              </a:rPr>
              <a:t>Also sind die </a:t>
            </a:r>
            <a:r>
              <a:rPr lang="de-DE" sz="2400" kern="0" dirty="0">
                <a:solidFill>
                  <a:srgbClr val="FF9933"/>
                </a:solidFill>
              </a:rPr>
              <a:t>Stabilitätskosten einer Währungsunion um so geringer, </a:t>
            </a:r>
            <a:r>
              <a:rPr lang="de-DE" sz="2400" kern="0" dirty="0">
                <a:solidFill>
                  <a:srgbClr val="66FF33"/>
                </a:solidFill>
              </a:rPr>
              <a:t>je gleichförmiger Nachfrageschocks</a:t>
            </a:r>
            <a:r>
              <a:rPr lang="de-DE" sz="2400" kern="0" dirty="0">
                <a:solidFill>
                  <a:srgbClr val="FF9933"/>
                </a:solidFill>
              </a:rPr>
              <a:t> die Mitgliedländer treffen.</a:t>
            </a:r>
            <a:endParaRPr lang="de-DE" sz="2400" kern="0" dirty="0">
              <a:solidFill>
                <a:schemeClr val="tx1"/>
              </a:solidFill>
            </a:endParaRPr>
          </a:p>
          <a:p>
            <a:pPr marL="1208088" lvl="1" indent="-495300" algn="l">
              <a:lnSpc>
                <a:spcPct val="90000"/>
              </a:lnSpc>
              <a:spcBef>
                <a:spcPct val="20000"/>
              </a:spcBef>
              <a:buClr>
                <a:srgbClr val="FF0000"/>
              </a:buClr>
              <a:buSzPct val="110000"/>
              <a:buFont typeface="Arial Unicode MS" pitchFamily="34" charset="-128"/>
              <a:buChar char="■"/>
              <a:defRPr/>
            </a:pPr>
            <a:endParaRPr lang="de-DE" sz="2200" kern="0" dirty="0">
              <a:solidFill>
                <a:schemeClr val="tx1"/>
              </a:solidFill>
              <a:latin typeface="+mn-lt"/>
            </a:endParaRPr>
          </a:p>
          <a:p>
            <a:pPr marL="1208088" lvl="1" indent="-495300" algn="l">
              <a:lnSpc>
                <a:spcPct val="90000"/>
              </a:lnSpc>
              <a:spcBef>
                <a:spcPct val="20000"/>
              </a:spcBef>
              <a:buClr>
                <a:srgbClr val="FF0000"/>
              </a:buClr>
              <a:buSzPct val="110000"/>
              <a:buFont typeface="Arial Unicode MS" pitchFamily="34" charset="-128"/>
              <a:buChar char="■"/>
              <a:defRPr/>
            </a:pPr>
            <a:r>
              <a:rPr lang="de-DE" sz="2200" kern="0" dirty="0">
                <a:solidFill>
                  <a:schemeClr val="tx1"/>
                </a:solidFill>
                <a:latin typeface="+mn-lt"/>
              </a:rPr>
              <a:t>Also sinken die </a:t>
            </a:r>
            <a:r>
              <a:rPr lang="de-DE" sz="2200" kern="0" dirty="0">
                <a:solidFill>
                  <a:srgbClr val="FF9933"/>
                </a:solidFill>
                <a:latin typeface="+mn-lt"/>
              </a:rPr>
              <a:t>Stabilitätskosten</a:t>
            </a:r>
            <a:r>
              <a:rPr lang="de-DE" sz="2200" kern="0" dirty="0">
                <a:solidFill>
                  <a:schemeClr val="tx1"/>
                </a:solidFill>
                <a:latin typeface="+mn-lt"/>
              </a:rPr>
              <a:t> </a:t>
            </a:r>
            <a:r>
              <a:rPr lang="de-DE" sz="2200" kern="0" dirty="0">
                <a:solidFill>
                  <a:srgbClr val="FF9933"/>
                </a:solidFill>
                <a:latin typeface="+mn-lt"/>
              </a:rPr>
              <a:t>mit</a:t>
            </a:r>
            <a:r>
              <a:rPr lang="de-DE" sz="2200" kern="0" dirty="0">
                <a:solidFill>
                  <a:srgbClr val="00FF00"/>
                </a:solidFill>
                <a:latin typeface="+mn-lt"/>
              </a:rPr>
              <a:t> dem Grad der wirtschaftlichen </a:t>
            </a:r>
            <a:r>
              <a:rPr lang="de-DE" sz="2200" kern="0" dirty="0">
                <a:solidFill>
                  <a:srgbClr val="FF9933"/>
                </a:solidFill>
                <a:latin typeface="+mn-lt"/>
              </a:rPr>
              <a:t>Integration</a:t>
            </a:r>
            <a:r>
              <a:rPr lang="de-DE" sz="2200" kern="0" dirty="0">
                <a:solidFill>
                  <a:schemeClr val="tx1"/>
                </a:solidFill>
                <a:latin typeface="+mn-lt"/>
              </a:rPr>
              <a:t> eines Landes mit den übrigen Mitgliedsländern einer Währungsunion (s. Schaubild):</a:t>
            </a:r>
          </a:p>
          <a:p>
            <a:pPr marL="1208088" lvl="1" indent="-495300">
              <a:lnSpc>
                <a:spcPct val="90000"/>
              </a:lnSpc>
              <a:spcBef>
                <a:spcPct val="20000"/>
              </a:spcBef>
              <a:buClr>
                <a:srgbClr val="FF0000"/>
              </a:buClr>
              <a:buSzPct val="110000"/>
              <a:buFont typeface="Arial Unicode MS" pitchFamily="34" charset="-128"/>
              <a:buNone/>
              <a:defRPr/>
            </a:pPr>
            <a:endParaRPr lang="de-DE" sz="2200" kern="0" dirty="0">
              <a:solidFill>
                <a:schemeClr val="tx1"/>
              </a:solidFill>
              <a:effectLst>
                <a:outerShdw blurRad="38100" dist="38100" dir="2700000" algn="tl">
                  <a:srgbClr val="C0C0C0"/>
                </a:outerShdw>
              </a:effectLst>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52FD884B-CE8B-429E-8F20-8450BFFBE5E4}" type="slidenum">
              <a:rPr lang="de-DE" altLang="en-US" sz="1600" smtClean="0"/>
              <a:pPr algn="r" eaLnBrk="1" hangingPunct="1">
                <a:spcBef>
                  <a:spcPct val="0"/>
                </a:spcBef>
                <a:buClrTx/>
                <a:buFontTx/>
                <a:buNone/>
              </a:pPr>
              <a:t>106</a:t>
            </a:fld>
            <a:r>
              <a:rPr lang="de-DE" altLang="en-US" sz="1600"/>
              <a:t> -</a:t>
            </a:r>
          </a:p>
        </p:txBody>
      </p:sp>
      <p:sp>
        <p:nvSpPr>
          <p:cNvPr id="11366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139778" name="Rectangle 2"/>
          <p:cNvSpPr>
            <a:spLocks noChangeArrowheads="1"/>
          </p:cNvSpPr>
          <p:nvPr/>
        </p:nvSpPr>
        <p:spPr bwMode="auto">
          <a:xfrm>
            <a:off x="430213" y="1127125"/>
            <a:ext cx="4930775" cy="3589338"/>
          </a:xfrm>
          <a:prstGeom prst="rect">
            <a:avLst/>
          </a:prstGeom>
          <a:gradFill rotWithShape="0">
            <a:gsLst>
              <a:gs pos="0">
                <a:schemeClr val="bg1"/>
              </a:gs>
              <a:gs pos="100000">
                <a:schemeClr val="bg1">
                  <a:gamma/>
                  <a:shade val="29804"/>
                  <a:invGamma/>
                </a:schemeClr>
              </a:gs>
            </a:gsLst>
            <a:path path="rect">
              <a:fillToRect t="100000" r="100000"/>
            </a:path>
          </a:gradFill>
          <a:ln w="9525">
            <a:noFill/>
            <a:miter lim="800000"/>
            <a:headEnd/>
            <a:tailEnd/>
          </a:ln>
          <a:effectLst/>
        </p:spPr>
        <p:txBody>
          <a:bodyPr wrap="none" anchor="ctr"/>
          <a:lstStyle/>
          <a:p>
            <a:pPr>
              <a:defRPr/>
            </a:pPr>
            <a:endParaRPr lang="de-DE"/>
          </a:p>
        </p:txBody>
      </p:sp>
      <p:sp>
        <p:nvSpPr>
          <p:cNvPr id="113669" name="Line 3"/>
          <p:cNvSpPr>
            <a:spLocks noChangeShapeType="1"/>
          </p:cNvSpPr>
          <p:nvPr/>
        </p:nvSpPr>
        <p:spPr bwMode="auto">
          <a:xfrm>
            <a:off x="430213" y="4716463"/>
            <a:ext cx="4930775" cy="0"/>
          </a:xfrm>
          <a:prstGeom prst="line">
            <a:avLst/>
          </a:prstGeom>
          <a:noFill/>
          <a:ln w="254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13670" name="Rectangle 4"/>
          <p:cNvSpPr>
            <a:spLocks noChangeArrowheads="1"/>
          </p:cNvSpPr>
          <p:nvPr/>
        </p:nvSpPr>
        <p:spPr bwMode="auto">
          <a:xfrm>
            <a:off x="968375" y="4757738"/>
            <a:ext cx="4530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a:spcBef>
                <a:spcPct val="0"/>
              </a:spcBef>
              <a:buClrTx/>
              <a:buFontTx/>
              <a:buNone/>
            </a:pPr>
            <a:r>
              <a:rPr lang="de-DE" altLang="en-US" sz="1800" i="1"/>
              <a:t>Grad der ökonomischen Integration zwischen Währungsunion und Beitrittsland</a:t>
            </a:r>
          </a:p>
        </p:txBody>
      </p:sp>
      <p:sp>
        <p:nvSpPr>
          <p:cNvPr id="113671" name="Line 5"/>
          <p:cNvSpPr>
            <a:spLocks noChangeShapeType="1"/>
          </p:cNvSpPr>
          <p:nvPr/>
        </p:nvSpPr>
        <p:spPr bwMode="auto">
          <a:xfrm>
            <a:off x="430213" y="1127125"/>
            <a:ext cx="0" cy="3589338"/>
          </a:xfrm>
          <a:prstGeom prst="line">
            <a:avLst/>
          </a:prstGeom>
          <a:noFill/>
          <a:ln w="25400">
            <a:solidFill>
              <a:schemeClr val="tx1"/>
            </a:solidFill>
            <a:round/>
            <a:headEnd type="triangle" w="lg"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3672" name="Rectangle 6"/>
          <p:cNvSpPr>
            <a:spLocks noChangeArrowheads="1"/>
          </p:cNvSpPr>
          <p:nvPr/>
        </p:nvSpPr>
        <p:spPr bwMode="auto">
          <a:xfrm>
            <a:off x="3524250" y="3821113"/>
            <a:ext cx="19462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800" i="1">
                <a:solidFill>
                  <a:schemeClr val="tx2"/>
                </a:solidFill>
              </a:rPr>
              <a:t>Ökonomischer Stabilitätsverlust durch Beitritt</a:t>
            </a:r>
            <a:endParaRPr lang="de-DE" altLang="en-US" sz="1800">
              <a:solidFill>
                <a:schemeClr val="tx2"/>
              </a:solidFill>
            </a:endParaRPr>
          </a:p>
        </p:txBody>
      </p:sp>
      <p:sp>
        <p:nvSpPr>
          <p:cNvPr id="113673" name="Line 7"/>
          <p:cNvSpPr>
            <a:spLocks noChangeShapeType="1"/>
          </p:cNvSpPr>
          <p:nvPr/>
        </p:nvSpPr>
        <p:spPr bwMode="auto">
          <a:xfrm>
            <a:off x="434975" y="2127250"/>
            <a:ext cx="3070225" cy="2181225"/>
          </a:xfrm>
          <a:prstGeom prst="line">
            <a:avLst/>
          </a:prstGeom>
          <a:noFill/>
          <a:ln w="381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139784" name="Rectangle 8"/>
          <p:cNvSpPr>
            <a:spLocks noGrp="1" noChangeArrowheads="1"/>
          </p:cNvSpPr>
          <p:nvPr>
            <p:ph type="title" idx="4294967295"/>
          </p:nvPr>
        </p:nvSpPr>
        <p:spPr>
          <a:xfrm>
            <a:off x="0" y="31750"/>
            <a:ext cx="9144000" cy="1100138"/>
          </a:xfrm>
        </p:spPr>
        <p:txBody>
          <a:bodyPr/>
          <a:lstStyle/>
          <a:p>
            <a:pPr eaLnBrk="1" hangingPunct="1">
              <a:defRPr/>
            </a:pPr>
            <a:r>
              <a:rPr lang="de-DE" sz="2200" b="0"/>
              <a:t>3.3. Ist die Europäische Währungsunion ein optimaler Währungsraum?</a:t>
            </a:r>
            <a:br>
              <a:rPr lang="de-DE" sz="2200" b="0"/>
            </a:br>
            <a:r>
              <a:rPr lang="de-DE" sz="2200" b="0"/>
              <a:t>        3.3.1. Die Theorie optimaler Währungsräume</a:t>
            </a:r>
          </a:p>
        </p:txBody>
      </p:sp>
      <p:sp>
        <p:nvSpPr>
          <p:cNvPr id="113675" name="Rectangle 9"/>
          <p:cNvSpPr>
            <a:spLocks noChangeArrowheads="1"/>
          </p:cNvSpPr>
          <p:nvPr/>
        </p:nvSpPr>
        <p:spPr bwMode="auto">
          <a:xfrm>
            <a:off x="468313" y="1016000"/>
            <a:ext cx="1120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800" i="1"/>
              <a:t>Gewinn, Kosten</a:t>
            </a:r>
          </a:p>
        </p:txBody>
      </p:sp>
      <p:sp>
        <p:nvSpPr>
          <p:cNvPr id="113676" name="AutoShape 10"/>
          <p:cNvSpPr>
            <a:spLocks noChangeArrowheads="1"/>
          </p:cNvSpPr>
          <p:nvPr/>
        </p:nvSpPr>
        <p:spPr bwMode="auto">
          <a:xfrm>
            <a:off x="5556250" y="1027113"/>
            <a:ext cx="3587750" cy="3878262"/>
          </a:xfrm>
          <a:prstGeom prst="roundRect">
            <a:avLst>
              <a:gd name="adj" fmla="val 12495"/>
            </a:avLst>
          </a:prstGeom>
          <a:solidFill>
            <a:srgbClr val="FFFF99"/>
          </a:solidFill>
          <a:ln w="50800">
            <a:solidFill>
              <a:srgbClr val="FF0000"/>
            </a:solidFill>
            <a:round/>
            <a:headEnd/>
            <a:tailEnd/>
          </a:ln>
        </p:spPr>
        <p:txBody>
          <a:bodyPr lIns="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2000">
                <a:solidFill>
                  <a:srgbClr val="FF0000"/>
                </a:solidFill>
              </a:rPr>
              <a:t>Ökonomischer Stabilitätsverlust</a:t>
            </a:r>
            <a:r>
              <a:rPr lang="de-DE" altLang="en-US" sz="2000">
                <a:solidFill>
                  <a:srgbClr val="3333FF"/>
                </a:solidFill>
              </a:rPr>
              <a:t> </a:t>
            </a:r>
            <a:r>
              <a:rPr lang="de-DE" altLang="en-US" sz="2000">
                <a:solidFill>
                  <a:srgbClr val="0000FF"/>
                </a:solidFill>
              </a:rPr>
              <a:t>= Verlust der Stabilisierungspotentiale einer eigenständigen Geldpolitik.</a:t>
            </a:r>
          </a:p>
          <a:p>
            <a:pPr eaLnBrk="1" hangingPunct="1">
              <a:spcBef>
                <a:spcPct val="0"/>
              </a:spcBef>
              <a:buClrTx/>
              <a:buFontTx/>
              <a:buNone/>
            </a:pPr>
            <a:endParaRPr lang="de-DE" altLang="en-US" sz="2000">
              <a:solidFill>
                <a:srgbClr val="0000FF"/>
              </a:solidFill>
            </a:endParaRPr>
          </a:p>
          <a:p>
            <a:pPr eaLnBrk="1" hangingPunct="1">
              <a:lnSpc>
                <a:spcPct val="30000"/>
              </a:lnSpc>
              <a:spcBef>
                <a:spcPct val="0"/>
              </a:spcBef>
              <a:buClrTx/>
              <a:buFontTx/>
              <a:buNone/>
            </a:pPr>
            <a:endParaRPr lang="de-DE" altLang="en-US" sz="2000">
              <a:solidFill>
                <a:srgbClr val="FF0000"/>
              </a:solidFill>
            </a:endParaRPr>
          </a:p>
          <a:p>
            <a:pPr eaLnBrk="1" hangingPunct="1">
              <a:spcBef>
                <a:spcPct val="0"/>
              </a:spcBef>
              <a:buClrTx/>
              <a:buFontTx/>
              <a:buNone/>
            </a:pPr>
            <a:r>
              <a:rPr lang="de-DE" altLang="en-US" sz="2000">
                <a:solidFill>
                  <a:srgbClr val="3333FF"/>
                </a:solidFill>
              </a:rPr>
              <a:t>Er ist um so kleiner, </a:t>
            </a:r>
            <a:r>
              <a:rPr lang="de-DE" altLang="en-US" sz="2000">
                <a:solidFill>
                  <a:srgbClr val="FF0000"/>
                </a:solidFill>
              </a:rPr>
              <a:t>je höher die wirtschaftliche Integration</a:t>
            </a:r>
            <a:r>
              <a:rPr lang="de-DE" altLang="en-US" sz="2000">
                <a:solidFill>
                  <a:srgbClr val="3333FF"/>
                </a:solidFill>
              </a:rPr>
              <a:t> zwischen dem Beitrittsland und der Währungsunion.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p:bldP spid="113673"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073D5D93-1109-46F0-BB9E-07827BA90990}" type="slidenum">
              <a:rPr lang="de-DE" altLang="en-US" sz="1600" smtClean="0"/>
              <a:pPr algn="r" eaLnBrk="1" hangingPunct="1">
                <a:spcBef>
                  <a:spcPct val="0"/>
                </a:spcBef>
                <a:buClrTx/>
                <a:buFontTx/>
                <a:buNone/>
              </a:pPr>
              <a:t>107</a:t>
            </a:fld>
            <a:r>
              <a:rPr lang="de-DE" altLang="en-US" sz="1600"/>
              <a:t> -</a:t>
            </a:r>
          </a:p>
        </p:txBody>
      </p:sp>
      <p:sp>
        <p:nvSpPr>
          <p:cNvPr id="11469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288258" name="Rectangle 2"/>
          <p:cNvSpPr>
            <a:spLocks noGrp="1" noChangeArrowheads="1"/>
          </p:cNvSpPr>
          <p:nvPr>
            <p:ph type="title" idx="4294967295"/>
          </p:nvPr>
        </p:nvSpPr>
        <p:spPr>
          <a:xfrm>
            <a:off x="0" y="31750"/>
            <a:ext cx="9144000" cy="1100138"/>
          </a:xfrm>
        </p:spPr>
        <p:txBody>
          <a:bodyPr/>
          <a:lstStyle/>
          <a:p>
            <a:pPr eaLnBrk="1" hangingPunct="1">
              <a:defRPr/>
            </a:pPr>
            <a:r>
              <a:rPr lang="de-DE" sz="2200" b="0"/>
              <a:t>3.3. Ist die Europäische Währungsunion ein optimaler Währungsraum?</a:t>
            </a:r>
            <a:br>
              <a:rPr lang="de-DE" sz="2200" b="0"/>
            </a:br>
            <a:r>
              <a:rPr lang="de-DE" sz="2200" b="0"/>
              <a:t>        3.3.1. Die Theorie optimaler Währungsräume</a:t>
            </a:r>
          </a:p>
        </p:txBody>
      </p:sp>
      <p:sp>
        <p:nvSpPr>
          <p:cNvPr id="7" name="Rectangle 3"/>
          <p:cNvSpPr txBox="1">
            <a:spLocks noChangeArrowheads="1"/>
          </p:cNvSpPr>
          <p:nvPr/>
        </p:nvSpPr>
        <p:spPr bwMode="auto">
          <a:xfrm>
            <a:off x="457200" y="1071563"/>
            <a:ext cx="8686800" cy="5786437"/>
          </a:xfrm>
          <a:prstGeom prst="rect">
            <a:avLst/>
          </a:prstGeom>
          <a:noFill/>
          <a:ln w="9525">
            <a:noFill/>
            <a:miter lim="800000"/>
            <a:headEnd/>
            <a:tailEnd/>
          </a:ln>
          <a:effectLst/>
        </p:spPr>
        <p:txBody>
          <a:bodyPr/>
          <a:lstStyle/>
          <a:p>
            <a:pPr marL="457200" indent="-457200" algn="l">
              <a:lnSpc>
                <a:spcPct val="90000"/>
              </a:lnSpc>
              <a:spcBef>
                <a:spcPct val="20000"/>
              </a:spcBef>
              <a:buClr>
                <a:srgbClr val="FF0000"/>
              </a:buClr>
              <a:buFont typeface="Arial Unicode MS" pitchFamily="34" charset="-128"/>
              <a:buChar char="➤"/>
              <a:defRPr/>
            </a:pPr>
            <a:r>
              <a:rPr lang="de-DE" sz="2200" kern="0" dirty="0">
                <a:solidFill>
                  <a:schemeClr val="tx1"/>
                </a:solidFill>
                <a:latin typeface="+mn-lt"/>
              </a:rPr>
              <a:t>Wenn man nun die Kurve des monetären Effizienzgewinns mit der Kurve des Stabilitätsverlustes vergleicht, stellt man fest, dass es </a:t>
            </a:r>
            <a:r>
              <a:rPr lang="de-DE" sz="2200" kern="0" dirty="0">
                <a:solidFill>
                  <a:srgbClr val="00FF00"/>
                </a:solidFill>
                <a:latin typeface="+mn-lt"/>
              </a:rPr>
              <a:t>mit steigender ökonomischer Integration einen Schnittpunkt</a:t>
            </a:r>
            <a:r>
              <a:rPr lang="de-DE" sz="2200" kern="0" dirty="0">
                <a:solidFill>
                  <a:schemeClr val="tx1"/>
                </a:solidFill>
                <a:latin typeface="+mn-lt"/>
              </a:rPr>
              <a:t> gibt, ab dem der monetäre Effizienzgewinn eines Beitritts größer ist als die Stabilitätskosten.</a:t>
            </a:r>
          </a:p>
          <a:p>
            <a:pPr marL="457200" indent="-457200" algn="l">
              <a:lnSpc>
                <a:spcPct val="90000"/>
              </a:lnSpc>
              <a:spcBef>
                <a:spcPct val="20000"/>
              </a:spcBef>
              <a:buClr>
                <a:srgbClr val="FF0000"/>
              </a:buClr>
              <a:buFont typeface="Arial Unicode MS" pitchFamily="34" charset="-128"/>
              <a:buChar char="➤"/>
              <a:defRPr/>
            </a:pPr>
            <a:endParaRPr lang="de-DE" sz="2200" kern="0" dirty="0">
              <a:solidFill>
                <a:schemeClr val="tx1"/>
              </a:solidFill>
              <a:latin typeface="+mn-lt"/>
            </a:endParaRPr>
          </a:p>
          <a:p>
            <a:pPr marL="457200" indent="-457200" algn="l">
              <a:lnSpc>
                <a:spcPct val="90000"/>
              </a:lnSpc>
              <a:spcBef>
                <a:spcPct val="20000"/>
              </a:spcBef>
              <a:buClr>
                <a:srgbClr val="FF0000"/>
              </a:buClr>
              <a:buFont typeface="Arial Unicode MS" pitchFamily="34" charset="-128"/>
              <a:buChar char="➤"/>
              <a:defRPr/>
            </a:pPr>
            <a:r>
              <a:rPr lang="de-DE" sz="2200" kern="0" dirty="0">
                <a:solidFill>
                  <a:schemeClr val="tx1"/>
                </a:solidFill>
                <a:latin typeface="+mn-lt"/>
              </a:rPr>
              <a:t>Wenn also ein Land </a:t>
            </a:r>
            <a:r>
              <a:rPr lang="de-DE" sz="2200" kern="0" dirty="0">
                <a:solidFill>
                  <a:srgbClr val="00FF00"/>
                </a:solidFill>
                <a:latin typeface="+mn-lt"/>
              </a:rPr>
              <a:t>mindestens diesen Grad der Integration</a:t>
            </a:r>
            <a:r>
              <a:rPr lang="de-DE" sz="2200" kern="0" dirty="0">
                <a:solidFill>
                  <a:schemeClr val="tx1"/>
                </a:solidFill>
                <a:latin typeface="+mn-lt"/>
              </a:rPr>
              <a:t> mit den anderen Mitgliedsländern der Währungsunion erreicht, sollte es nach der Theorie optimaler Währungsräume, der </a:t>
            </a:r>
            <a:r>
              <a:rPr lang="de-DE" sz="2200" kern="0" dirty="0">
                <a:solidFill>
                  <a:srgbClr val="00FF00"/>
                </a:solidFill>
                <a:latin typeface="+mn-lt"/>
              </a:rPr>
              <a:t>Währungsunion beitreten</a:t>
            </a:r>
            <a:r>
              <a:rPr lang="de-DE" sz="2200" kern="0" dirty="0">
                <a:solidFill>
                  <a:schemeClr val="tx1"/>
                </a:solidFill>
                <a:latin typeface="+mn-lt"/>
              </a:rPr>
              <a:t>.</a:t>
            </a:r>
          </a:p>
          <a:p>
            <a:pPr marL="457200" indent="-457200" algn="l">
              <a:lnSpc>
                <a:spcPct val="90000"/>
              </a:lnSpc>
              <a:spcBef>
                <a:spcPct val="20000"/>
              </a:spcBef>
              <a:buClr>
                <a:srgbClr val="FF0000"/>
              </a:buClr>
              <a:buFont typeface="Arial Unicode MS" pitchFamily="34" charset="-128"/>
              <a:buChar char="➤"/>
              <a:defRPr/>
            </a:pPr>
            <a:endParaRPr lang="de-DE" sz="2200" kern="0" dirty="0">
              <a:solidFill>
                <a:schemeClr val="tx1"/>
              </a:solidFill>
              <a:latin typeface="+mn-lt"/>
            </a:endParaRPr>
          </a:p>
          <a:p>
            <a:pPr marL="457200" indent="-457200" algn="l">
              <a:lnSpc>
                <a:spcPct val="90000"/>
              </a:lnSpc>
              <a:spcBef>
                <a:spcPct val="20000"/>
              </a:spcBef>
              <a:buClr>
                <a:srgbClr val="FF0000"/>
              </a:buClr>
              <a:buFont typeface="Arial Unicode MS" pitchFamily="34" charset="-128"/>
              <a:buChar char="➤"/>
              <a:defRPr/>
            </a:pPr>
            <a:r>
              <a:rPr lang="de-DE" sz="2200" kern="0" dirty="0">
                <a:solidFill>
                  <a:schemeClr val="tx1"/>
                </a:solidFill>
                <a:latin typeface="+mn-lt"/>
              </a:rPr>
              <a:t>Das veranschaulicht das folgende Schaubild:</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cs typeface="Arial" charset="0"/>
              </a:rPr>
              <a:t>- </a:t>
            </a:r>
            <a:fld id="{3FB1189C-2D8D-4887-8D6F-F3DCBBD935E1}" type="slidenum">
              <a:rPr lang="de-DE" altLang="en-US" sz="1600" smtClean="0">
                <a:cs typeface="Arial" charset="0"/>
              </a:rPr>
              <a:pPr algn="r" eaLnBrk="1" hangingPunct="1">
                <a:spcBef>
                  <a:spcPct val="0"/>
                </a:spcBef>
                <a:buClrTx/>
                <a:buFontTx/>
                <a:buNone/>
              </a:pPr>
              <a:t>108</a:t>
            </a:fld>
            <a:r>
              <a:rPr lang="de-DE" altLang="en-US" sz="1600">
                <a:cs typeface="Arial" charset="0"/>
              </a:rPr>
              <a:t> -</a:t>
            </a:r>
          </a:p>
        </p:txBody>
      </p:sp>
      <p:sp>
        <p:nvSpPr>
          <p:cNvPr id="115715"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cs typeface="Arial" charset="0"/>
              </a:rPr>
              <a:t>Prof. Dr. Rainer Maurer</a:t>
            </a:r>
          </a:p>
        </p:txBody>
      </p:sp>
      <p:sp>
        <p:nvSpPr>
          <p:cNvPr id="8147970" name="Rectangle 2"/>
          <p:cNvSpPr>
            <a:spLocks noChangeArrowheads="1"/>
          </p:cNvSpPr>
          <p:nvPr/>
        </p:nvSpPr>
        <p:spPr bwMode="auto">
          <a:xfrm>
            <a:off x="430213" y="1127125"/>
            <a:ext cx="4930775" cy="3589338"/>
          </a:xfrm>
          <a:prstGeom prst="rect">
            <a:avLst/>
          </a:prstGeom>
          <a:gradFill rotWithShape="0">
            <a:gsLst>
              <a:gs pos="0">
                <a:schemeClr val="bg1"/>
              </a:gs>
              <a:gs pos="100000">
                <a:schemeClr val="bg1">
                  <a:gamma/>
                  <a:shade val="29804"/>
                  <a:invGamma/>
                </a:schemeClr>
              </a:gs>
            </a:gsLst>
            <a:path path="rect">
              <a:fillToRect t="100000" r="100000"/>
            </a:path>
          </a:gradFill>
          <a:ln w="9525">
            <a:noFill/>
            <a:miter lim="800000"/>
            <a:headEnd/>
            <a:tailEnd/>
          </a:ln>
          <a:effectLst/>
        </p:spPr>
        <p:txBody>
          <a:bodyPr wrap="none" anchor="ctr"/>
          <a:lstStyle/>
          <a:p>
            <a:pPr>
              <a:defRPr/>
            </a:pPr>
            <a:endParaRPr lang="de-DE"/>
          </a:p>
        </p:txBody>
      </p:sp>
      <p:sp>
        <p:nvSpPr>
          <p:cNvPr id="115717" name="Line 3"/>
          <p:cNvSpPr>
            <a:spLocks noChangeShapeType="1"/>
          </p:cNvSpPr>
          <p:nvPr/>
        </p:nvSpPr>
        <p:spPr bwMode="auto">
          <a:xfrm>
            <a:off x="430213" y="4716463"/>
            <a:ext cx="4930775" cy="0"/>
          </a:xfrm>
          <a:prstGeom prst="line">
            <a:avLst/>
          </a:prstGeom>
          <a:noFill/>
          <a:ln w="254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15718" name="Rectangle 4"/>
          <p:cNvSpPr>
            <a:spLocks noChangeArrowheads="1"/>
          </p:cNvSpPr>
          <p:nvPr/>
        </p:nvSpPr>
        <p:spPr bwMode="auto">
          <a:xfrm>
            <a:off x="968375" y="4757738"/>
            <a:ext cx="4530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a:spcBef>
                <a:spcPct val="0"/>
              </a:spcBef>
              <a:buClrTx/>
              <a:buFontTx/>
              <a:buNone/>
            </a:pPr>
            <a:r>
              <a:rPr lang="de-DE" altLang="en-US" sz="1800" i="1">
                <a:cs typeface="Arial" charset="0"/>
              </a:rPr>
              <a:t>Grad der ökonomischen Integration zwischen Währungsunion und Beitrittsland</a:t>
            </a:r>
          </a:p>
        </p:txBody>
      </p:sp>
      <p:sp>
        <p:nvSpPr>
          <p:cNvPr id="115719" name="Line 5"/>
          <p:cNvSpPr>
            <a:spLocks noChangeShapeType="1"/>
          </p:cNvSpPr>
          <p:nvPr/>
        </p:nvSpPr>
        <p:spPr bwMode="auto">
          <a:xfrm>
            <a:off x="430213" y="1127125"/>
            <a:ext cx="0" cy="3589338"/>
          </a:xfrm>
          <a:prstGeom prst="line">
            <a:avLst/>
          </a:prstGeom>
          <a:noFill/>
          <a:ln w="25400">
            <a:solidFill>
              <a:schemeClr val="tx1"/>
            </a:solidFill>
            <a:round/>
            <a:headEnd type="triangle" w="lg"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5720" name="Rectangle 6"/>
          <p:cNvSpPr>
            <a:spLocks noChangeArrowheads="1"/>
          </p:cNvSpPr>
          <p:nvPr/>
        </p:nvSpPr>
        <p:spPr bwMode="auto">
          <a:xfrm>
            <a:off x="3524250" y="3821113"/>
            <a:ext cx="19462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800" i="1">
                <a:solidFill>
                  <a:schemeClr val="tx2"/>
                </a:solidFill>
                <a:cs typeface="Arial" charset="0"/>
              </a:rPr>
              <a:t>Ökonomischer Stabilitätsverlust durch Beitritt</a:t>
            </a:r>
            <a:endParaRPr lang="de-DE" altLang="en-US" sz="1800">
              <a:solidFill>
                <a:schemeClr val="tx2"/>
              </a:solidFill>
              <a:cs typeface="Arial" charset="0"/>
            </a:endParaRPr>
          </a:p>
        </p:txBody>
      </p:sp>
      <p:sp>
        <p:nvSpPr>
          <p:cNvPr id="8147976" name="Rectangle 8"/>
          <p:cNvSpPr>
            <a:spLocks noGrp="1" noChangeArrowheads="1"/>
          </p:cNvSpPr>
          <p:nvPr>
            <p:ph type="title" idx="4294967295"/>
          </p:nvPr>
        </p:nvSpPr>
        <p:spPr>
          <a:xfrm>
            <a:off x="0" y="31750"/>
            <a:ext cx="9144000" cy="1100138"/>
          </a:xfrm>
        </p:spPr>
        <p:txBody>
          <a:bodyPr/>
          <a:lstStyle/>
          <a:p>
            <a:pPr eaLnBrk="1" hangingPunct="1">
              <a:defRPr/>
            </a:pPr>
            <a:r>
              <a:rPr lang="de-DE" sz="2200" b="0"/>
              <a:t>3.3. Ist die Europäische Währungsunion ein optimaler Währungsraum?</a:t>
            </a:r>
            <a:br>
              <a:rPr lang="de-DE" sz="2200" b="0"/>
            </a:br>
            <a:r>
              <a:rPr lang="de-DE" sz="2200" b="0"/>
              <a:t>        3.3.1. Die Theorie optimaler Währungsräume</a:t>
            </a:r>
          </a:p>
        </p:txBody>
      </p:sp>
      <p:sp>
        <p:nvSpPr>
          <p:cNvPr id="115722" name="Rectangle 9"/>
          <p:cNvSpPr>
            <a:spLocks noChangeArrowheads="1"/>
          </p:cNvSpPr>
          <p:nvPr/>
        </p:nvSpPr>
        <p:spPr bwMode="auto">
          <a:xfrm>
            <a:off x="468313" y="1016000"/>
            <a:ext cx="1120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800" i="1">
                <a:cs typeface="Arial" charset="0"/>
              </a:rPr>
              <a:t>Gewinn, Kosten</a:t>
            </a:r>
          </a:p>
        </p:txBody>
      </p:sp>
      <p:sp>
        <p:nvSpPr>
          <p:cNvPr id="115723" name="AutoShape 10"/>
          <p:cNvSpPr>
            <a:spLocks noChangeArrowheads="1"/>
          </p:cNvSpPr>
          <p:nvPr/>
        </p:nvSpPr>
        <p:spPr bwMode="auto">
          <a:xfrm>
            <a:off x="5607050" y="1027113"/>
            <a:ext cx="3536950" cy="5427662"/>
          </a:xfrm>
          <a:prstGeom prst="roundRect">
            <a:avLst>
              <a:gd name="adj" fmla="val 12495"/>
            </a:avLst>
          </a:prstGeom>
          <a:solidFill>
            <a:srgbClr val="FFFF99"/>
          </a:solidFill>
          <a:ln w="50800">
            <a:solidFill>
              <a:srgbClr val="FF0000"/>
            </a:solidFill>
            <a:round/>
            <a:headEnd/>
            <a:tailEnd/>
          </a:ln>
        </p:spPr>
        <p:txBody>
          <a:bodyPr lIns="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2000">
                <a:solidFill>
                  <a:srgbClr val="FF0000"/>
                </a:solidFill>
                <a:cs typeface="Arial" charset="0"/>
              </a:rPr>
              <a:t>Schnittpunkt beider Kurven</a:t>
            </a:r>
            <a:r>
              <a:rPr lang="de-DE" altLang="en-US" sz="2000">
                <a:solidFill>
                  <a:srgbClr val="3333FF"/>
                </a:solidFill>
                <a:cs typeface="Arial" charset="0"/>
              </a:rPr>
              <a:t> = Grad der ökonomischen Integration, ab dem der Nutzen eines Beitritts größer ist als die Kosten.</a:t>
            </a:r>
          </a:p>
          <a:p>
            <a:pPr eaLnBrk="1" hangingPunct="1">
              <a:spcBef>
                <a:spcPct val="0"/>
              </a:spcBef>
              <a:buClrTx/>
              <a:buFontTx/>
              <a:buNone/>
            </a:pPr>
            <a:endParaRPr lang="de-DE" altLang="en-US" sz="2000">
              <a:solidFill>
                <a:srgbClr val="3333FF"/>
              </a:solidFill>
              <a:cs typeface="Arial" charset="0"/>
            </a:endParaRPr>
          </a:p>
          <a:p>
            <a:pPr eaLnBrk="1" hangingPunct="1">
              <a:spcBef>
                <a:spcPct val="0"/>
              </a:spcBef>
              <a:buClrTx/>
              <a:buFontTx/>
              <a:buNone/>
            </a:pPr>
            <a:r>
              <a:rPr lang="de-DE" altLang="en-US" sz="2000">
                <a:solidFill>
                  <a:srgbClr val="3333FF"/>
                </a:solidFill>
                <a:cs typeface="Arial" charset="0"/>
              </a:rPr>
              <a:t>Vor dem Schnittpunkt ist der "ökonomische Stabilitäts-verlust" eines Beitritts größer als der "monetäre Effizienz-gewinn", so dass ein Beitritt nicht lohnend ist.</a:t>
            </a:r>
          </a:p>
        </p:txBody>
      </p:sp>
      <p:sp>
        <p:nvSpPr>
          <p:cNvPr id="115724" name="Rectangle 11"/>
          <p:cNvSpPr>
            <a:spLocks noChangeArrowheads="1"/>
          </p:cNvSpPr>
          <p:nvPr/>
        </p:nvSpPr>
        <p:spPr bwMode="auto">
          <a:xfrm>
            <a:off x="3740150" y="1852613"/>
            <a:ext cx="19462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800" i="1" dirty="0">
                <a:solidFill>
                  <a:schemeClr val="tx2"/>
                </a:solidFill>
                <a:cs typeface="Arial" charset="0"/>
              </a:rPr>
              <a:t>Monetärer Effizienzgewinn eines Beitritts</a:t>
            </a:r>
            <a:endParaRPr lang="de-DE" altLang="en-US" sz="1800" dirty="0">
              <a:solidFill>
                <a:schemeClr val="tx2"/>
              </a:solidFill>
              <a:cs typeface="Arial" charset="0"/>
            </a:endParaRPr>
          </a:p>
        </p:txBody>
      </p:sp>
      <p:sp>
        <p:nvSpPr>
          <p:cNvPr id="8147981" name="Line 13"/>
          <p:cNvSpPr>
            <a:spLocks noChangeShapeType="1"/>
          </p:cNvSpPr>
          <p:nvPr/>
        </p:nvSpPr>
        <p:spPr bwMode="auto">
          <a:xfrm>
            <a:off x="2108200" y="3319463"/>
            <a:ext cx="0" cy="2103437"/>
          </a:xfrm>
          <a:prstGeom prst="line">
            <a:avLst/>
          </a:prstGeom>
          <a:noFill/>
          <a:ln w="38100">
            <a:solidFill>
              <a:srgbClr val="FF0000"/>
            </a:solidFill>
            <a:prstDash val="sysDot"/>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5726" name="Line 7"/>
          <p:cNvSpPr>
            <a:spLocks noChangeShapeType="1"/>
          </p:cNvSpPr>
          <p:nvPr/>
        </p:nvSpPr>
        <p:spPr bwMode="auto">
          <a:xfrm>
            <a:off x="434975" y="2127250"/>
            <a:ext cx="3070225" cy="2181225"/>
          </a:xfrm>
          <a:prstGeom prst="line">
            <a:avLst/>
          </a:prstGeom>
          <a:noFill/>
          <a:ln w="381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147982" name="AutoShape 14"/>
          <p:cNvSpPr>
            <a:spLocks/>
          </p:cNvSpPr>
          <p:nvPr/>
        </p:nvSpPr>
        <p:spPr bwMode="auto">
          <a:xfrm rot="5400000">
            <a:off x="3541713" y="4027488"/>
            <a:ext cx="365125" cy="3222625"/>
          </a:xfrm>
          <a:prstGeom prst="rightBrace">
            <a:avLst>
              <a:gd name="adj1" fmla="val 73551"/>
              <a:gd name="adj2" fmla="val 50000"/>
            </a:avLst>
          </a:prstGeom>
          <a:noFill/>
          <a:ln w="254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cs typeface="Arial" charset="0"/>
            </a:endParaRPr>
          </a:p>
        </p:txBody>
      </p:sp>
      <p:sp>
        <p:nvSpPr>
          <p:cNvPr id="8147983" name="AutoShape 15"/>
          <p:cNvSpPr>
            <a:spLocks/>
          </p:cNvSpPr>
          <p:nvPr/>
        </p:nvSpPr>
        <p:spPr bwMode="auto">
          <a:xfrm rot="5400000">
            <a:off x="1079500" y="4827588"/>
            <a:ext cx="365125" cy="1663700"/>
          </a:xfrm>
          <a:prstGeom prst="rightBrace">
            <a:avLst>
              <a:gd name="adj1" fmla="val 37971"/>
              <a:gd name="adj2" fmla="val 50000"/>
            </a:avLst>
          </a:prstGeom>
          <a:noFill/>
          <a:ln w="25400">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cs typeface="Arial" charset="0"/>
            </a:endParaRPr>
          </a:p>
        </p:txBody>
      </p:sp>
      <p:sp>
        <p:nvSpPr>
          <p:cNvPr id="8147984" name="Text Box 16"/>
          <p:cNvSpPr txBox="1">
            <a:spLocks noChangeArrowheads="1"/>
          </p:cNvSpPr>
          <p:nvPr/>
        </p:nvSpPr>
        <p:spPr bwMode="auto">
          <a:xfrm>
            <a:off x="2714625" y="5851525"/>
            <a:ext cx="21415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cs typeface="Arial" charset="0"/>
              </a:rPr>
              <a:t>Beitritt zur Währungsunion lohnend</a:t>
            </a:r>
          </a:p>
        </p:txBody>
      </p:sp>
      <p:sp>
        <p:nvSpPr>
          <p:cNvPr id="8147985" name="Text Box 17"/>
          <p:cNvSpPr txBox="1">
            <a:spLocks noChangeArrowheads="1"/>
          </p:cNvSpPr>
          <p:nvPr/>
        </p:nvSpPr>
        <p:spPr bwMode="auto">
          <a:xfrm>
            <a:off x="127000" y="5851525"/>
            <a:ext cx="238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dirty="0">
                <a:cs typeface="Arial" charset="0"/>
              </a:rPr>
              <a:t>Unabhängige Währung lohnend</a:t>
            </a:r>
          </a:p>
        </p:txBody>
      </p:sp>
      <p:sp>
        <p:nvSpPr>
          <p:cNvPr id="115731" name="Line 18"/>
          <p:cNvSpPr>
            <a:spLocks noChangeShapeType="1"/>
          </p:cNvSpPr>
          <p:nvPr/>
        </p:nvSpPr>
        <p:spPr bwMode="auto">
          <a:xfrm flipV="1">
            <a:off x="422275" y="2127250"/>
            <a:ext cx="3095625" cy="2574925"/>
          </a:xfrm>
          <a:prstGeom prst="line">
            <a:avLst/>
          </a:prstGeom>
          <a:noFill/>
          <a:ln w="38100">
            <a:solidFill>
              <a:srgbClr val="00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7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57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57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479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479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4798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1479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1479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0" grpId="0"/>
      <p:bldP spid="115724" grpId="0"/>
      <p:bldP spid="8147981" grpId="0" animBg="1"/>
      <p:bldP spid="115726" grpId="0" animBg="1"/>
      <p:bldP spid="8147982" grpId="0" animBg="1"/>
      <p:bldP spid="8147983" grpId="0" animBg="1"/>
      <p:bldP spid="8147984" grpId="0"/>
      <p:bldP spid="8147985" grpId="0"/>
      <p:bldP spid="115731"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E386286C-FB89-4EBF-9ABD-ECD66E20841A}" type="slidenum">
              <a:rPr lang="de-DE" altLang="en-US" sz="1600" smtClean="0"/>
              <a:pPr algn="r" eaLnBrk="1" hangingPunct="1">
                <a:spcBef>
                  <a:spcPct val="0"/>
                </a:spcBef>
                <a:buClrTx/>
                <a:buFontTx/>
                <a:buNone/>
              </a:pPr>
              <a:t>109</a:t>
            </a:fld>
            <a:r>
              <a:rPr lang="de-DE" altLang="en-US" sz="1600"/>
              <a:t> -</a:t>
            </a:r>
          </a:p>
        </p:txBody>
      </p:sp>
      <p:sp>
        <p:nvSpPr>
          <p:cNvPr id="11673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084482" name="Rectangle 2"/>
          <p:cNvSpPr>
            <a:spLocks noGrp="1" noChangeArrowheads="1"/>
          </p:cNvSpPr>
          <p:nvPr>
            <p:ph type="title" idx="4294967295"/>
          </p:nvPr>
        </p:nvSpPr>
        <p:spPr>
          <a:xfrm>
            <a:off x="254000" y="131763"/>
            <a:ext cx="8666163" cy="1143000"/>
          </a:xfrm>
        </p:spPr>
        <p:txBody>
          <a:bodyPr/>
          <a:lstStyle/>
          <a:p>
            <a:pPr eaLnBrk="1" hangingPunct="1">
              <a:defRPr/>
            </a:pPr>
            <a:r>
              <a:rPr lang="de-DE"/>
              <a:t>Internationale Wirtschaftsbeziehungen</a:t>
            </a:r>
          </a:p>
        </p:txBody>
      </p:sp>
      <p:sp>
        <p:nvSpPr>
          <p:cNvPr id="8084483" name="Rectangle 3"/>
          <p:cNvSpPr>
            <a:spLocks noGrp="1" noChangeArrowheads="1"/>
          </p:cNvSpPr>
          <p:nvPr>
            <p:ph type="body" idx="4294967295"/>
          </p:nvPr>
        </p:nvSpPr>
        <p:spPr>
          <a:xfrm>
            <a:off x="477838" y="1347788"/>
            <a:ext cx="8666162" cy="5510212"/>
          </a:xfrm>
        </p:spPr>
        <p:txBody>
          <a:bodyPr/>
          <a:lstStyle/>
          <a:p>
            <a:pPr marL="0" indent="0" eaLnBrk="1" hangingPunct="1">
              <a:lnSpc>
                <a:spcPct val="90000"/>
              </a:lnSpc>
              <a:buFont typeface="Arial Unicode MS" pitchFamily="34" charset="-128"/>
              <a:buNone/>
              <a:defRPr/>
            </a:pPr>
            <a:r>
              <a:rPr lang="de-DE" sz="2100" dirty="0">
                <a:solidFill>
                  <a:srgbClr val="FFFF00"/>
                </a:solidFill>
              </a:rPr>
              <a:t>3.1. Währungstheorie</a:t>
            </a:r>
          </a:p>
          <a:p>
            <a:pPr marL="0" indent="0" eaLnBrk="1" hangingPunct="1">
              <a:lnSpc>
                <a:spcPct val="90000"/>
              </a:lnSpc>
              <a:buFont typeface="Arial Unicode MS" pitchFamily="34" charset="-128"/>
              <a:buNone/>
              <a:defRPr/>
            </a:pPr>
            <a:r>
              <a:rPr lang="de-DE" sz="2100" dirty="0">
                <a:solidFill>
                  <a:srgbClr val="FFFF00"/>
                </a:solidFill>
              </a:rPr>
              <a:t>        3.1.1. Die Zahlungsbilanz</a:t>
            </a:r>
          </a:p>
          <a:p>
            <a:pPr marL="0" indent="0" eaLnBrk="1" hangingPunct="1">
              <a:lnSpc>
                <a:spcPct val="90000"/>
              </a:lnSpc>
              <a:buFont typeface="Arial Unicode MS" pitchFamily="34" charset="-128"/>
              <a:buNone/>
              <a:defRPr/>
            </a:pPr>
            <a:r>
              <a:rPr lang="de-DE" sz="2100" dirty="0">
                <a:solidFill>
                  <a:srgbClr val="FFFF00"/>
                </a:solidFill>
              </a:rPr>
              <a:t>        3.1.1. Angebot und Nachfrage auf Devisenmärkten</a:t>
            </a:r>
          </a:p>
          <a:p>
            <a:pPr marL="0" indent="0" eaLnBrk="1" hangingPunct="1">
              <a:lnSpc>
                <a:spcPct val="90000"/>
              </a:lnSpc>
              <a:buFont typeface="Arial Unicode MS" pitchFamily="34" charset="-128"/>
              <a:buNone/>
              <a:defRPr/>
            </a:pPr>
            <a:r>
              <a:rPr lang="de-DE" sz="2100" dirty="0">
                <a:solidFill>
                  <a:srgbClr val="FFFF00"/>
                </a:solidFill>
              </a:rPr>
              <a:t>        3.1.2. Kaufkraft- und Zinsparität</a:t>
            </a:r>
          </a:p>
          <a:p>
            <a:pPr marL="0" indent="0" eaLnBrk="1" hangingPunct="1">
              <a:lnSpc>
                <a:spcPct val="90000"/>
              </a:lnSpc>
              <a:buFont typeface="Arial Unicode MS" pitchFamily="34" charset="-128"/>
              <a:buNone/>
              <a:defRPr/>
            </a:pPr>
            <a:r>
              <a:rPr lang="de-DE" sz="2100" dirty="0">
                <a:solidFill>
                  <a:srgbClr val="FFFF00"/>
                </a:solidFill>
              </a:rPr>
              <a:t>3.2. Währungspolitik</a:t>
            </a:r>
          </a:p>
          <a:p>
            <a:pPr marL="0" indent="0" eaLnBrk="1" hangingPunct="1">
              <a:lnSpc>
                <a:spcPct val="90000"/>
              </a:lnSpc>
              <a:buFont typeface="Arial Unicode MS" pitchFamily="34" charset="-128"/>
              <a:buNone/>
              <a:defRPr/>
            </a:pPr>
            <a:r>
              <a:rPr lang="de-DE" sz="2100" dirty="0">
                <a:solidFill>
                  <a:srgbClr val="FFFF00"/>
                </a:solidFill>
              </a:rPr>
              <a:t>        3.2.1. Der Einfluss der Notenbank auf den Wechselkurs</a:t>
            </a:r>
          </a:p>
          <a:p>
            <a:pPr marL="0" indent="0" eaLnBrk="1" hangingPunct="1">
              <a:buFont typeface="Arial Unicode MS" pitchFamily="34" charset="-128"/>
              <a:buNone/>
              <a:defRPr/>
            </a:pPr>
            <a:r>
              <a:rPr lang="de-DE" sz="2100" dirty="0">
                <a:solidFill>
                  <a:srgbClr val="FFFF00"/>
                </a:solidFill>
              </a:rPr>
              <a:t>        3.2.2. Währungspolitik bei fixen Wechselkursen</a:t>
            </a:r>
          </a:p>
          <a:p>
            <a:pPr marL="0" indent="0" eaLnBrk="1" hangingPunct="1">
              <a:buFont typeface="Arial Unicode MS" pitchFamily="34" charset="-128"/>
              <a:buNone/>
              <a:defRPr/>
            </a:pPr>
            <a:r>
              <a:rPr lang="de-DE" sz="2100" dirty="0">
                <a:solidFill>
                  <a:srgbClr val="FFFF00"/>
                </a:solidFill>
              </a:rPr>
              <a:t>        3.2.3. Währungspolitik bei flexiblen Wechselkursen</a:t>
            </a:r>
          </a:p>
          <a:p>
            <a:pPr marL="0" indent="0" eaLnBrk="1" hangingPunct="1">
              <a:lnSpc>
                <a:spcPct val="90000"/>
              </a:lnSpc>
              <a:buFont typeface="Arial Unicode MS" pitchFamily="34" charset="-128"/>
              <a:buNone/>
              <a:defRPr/>
            </a:pPr>
            <a:r>
              <a:rPr lang="de-DE" sz="2100" dirty="0">
                <a:solidFill>
                  <a:srgbClr val="FFFF00"/>
                </a:solidFill>
              </a:rPr>
              <a:t>3.3. Ist die Europäische Währungsunion ein optimaler Währungsraum?</a:t>
            </a:r>
          </a:p>
          <a:p>
            <a:pPr marL="0" indent="0" eaLnBrk="1" hangingPunct="1">
              <a:lnSpc>
                <a:spcPct val="90000"/>
              </a:lnSpc>
              <a:buFont typeface="Arial Unicode MS" pitchFamily="34" charset="-128"/>
              <a:buNone/>
              <a:defRPr/>
            </a:pPr>
            <a:r>
              <a:rPr lang="de-DE" sz="2100" dirty="0">
                <a:solidFill>
                  <a:srgbClr val="FFFF00"/>
                </a:solidFill>
              </a:rPr>
              <a:t>        3.3.1. Die Theorie optimaler Währungsräume</a:t>
            </a:r>
          </a:p>
          <a:p>
            <a:pPr marL="0" indent="0" eaLnBrk="1" hangingPunct="1">
              <a:lnSpc>
                <a:spcPct val="90000"/>
              </a:lnSpc>
              <a:buFont typeface="Arial Unicode MS" pitchFamily="34" charset="-128"/>
              <a:buNone/>
              <a:defRPr/>
            </a:pPr>
            <a:r>
              <a:rPr lang="de-DE" sz="2100" dirty="0">
                <a:solidFill>
                  <a:srgbClr val="FFFF00"/>
                </a:solidFill>
              </a:rPr>
              <a:t>        3.3.2. Der empirische Befund zur Europäischen Währungsunion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10DDDE7C-CEAC-4A8E-856C-A9A5201ECF2B}" type="slidenum">
              <a:rPr lang="de-DE" altLang="en-US" sz="1600" smtClean="0"/>
              <a:pPr algn="r" eaLnBrk="1" hangingPunct="1">
                <a:spcBef>
                  <a:spcPct val="0"/>
                </a:spcBef>
                <a:buClrTx/>
                <a:buFontTx/>
                <a:buNone/>
              </a:pPr>
              <a:t>11</a:t>
            </a:fld>
            <a:r>
              <a:rPr lang="de-DE" altLang="en-US" sz="1600"/>
              <a:t> -</a:t>
            </a:r>
          </a:p>
        </p:txBody>
      </p:sp>
      <p:sp>
        <p:nvSpPr>
          <p:cNvPr id="1741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700483" name="Rectangle 3"/>
          <p:cNvSpPr>
            <a:spLocks noGrp="1" noChangeArrowheads="1"/>
          </p:cNvSpPr>
          <p:nvPr>
            <p:ph type="body" idx="4294967295"/>
          </p:nvPr>
        </p:nvSpPr>
        <p:spPr>
          <a:xfrm>
            <a:off x="468313" y="1160463"/>
            <a:ext cx="8426450" cy="5219700"/>
          </a:xfrm>
        </p:spPr>
        <p:txBody>
          <a:bodyPr/>
          <a:lstStyle/>
          <a:p>
            <a:pPr marL="457200" indent="-457200" eaLnBrk="1" hangingPunct="1">
              <a:defRPr/>
            </a:pPr>
            <a:r>
              <a:rPr lang="de-DE" sz="2200" dirty="0"/>
              <a:t>Man kann die </a:t>
            </a:r>
            <a:r>
              <a:rPr lang="de-DE" sz="2200" dirty="0">
                <a:solidFill>
                  <a:srgbClr val="66FF33"/>
                </a:solidFill>
              </a:rPr>
              <a:t>genaue Beziehung </a:t>
            </a:r>
            <a:r>
              <a:rPr lang="de-DE" sz="2200" dirty="0"/>
              <a:t>zwischen dem Wechselkurs und den Preisen inländischer und ausländischer Güter über ein </a:t>
            </a:r>
            <a:r>
              <a:rPr lang="de-DE" sz="2200" dirty="0">
                <a:solidFill>
                  <a:srgbClr val="66FF33"/>
                </a:solidFill>
              </a:rPr>
              <a:t>Zahlenbeispiel</a:t>
            </a:r>
            <a:r>
              <a:rPr lang="de-DE" sz="2200" dirty="0"/>
              <a:t> herleiten</a:t>
            </a:r>
            <a:r>
              <a:rPr lang="de-DE" dirty="0"/>
              <a:t>:</a:t>
            </a:r>
          </a:p>
          <a:p>
            <a:pPr marL="801688" lvl="1" indent="-457200" eaLnBrk="1" hangingPunct="1">
              <a:defRPr/>
            </a:pPr>
            <a:r>
              <a:rPr lang="de-DE" dirty="0"/>
              <a:t>Wo würden Sie Kekse kaufen, wenn folgender Wechselkurs und Preise gelten:</a:t>
            </a:r>
          </a:p>
          <a:p>
            <a:pPr marL="806450" indent="-361950" eaLnBrk="1" hangingPunct="1">
              <a:buFont typeface="Arial Unicode MS" pitchFamily="34" charset="-128"/>
              <a:buAutoNum type="arabicPeriod"/>
              <a:defRPr/>
            </a:pPr>
            <a:r>
              <a:rPr lang="de-DE" sz="2200" dirty="0"/>
              <a:t> </a:t>
            </a:r>
            <a:r>
              <a:rPr lang="de-DE" sz="2300" dirty="0"/>
              <a:t>Beispiel: Preis pro kg inländische Kekse = P</a:t>
            </a:r>
            <a:r>
              <a:rPr lang="de-DE" sz="2300" baseline="-25000" dirty="0"/>
              <a:t>€ </a:t>
            </a:r>
            <a:r>
              <a:rPr lang="de-DE" sz="2300" dirty="0"/>
              <a:t>= </a:t>
            </a:r>
            <a:r>
              <a:rPr lang="de-DE" sz="2300" dirty="0">
                <a:solidFill>
                  <a:srgbClr val="00FF00"/>
                </a:solidFill>
              </a:rPr>
              <a:t>1 €</a:t>
            </a:r>
            <a:endParaRPr lang="de-DE" sz="2300" baseline="-25000" dirty="0"/>
          </a:p>
          <a:p>
            <a:pPr marL="866775" lvl="2" indent="0" eaLnBrk="1" hangingPunct="1">
              <a:buNone/>
              <a:defRPr/>
            </a:pPr>
            <a:r>
              <a:rPr lang="de-DE" sz="2300" dirty="0"/>
              <a:t>                 Preis pro kg ausländische Kekse = P</a:t>
            </a:r>
            <a:r>
              <a:rPr lang="de-DE" sz="2300" baseline="-25000" dirty="0"/>
              <a:t>$ </a:t>
            </a:r>
            <a:r>
              <a:rPr lang="de-DE" sz="2300" dirty="0"/>
              <a:t>= </a:t>
            </a:r>
            <a:r>
              <a:rPr lang="de-DE" sz="2300" dirty="0">
                <a:solidFill>
                  <a:srgbClr val="00FF00"/>
                </a:solidFill>
              </a:rPr>
              <a:t>2 $</a:t>
            </a:r>
            <a:r>
              <a:rPr lang="de-DE" sz="2300" dirty="0"/>
              <a:t> </a:t>
            </a:r>
            <a:endParaRPr lang="de-DE" sz="2300" baseline="-25000" dirty="0"/>
          </a:p>
          <a:p>
            <a:pPr marL="866775" lvl="2" indent="0" eaLnBrk="1" hangingPunct="1">
              <a:buNone/>
              <a:defRPr/>
            </a:pPr>
            <a:r>
              <a:rPr lang="de-DE" sz="2300" dirty="0"/>
              <a:t>                 Wechselkurs = e</a:t>
            </a:r>
            <a:r>
              <a:rPr lang="de-DE" sz="2300" baseline="30000" dirty="0"/>
              <a:t>$</a:t>
            </a:r>
            <a:r>
              <a:rPr lang="de-DE" sz="2300" baseline="-25000" dirty="0"/>
              <a:t>€ </a:t>
            </a:r>
            <a:r>
              <a:rPr lang="de-DE" sz="2300" dirty="0"/>
              <a:t>= </a:t>
            </a:r>
            <a:r>
              <a:rPr lang="de-DE" sz="2300" dirty="0">
                <a:solidFill>
                  <a:srgbClr val="00FF00"/>
                </a:solidFill>
              </a:rPr>
              <a:t>4</a:t>
            </a:r>
            <a:r>
              <a:rPr lang="de-DE" sz="2300" baseline="30000" dirty="0">
                <a:solidFill>
                  <a:srgbClr val="00FF00"/>
                </a:solidFill>
              </a:rPr>
              <a:t>$</a:t>
            </a:r>
            <a:r>
              <a:rPr lang="de-DE" sz="2300" baseline="-25000" dirty="0">
                <a:solidFill>
                  <a:srgbClr val="00FF00"/>
                </a:solidFill>
              </a:rPr>
              <a:t>€</a:t>
            </a:r>
          </a:p>
          <a:p>
            <a:pPr marL="914400" lvl="2" indent="0" eaLnBrk="1" hangingPunct="1">
              <a:buSzPct val="120000"/>
              <a:buNone/>
              <a:defRPr/>
            </a:pPr>
            <a:r>
              <a:rPr lang="en-US" altLang="en-US" dirty="0">
                <a:effectLst>
                  <a:outerShdw blurRad="38100" dist="38100" dir="2700000" algn="tl">
                    <a:srgbClr val="000000">
                      <a:alpha val="43137"/>
                    </a:srgbClr>
                  </a:outerShdw>
                </a:effectLst>
              </a:rPr>
              <a:t>P</a:t>
            </a:r>
            <a:r>
              <a:rPr lang="en-US" altLang="en-US" baseline="-25000"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                                        =   1,0  €</a:t>
            </a:r>
          </a:p>
          <a:p>
            <a:pPr marL="914400" lvl="2" indent="0" eaLnBrk="1" hangingPunct="1">
              <a:buSzPct val="120000"/>
              <a:buNone/>
              <a:defRPr/>
            </a:pPr>
            <a:r>
              <a:rPr lang="en-US" altLang="en-US" dirty="0">
                <a:effectLst>
                  <a:outerShdw blurRad="38100" dist="38100" dir="2700000" algn="tl">
                    <a:srgbClr val="000000">
                      <a:alpha val="43137"/>
                    </a:srgbClr>
                  </a:outerShdw>
                </a:effectLst>
              </a:rPr>
              <a:t>P</a:t>
            </a:r>
            <a:r>
              <a:rPr lang="en-US" altLang="en-US" baseline="-25000"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rPr>
              <a:t> * (1/ e</a:t>
            </a:r>
            <a:r>
              <a:rPr lang="en-US" altLang="en-US" baseline="30000" dirty="0">
                <a:effectLst>
                  <a:outerShdw blurRad="38100" dist="38100" dir="2700000" algn="tl">
                    <a:srgbClr val="000000">
                      <a:alpha val="43137"/>
                    </a:srgbClr>
                  </a:outerShdw>
                </a:effectLst>
              </a:rPr>
              <a:t>$</a:t>
            </a:r>
            <a:r>
              <a:rPr lang="en-US" altLang="en-US" baseline="-25000"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rPr>
              <a:t>)</a:t>
            </a:r>
          </a:p>
          <a:p>
            <a:pPr marL="914400" lvl="2" indent="0" eaLnBrk="1" hangingPunct="1">
              <a:lnSpc>
                <a:spcPts val="800"/>
              </a:lnSpc>
              <a:buSzPct val="120000"/>
              <a:buNone/>
              <a:defRPr/>
            </a:pPr>
            <a:endParaRPr lang="en-US" altLang="en-US" dirty="0">
              <a:effectLst>
                <a:outerShdw blurRad="38100" dist="38100" dir="2700000" algn="tl">
                  <a:srgbClr val="000000">
                    <a:alpha val="43137"/>
                  </a:srgbClr>
                </a:outerShdw>
              </a:effectLst>
            </a:endParaRPr>
          </a:p>
          <a:p>
            <a:pPr marL="914400" lvl="2" indent="0" eaLnBrk="1" hangingPunct="1">
              <a:buSzPct val="120000"/>
              <a:buNone/>
              <a:defRPr/>
            </a:pPr>
            <a:r>
              <a:rPr lang="en-US" altLang="en-US" dirty="0">
                <a:effectLst>
                  <a:outerShdw blurRad="38100" dist="38100" dir="2700000" algn="tl">
                    <a:srgbClr val="000000">
                      <a:alpha val="43137"/>
                    </a:srgbClr>
                  </a:outerShdw>
                </a:effectLst>
              </a:rPr>
              <a:t>=&gt; </a:t>
            </a:r>
            <a:r>
              <a:rPr lang="en-US" altLang="en-US" dirty="0" err="1">
                <a:effectLst>
                  <a:outerShdw blurRad="38100" dist="38100" dir="2700000" algn="tl">
                    <a:srgbClr val="000000">
                      <a:alpha val="43137"/>
                    </a:srgbClr>
                  </a:outerShdw>
                </a:effectLst>
              </a:rPr>
              <a:t>Inländische</a:t>
            </a:r>
            <a:r>
              <a:rPr lang="en-US" altLang="en-US" dirty="0">
                <a:effectLst>
                  <a:outerShdw blurRad="38100" dist="38100" dir="2700000" algn="tl">
                    <a:srgbClr val="000000">
                      <a:alpha val="43137"/>
                    </a:srgbClr>
                  </a:outerShdw>
                </a:effectLst>
              </a:rPr>
              <a:t> </a:t>
            </a:r>
            <a:r>
              <a:rPr lang="en-US" altLang="en-US" dirty="0" err="1">
                <a:effectLst>
                  <a:outerShdw blurRad="38100" dist="38100" dir="2700000" algn="tl">
                    <a:srgbClr val="000000">
                      <a:alpha val="43137"/>
                    </a:srgbClr>
                  </a:outerShdw>
                </a:effectLst>
              </a:rPr>
              <a:t>Konsumenten</a:t>
            </a:r>
            <a:r>
              <a:rPr lang="en-US" altLang="en-US" dirty="0">
                <a:effectLst>
                  <a:outerShdw blurRad="38100" dist="38100" dir="2700000" algn="tl">
                    <a:srgbClr val="000000">
                      <a:alpha val="43137"/>
                    </a:srgbClr>
                  </a:outerShdw>
                </a:effectLst>
              </a:rPr>
              <a:t> </a:t>
            </a:r>
            <a:r>
              <a:rPr lang="en-US" altLang="en-US" dirty="0" err="1">
                <a:effectLst>
                  <a:outerShdw blurRad="38100" dist="38100" dir="2700000" algn="tl">
                    <a:srgbClr val="000000">
                      <a:alpha val="43137"/>
                    </a:srgbClr>
                  </a:outerShdw>
                </a:effectLst>
              </a:rPr>
              <a:t>kaufen</a:t>
            </a:r>
            <a:r>
              <a:rPr lang="en-US" altLang="en-US" dirty="0">
                <a:effectLst>
                  <a:outerShdw blurRad="38100" dist="38100" dir="2700000" algn="tl">
                    <a:srgbClr val="000000">
                      <a:alpha val="43137"/>
                    </a:srgbClr>
                  </a:outerShdw>
                </a:effectLst>
              </a:rPr>
              <a:t> </a:t>
            </a:r>
            <a:r>
              <a:rPr lang="en-US" altLang="en-US" dirty="0" err="1">
                <a:effectLst>
                  <a:outerShdw blurRad="38100" dist="38100" dir="2700000" algn="tl">
                    <a:srgbClr val="000000">
                      <a:alpha val="43137"/>
                    </a:srgbClr>
                  </a:outerShdw>
                </a:effectLst>
              </a:rPr>
              <a:t>Kekse</a:t>
            </a:r>
            <a:r>
              <a:rPr lang="en-US" altLang="en-US" dirty="0">
                <a:effectLst>
                  <a:outerShdw blurRad="38100" dist="38100" dir="2700000" algn="tl">
                    <a:srgbClr val="000000">
                      <a:alpha val="43137"/>
                    </a:srgbClr>
                  </a:outerShdw>
                </a:effectLst>
              </a:rPr>
              <a:t> in den USA</a:t>
            </a:r>
          </a:p>
          <a:p>
            <a:pPr marL="914400" lvl="2" indent="0" eaLnBrk="1" hangingPunct="1">
              <a:buSzPct val="120000"/>
              <a:buNone/>
              <a:defRPr/>
            </a:pPr>
            <a:r>
              <a:rPr lang="en-US" altLang="en-US" dirty="0">
                <a:effectLst>
                  <a:outerShdw blurRad="38100" dist="38100" dir="2700000" algn="tl">
                    <a:srgbClr val="000000">
                      <a:alpha val="43137"/>
                    </a:srgbClr>
                  </a:outerShdw>
                </a:effectLst>
              </a:rPr>
              <a:t>=&gt; </a:t>
            </a:r>
            <a:r>
              <a:rPr lang="en-US" altLang="en-US" dirty="0" err="1">
                <a:effectLst>
                  <a:outerShdw blurRad="38100" dist="38100" dir="2700000" algn="tl">
                    <a:srgbClr val="000000">
                      <a:alpha val="43137"/>
                    </a:srgbClr>
                  </a:outerShdw>
                </a:effectLst>
              </a:rPr>
              <a:t>Nachfrage</a:t>
            </a:r>
            <a:r>
              <a:rPr lang="en-US" altLang="en-US" dirty="0">
                <a:effectLst>
                  <a:outerShdw blurRad="38100" dist="38100" dir="2700000" algn="tl">
                    <a:srgbClr val="000000">
                      <a:alpha val="43137"/>
                    </a:srgbClr>
                  </a:outerShdw>
                </a:effectLst>
              </a:rPr>
              <a:t> </a:t>
            </a:r>
            <a:r>
              <a:rPr lang="en-US" altLang="en-US" dirty="0" err="1">
                <a:effectLst>
                  <a:outerShdw blurRad="38100" dist="38100" dir="2700000" algn="tl">
                    <a:srgbClr val="000000">
                      <a:alpha val="43137"/>
                    </a:srgbClr>
                  </a:outerShdw>
                </a:effectLst>
              </a:rPr>
              <a:t>nach</a:t>
            </a:r>
            <a:r>
              <a:rPr lang="en-US" altLang="en-US" dirty="0">
                <a:effectLst>
                  <a:outerShdw blurRad="38100" dist="38100" dir="2700000" algn="tl">
                    <a:srgbClr val="000000">
                      <a:alpha val="43137"/>
                    </a:srgbClr>
                  </a:outerShdw>
                </a:effectLst>
              </a:rPr>
              <a:t> $ </a:t>
            </a:r>
            <a:r>
              <a:rPr lang="en-US" altLang="en-US" dirty="0" err="1">
                <a:effectLst>
                  <a:outerShdw blurRad="38100" dist="38100" dir="2700000" algn="tl">
                    <a:srgbClr val="000000">
                      <a:alpha val="43137"/>
                    </a:srgbClr>
                  </a:outerShdw>
                </a:effectLst>
              </a:rPr>
              <a:t>steigt</a:t>
            </a:r>
            <a:r>
              <a:rPr lang="en-US" altLang="en-US" dirty="0">
                <a:effectLst>
                  <a:outerShdw blurRad="38100" dist="38100" dir="2700000" algn="tl">
                    <a:srgbClr val="000000">
                      <a:alpha val="43137"/>
                    </a:srgbClr>
                  </a:outerShdw>
                </a:effectLst>
              </a:rPr>
              <a:t> </a:t>
            </a:r>
            <a:r>
              <a:rPr lang="en-US" altLang="en-US" dirty="0">
                <a:solidFill>
                  <a:srgbClr val="66FF33"/>
                </a:solidFill>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rPr>
              <a:t> </a:t>
            </a:r>
            <a:r>
              <a:rPr lang="en-US" altLang="en-US" dirty="0" err="1">
                <a:effectLst>
                  <a:outerShdw blurRad="38100" dist="38100" dir="2700000" algn="tl">
                    <a:srgbClr val="000000">
                      <a:alpha val="43137"/>
                    </a:srgbClr>
                  </a:outerShdw>
                </a:effectLst>
              </a:rPr>
              <a:t>Angebot</a:t>
            </a:r>
            <a:r>
              <a:rPr lang="en-US" altLang="en-US" dirty="0">
                <a:effectLst>
                  <a:outerShdw blurRad="38100" dist="38100" dir="2700000" algn="tl">
                    <a:srgbClr val="000000">
                      <a:alpha val="43137"/>
                    </a:srgbClr>
                  </a:outerShdw>
                </a:effectLst>
              </a:rPr>
              <a:t> von € </a:t>
            </a:r>
            <a:r>
              <a:rPr lang="en-US" altLang="en-US" dirty="0" err="1">
                <a:effectLst>
                  <a:outerShdw blurRad="38100" dist="38100" dir="2700000" algn="tl">
                    <a:srgbClr val="000000">
                      <a:alpha val="43137"/>
                    </a:srgbClr>
                  </a:outerShdw>
                </a:effectLst>
              </a:rPr>
              <a:t>wächst</a:t>
            </a:r>
            <a:endParaRPr lang="en-US" altLang="en-US" dirty="0">
              <a:effectLst>
                <a:outerShdw blurRad="38100" dist="38100" dir="2700000" algn="tl">
                  <a:srgbClr val="000000">
                    <a:alpha val="43137"/>
                  </a:srgbClr>
                </a:outerShdw>
              </a:effectLst>
            </a:endParaRPr>
          </a:p>
          <a:p>
            <a:pPr marL="914400" lvl="2" indent="0" eaLnBrk="1" hangingPunct="1">
              <a:buSzPct val="120000"/>
              <a:buNone/>
              <a:defRPr/>
            </a:pPr>
            <a:r>
              <a:rPr lang="en-US" altLang="en-US" dirty="0">
                <a:effectLst>
                  <a:outerShdw blurRad="38100" dist="38100" dir="2700000" algn="tl">
                    <a:srgbClr val="000000">
                      <a:alpha val="43137"/>
                    </a:srgbClr>
                  </a:outerShdw>
                </a:effectLst>
              </a:rPr>
              <a:t>=&gt; </a:t>
            </a:r>
            <a:r>
              <a:rPr lang="en-US" altLang="en-US" dirty="0">
                <a:solidFill>
                  <a:srgbClr val="66FF33"/>
                </a:solidFill>
                <a:effectLst>
                  <a:outerShdw blurRad="38100" dist="38100" dir="2700000" algn="tl">
                    <a:srgbClr val="000000">
                      <a:alpha val="43137"/>
                    </a:srgbClr>
                  </a:outerShdw>
                </a:effectLst>
              </a:rPr>
              <a:t>€ </a:t>
            </a:r>
            <a:r>
              <a:rPr lang="en-US" altLang="en-US" dirty="0" err="1">
                <a:solidFill>
                  <a:srgbClr val="66FF33"/>
                </a:solidFill>
                <a:effectLst>
                  <a:outerShdw blurRad="38100" dist="38100" dir="2700000" algn="tl">
                    <a:srgbClr val="000000">
                      <a:alpha val="43137"/>
                    </a:srgbClr>
                  </a:outerShdw>
                </a:effectLst>
              </a:rPr>
              <a:t>wertet</a:t>
            </a:r>
            <a:r>
              <a:rPr lang="en-US" altLang="en-US" dirty="0">
                <a:solidFill>
                  <a:srgbClr val="66FF33"/>
                </a:solidFill>
                <a:effectLst>
                  <a:outerShdw blurRad="38100" dist="38100" dir="2700000" algn="tl">
                    <a:srgbClr val="000000">
                      <a:alpha val="43137"/>
                    </a:srgbClr>
                  </a:outerShdw>
                </a:effectLst>
              </a:rPr>
              <a:t> ab </a:t>
            </a:r>
            <a:r>
              <a:rPr lang="en-US" altLang="en-US" dirty="0" err="1">
                <a:effectLst>
                  <a:outerShdw blurRad="38100" dist="38100" dir="2700000" algn="tl">
                    <a:srgbClr val="000000">
                      <a:alpha val="43137"/>
                    </a:srgbClr>
                  </a:outerShdw>
                </a:effectLst>
              </a:rPr>
              <a:t>gegenüber</a:t>
            </a:r>
            <a:r>
              <a:rPr lang="en-US" altLang="en-US" dirty="0">
                <a:effectLst>
                  <a:outerShdw blurRad="38100" dist="38100" dir="2700000" algn="tl">
                    <a:srgbClr val="000000">
                      <a:alpha val="43137"/>
                    </a:srgbClr>
                  </a:outerShdw>
                </a:effectLst>
              </a:rPr>
              <a:t> dem  $:  </a:t>
            </a:r>
            <a:r>
              <a:rPr lang="en-US" altLang="en-US" dirty="0">
                <a:solidFill>
                  <a:srgbClr val="66FF33"/>
                </a:solidFill>
                <a:effectLst>
                  <a:outerShdw blurRad="38100" dist="38100" dir="2700000" algn="tl">
                    <a:srgbClr val="000000">
                      <a:alpha val="43137"/>
                    </a:srgbClr>
                  </a:outerShdw>
                </a:effectLst>
              </a:rPr>
              <a:t>e</a:t>
            </a:r>
            <a:r>
              <a:rPr lang="en-US" altLang="en-US" baseline="30000" dirty="0">
                <a:solidFill>
                  <a:srgbClr val="66FF33"/>
                </a:solidFill>
                <a:effectLst>
                  <a:outerShdw blurRad="38100" dist="38100" dir="2700000" algn="tl">
                    <a:srgbClr val="000000">
                      <a:alpha val="43137"/>
                    </a:srgbClr>
                  </a:outerShdw>
                </a:effectLst>
              </a:rPr>
              <a:t>$</a:t>
            </a:r>
            <a:r>
              <a:rPr lang="en-US" altLang="en-US" baseline="-25000" dirty="0">
                <a:solidFill>
                  <a:srgbClr val="66FF33"/>
                </a:solidFill>
                <a:effectLst>
                  <a:outerShdw blurRad="38100" dist="38100" dir="2700000" algn="tl">
                    <a:srgbClr val="000000">
                      <a:alpha val="43137"/>
                    </a:srgbClr>
                  </a:outerShdw>
                </a:effectLst>
              </a:rPr>
              <a:t>€ </a:t>
            </a:r>
            <a:r>
              <a:rPr lang="en-US" altLang="en-US" dirty="0">
                <a:solidFill>
                  <a:srgbClr val="66FF33"/>
                </a:solidFill>
                <a:effectLst>
                  <a:outerShdw blurRad="38100" dist="38100" dir="2700000" algn="tl">
                    <a:srgbClr val="000000">
                      <a:alpha val="43137"/>
                    </a:srgbClr>
                  </a:outerShdw>
                </a:effectLst>
              </a:rPr>
              <a:t>↓</a:t>
            </a:r>
            <a:endParaRPr lang="de-DE" dirty="0"/>
          </a:p>
          <a:p>
            <a:pPr marL="1295400" lvl="2" indent="-428625" eaLnBrk="1" hangingPunct="1">
              <a:buFont typeface="Arial Unicode MS" pitchFamily="34" charset="-128"/>
              <a:buNone/>
              <a:defRPr/>
            </a:pPr>
            <a:endParaRPr lang="de-DE" dirty="0">
              <a:solidFill>
                <a:srgbClr val="00FF00"/>
              </a:solidFill>
            </a:endParaRPr>
          </a:p>
        </p:txBody>
      </p:sp>
      <p:sp>
        <p:nvSpPr>
          <p:cNvPr id="7700490" name="Rectangle 10"/>
          <p:cNvSpPr>
            <a:spLocks noGrp="1" noChangeArrowheads="1"/>
          </p:cNvSpPr>
          <p:nvPr>
            <p:ph type="title" idx="4294967295"/>
          </p:nvPr>
        </p:nvSpPr>
        <p:spPr/>
        <p:txBody>
          <a:bodyPr/>
          <a:lstStyle/>
          <a:p>
            <a:pPr eaLnBrk="1" hangingPunct="1">
              <a:defRPr/>
            </a:pPr>
            <a:r>
              <a:rPr lang="de-DE" dirty="0"/>
              <a:t>3. Währungstheorie und Währungspolitik</a:t>
            </a:r>
            <a:br>
              <a:rPr lang="de-DE" dirty="0"/>
            </a:br>
            <a:r>
              <a:rPr lang="de-DE" sz="2200" dirty="0"/>
              <a:t>3.1.2. Kaufkraft- und Zinsparität</a:t>
            </a:r>
          </a:p>
        </p:txBody>
      </p:sp>
      <p:sp>
        <p:nvSpPr>
          <p:cNvPr id="17414" name="Textfeld 1"/>
          <p:cNvSpPr txBox="1">
            <a:spLocks noChangeArrowheads="1"/>
          </p:cNvSpPr>
          <p:nvPr/>
        </p:nvSpPr>
        <p:spPr bwMode="auto">
          <a:xfrm>
            <a:off x="8896350" y="6408738"/>
            <a:ext cx="3333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de-DE" altLang="en-US" sz="800"/>
              <a:t>e↓</a:t>
            </a:r>
            <a:endParaRPr lang="en-US" altLang="en-US" sz="800"/>
          </a:p>
        </p:txBody>
      </p:sp>
      <p:sp>
        <p:nvSpPr>
          <p:cNvPr id="7" name="Textfeld 1">
            <a:extLst>
              <a:ext uri="{FF2B5EF4-FFF2-40B4-BE49-F238E27FC236}">
                <a16:creationId xmlns:a16="http://schemas.microsoft.com/office/drawing/2014/main" id="{BCCAC44F-BEF0-484F-9438-B9A244B69938}"/>
              </a:ext>
            </a:extLst>
          </p:cNvPr>
          <p:cNvSpPr txBox="1"/>
          <p:nvPr/>
        </p:nvSpPr>
        <p:spPr>
          <a:xfrm>
            <a:off x="2820717" y="4644301"/>
            <a:ext cx="1774211" cy="400110"/>
          </a:xfrm>
          <a:prstGeom prst="rect">
            <a:avLst/>
          </a:prstGeom>
          <a:noFill/>
        </p:spPr>
        <p:txBody>
          <a:bodyPr wrap="square" rtlCol="0">
            <a:spAutoFit/>
          </a:bodyPr>
          <a:lstStyle/>
          <a:p>
            <a:pPr marL="0" lvl="2" eaLnBrk="1" hangingPunct="1">
              <a:spcBef>
                <a:spcPct val="20000"/>
              </a:spcBef>
              <a:buClr>
                <a:srgbClr val="FF0000"/>
              </a:buClr>
              <a:buSzPct val="120000"/>
              <a:defRPr/>
            </a:pPr>
            <a:r>
              <a:rPr lang="en-US" altLang="en-US" kern="0" dirty="0">
                <a:solidFill>
                  <a:srgbClr val="FFFFFF"/>
                </a:solidFill>
                <a:effectLst>
                  <a:outerShdw blurRad="38100" dist="38100" dir="2700000" algn="tl">
                    <a:srgbClr val="000000">
                      <a:alpha val="43137"/>
                    </a:srgbClr>
                  </a:outerShdw>
                </a:effectLst>
                <a:latin typeface="Arial"/>
              </a:rPr>
              <a:t>= 2 $ * (1/ 4</a:t>
            </a:r>
            <a:r>
              <a:rPr lang="en-US" altLang="en-US" kern="0" baseline="30000" dirty="0">
                <a:solidFill>
                  <a:srgbClr val="FFFFFF"/>
                </a:solidFill>
                <a:effectLst>
                  <a:outerShdw blurRad="38100" dist="38100" dir="2700000" algn="tl">
                    <a:srgbClr val="000000">
                      <a:alpha val="43137"/>
                    </a:srgbClr>
                  </a:outerShdw>
                </a:effectLst>
                <a:latin typeface="Arial"/>
              </a:rPr>
              <a:t>$</a:t>
            </a:r>
            <a:r>
              <a:rPr lang="en-US" altLang="en-US" kern="0" baseline="-25000" dirty="0">
                <a:solidFill>
                  <a:srgbClr val="FFFFFF"/>
                </a:solidFill>
                <a:effectLst>
                  <a:outerShdw blurRad="38100" dist="38100" dir="2700000" algn="tl">
                    <a:srgbClr val="000000">
                      <a:alpha val="43137"/>
                    </a:srgbClr>
                  </a:outerShdw>
                </a:effectLst>
                <a:latin typeface="Arial"/>
              </a:rPr>
              <a:t>€</a:t>
            </a:r>
            <a:r>
              <a:rPr lang="en-US" altLang="en-US" kern="0" dirty="0">
                <a:solidFill>
                  <a:srgbClr val="FFFFFF"/>
                </a:solidFill>
                <a:effectLst>
                  <a:outerShdw blurRad="38100" dist="38100" dir="2700000" algn="tl">
                    <a:srgbClr val="000000">
                      <a:alpha val="43137"/>
                    </a:srgbClr>
                  </a:outerShdw>
                </a:effectLst>
                <a:latin typeface="Arial"/>
              </a:rPr>
              <a:t>)</a:t>
            </a:r>
            <a:endParaRPr lang="en-US" dirty="0">
              <a:solidFill>
                <a:schemeClr val="tx1"/>
              </a:solidFill>
            </a:endParaRPr>
          </a:p>
        </p:txBody>
      </p:sp>
      <p:sp>
        <p:nvSpPr>
          <p:cNvPr id="8" name="Textfeld 7">
            <a:extLst>
              <a:ext uri="{FF2B5EF4-FFF2-40B4-BE49-F238E27FC236}">
                <a16:creationId xmlns:a16="http://schemas.microsoft.com/office/drawing/2014/main" id="{11FC6DC1-6B0C-4C32-A09E-47D9BBB9F773}"/>
              </a:ext>
            </a:extLst>
          </p:cNvPr>
          <p:cNvSpPr txBox="1"/>
          <p:nvPr/>
        </p:nvSpPr>
        <p:spPr>
          <a:xfrm>
            <a:off x="4554341" y="4672875"/>
            <a:ext cx="1187357" cy="400110"/>
          </a:xfrm>
          <a:prstGeom prst="rect">
            <a:avLst/>
          </a:prstGeom>
          <a:noFill/>
        </p:spPr>
        <p:txBody>
          <a:bodyPr wrap="square" rtlCol="0">
            <a:spAutoFit/>
          </a:bodyPr>
          <a:lstStyle/>
          <a:p>
            <a:pPr marL="0" lvl="2" eaLnBrk="1" hangingPunct="1">
              <a:spcBef>
                <a:spcPct val="20000"/>
              </a:spcBef>
              <a:buClr>
                <a:srgbClr val="FF0000"/>
              </a:buClr>
              <a:buSzPct val="120000"/>
              <a:defRPr/>
            </a:pPr>
            <a:r>
              <a:rPr lang="en-US" altLang="en-US" kern="0" dirty="0">
                <a:solidFill>
                  <a:srgbClr val="FFFFFF"/>
                </a:solidFill>
                <a:effectLst>
                  <a:outerShdw blurRad="38100" dist="38100" dir="2700000" algn="tl">
                    <a:srgbClr val="000000">
                      <a:alpha val="43137"/>
                    </a:srgbClr>
                  </a:outerShdw>
                </a:effectLst>
                <a:latin typeface="Arial"/>
              </a:rPr>
              <a:t>=   0,5  €</a:t>
            </a:r>
            <a:endParaRPr lang="en-US" dirty="0">
              <a:solidFill>
                <a:schemeClr val="tx1"/>
              </a:solidFill>
            </a:endParaRPr>
          </a:p>
        </p:txBody>
      </p:sp>
      <p:sp>
        <p:nvSpPr>
          <p:cNvPr id="9" name="Textfeld 4">
            <a:extLst>
              <a:ext uri="{FF2B5EF4-FFF2-40B4-BE49-F238E27FC236}">
                <a16:creationId xmlns:a16="http://schemas.microsoft.com/office/drawing/2014/main" id="{C4DA3F4C-3A50-45CE-822F-3D2A8F317A8D}"/>
              </a:ext>
            </a:extLst>
          </p:cNvPr>
          <p:cNvSpPr txBox="1"/>
          <p:nvPr/>
        </p:nvSpPr>
        <p:spPr>
          <a:xfrm>
            <a:off x="6193295" y="4221641"/>
            <a:ext cx="1774211" cy="1015663"/>
          </a:xfrm>
          <a:prstGeom prst="rect">
            <a:avLst/>
          </a:prstGeom>
          <a:noFill/>
        </p:spPr>
        <p:txBody>
          <a:bodyPr wrap="square" rtlCol="0">
            <a:spAutoFit/>
          </a:bodyPr>
          <a:lstStyle/>
          <a:p>
            <a:r>
              <a:rPr lang="en-US" altLang="en-US" dirty="0">
                <a:solidFill>
                  <a:schemeClr val="tx1"/>
                </a:solidFill>
                <a:effectLst>
                  <a:outerShdw blurRad="38100" dist="38100" dir="2700000" algn="tl">
                    <a:srgbClr val="000000">
                      <a:alpha val="43137"/>
                    </a:srgbClr>
                  </a:outerShdw>
                </a:effectLst>
              </a:rPr>
              <a:t>=&gt; </a:t>
            </a:r>
            <a:r>
              <a:rPr lang="en-US" altLang="en-US" dirty="0" err="1">
                <a:solidFill>
                  <a:schemeClr val="tx1"/>
                </a:solidFill>
                <a:effectLst>
                  <a:outerShdw blurRad="38100" dist="38100" dir="2700000" algn="tl">
                    <a:srgbClr val="000000">
                      <a:alpha val="43137"/>
                    </a:srgbClr>
                  </a:outerShdw>
                </a:effectLst>
              </a:rPr>
              <a:t>Kekse</a:t>
            </a:r>
            <a:r>
              <a:rPr lang="en-US" altLang="en-US" dirty="0">
                <a:solidFill>
                  <a:schemeClr val="tx1"/>
                </a:solidFill>
                <a:effectLst>
                  <a:outerShdw blurRad="38100" dist="38100" dir="2700000" algn="tl">
                    <a:srgbClr val="000000">
                      <a:alpha val="43137"/>
                    </a:srgbClr>
                  </a:outerShdw>
                </a:effectLst>
              </a:rPr>
              <a:t> </a:t>
            </a:r>
            <a:r>
              <a:rPr lang="en-US" altLang="en-US" dirty="0" err="1">
                <a:solidFill>
                  <a:schemeClr val="tx1"/>
                </a:solidFill>
                <a:effectLst>
                  <a:outerShdw blurRad="38100" dist="38100" dir="2700000" algn="tl">
                    <a:srgbClr val="000000">
                      <a:alpha val="43137"/>
                    </a:srgbClr>
                  </a:outerShdw>
                </a:effectLst>
              </a:rPr>
              <a:t>sind</a:t>
            </a:r>
            <a:r>
              <a:rPr lang="en-US" altLang="en-US" dirty="0">
                <a:solidFill>
                  <a:schemeClr val="tx1"/>
                </a:solidFill>
                <a:effectLst>
                  <a:outerShdw blurRad="38100" dist="38100" dir="2700000" algn="tl">
                    <a:srgbClr val="000000">
                      <a:alpha val="43137"/>
                    </a:srgbClr>
                  </a:outerShdw>
                </a:effectLst>
              </a:rPr>
              <a:t> </a:t>
            </a:r>
            <a:r>
              <a:rPr lang="en-US" altLang="en-US" dirty="0" err="1">
                <a:solidFill>
                  <a:schemeClr val="tx1"/>
                </a:solidFill>
                <a:effectLst>
                  <a:outerShdw blurRad="38100" dist="38100" dir="2700000" algn="tl">
                    <a:srgbClr val="000000">
                      <a:alpha val="43137"/>
                    </a:srgbClr>
                  </a:outerShdw>
                </a:effectLst>
              </a:rPr>
              <a:t>billiger</a:t>
            </a:r>
            <a:r>
              <a:rPr lang="en-US" altLang="en-US" dirty="0">
                <a:solidFill>
                  <a:schemeClr val="tx1"/>
                </a:solidFill>
                <a:effectLst>
                  <a:outerShdw blurRad="38100" dist="38100" dir="2700000" algn="tl">
                    <a:srgbClr val="000000">
                      <a:alpha val="43137"/>
                    </a:srgbClr>
                  </a:outerShdw>
                </a:effectLst>
              </a:rPr>
              <a:t> in den USA</a:t>
            </a:r>
          </a:p>
        </p:txBody>
      </p:sp>
      <p:sp>
        <p:nvSpPr>
          <p:cNvPr id="10" name="Geschweifte Klammer rechts 5">
            <a:extLst>
              <a:ext uri="{FF2B5EF4-FFF2-40B4-BE49-F238E27FC236}">
                <a16:creationId xmlns:a16="http://schemas.microsoft.com/office/drawing/2014/main" id="{5C608494-E953-47C3-BE3F-85132F16C538}"/>
              </a:ext>
            </a:extLst>
          </p:cNvPr>
          <p:cNvSpPr/>
          <p:nvPr/>
        </p:nvSpPr>
        <p:spPr bwMode="auto">
          <a:xfrm>
            <a:off x="5750285" y="4396650"/>
            <a:ext cx="327885" cy="778238"/>
          </a:xfrm>
          <a:prstGeom prst="rightBrace">
            <a:avLst/>
          </a:prstGeom>
          <a:noFill/>
          <a:ln w="25400" cap="flat" cmpd="sng" algn="ctr">
            <a:solidFill>
              <a:srgbClr val="FF0000"/>
            </a:solidFill>
            <a:prstDash val="solid"/>
            <a:round/>
            <a:headEnd type="none" w="med" len="lg"/>
            <a:tailEnd type="none"/>
          </a:ln>
          <a:effectLst/>
        </p:spPr>
        <p:txBody>
          <a:bodyPr rtlCol="0" anchor="ctr"/>
          <a:lstStyle/>
          <a:p>
            <a:pPr algn="ctr"/>
            <a:endParaRPr lang="en-US"/>
          </a:p>
        </p:txBody>
      </p:sp>
      <p:sp>
        <p:nvSpPr>
          <p:cNvPr id="12" name="Geschweifte Klammer rechts 13">
            <a:extLst>
              <a:ext uri="{FF2B5EF4-FFF2-40B4-BE49-F238E27FC236}">
                <a16:creationId xmlns:a16="http://schemas.microsoft.com/office/drawing/2014/main" id="{7CE628DD-5368-468D-A74A-92D06ED20629}"/>
              </a:ext>
            </a:extLst>
          </p:cNvPr>
          <p:cNvSpPr/>
          <p:nvPr/>
        </p:nvSpPr>
        <p:spPr bwMode="auto">
          <a:xfrm>
            <a:off x="6120902" y="5871515"/>
            <a:ext cx="327886" cy="400110"/>
          </a:xfrm>
          <a:prstGeom prst="rightBrace">
            <a:avLst/>
          </a:prstGeom>
          <a:noFill/>
          <a:ln w="25400" cap="flat" cmpd="sng" algn="ctr">
            <a:solidFill>
              <a:srgbClr val="FF0000"/>
            </a:solidFill>
            <a:prstDash val="solid"/>
            <a:round/>
            <a:headEnd type="none" w="med" len="lg"/>
            <a:tailEnd type="none"/>
          </a:ln>
          <a:effectLst/>
        </p:spPr>
        <p:txBody>
          <a:bodyPr rtlCol="0" anchor="ctr"/>
          <a:lstStyle/>
          <a:p>
            <a:pPr algn="ctr"/>
            <a:endParaRPr lang="en-US" b="1"/>
          </a:p>
        </p:txBody>
      </p:sp>
      <p:sp>
        <p:nvSpPr>
          <p:cNvPr id="13" name="Textfeld 12">
            <a:extLst>
              <a:ext uri="{FF2B5EF4-FFF2-40B4-BE49-F238E27FC236}">
                <a16:creationId xmlns:a16="http://schemas.microsoft.com/office/drawing/2014/main" id="{29D64D77-B2A6-4F96-9407-EC7C8B1D31F9}"/>
              </a:ext>
            </a:extLst>
          </p:cNvPr>
          <p:cNvSpPr txBox="1"/>
          <p:nvPr/>
        </p:nvSpPr>
        <p:spPr>
          <a:xfrm>
            <a:off x="6215957" y="5871414"/>
            <a:ext cx="2793931" cy="400110"/>
          </a:xfrm>
          <a:prstGeom prst="rect">
            <a:avLst/>
          </a:prstGeom>
          <a:noFill/>
        </p:spPr>
        <p:txBody>
          <a:bodyPr wrap="square" rtlCol="0">
            <a:spAutoFit/>
          </a:bodyPr>
          <a:lstStyle/>
          <a:p>
            <a:r>
              <a:rPr lang="en-US" altLang="en-US" b="1" dirty="0">
                <a:solidFill>
                  <a:srgbClr val="66FF33"/>
                </a:solidFill>
                <a:effectLst>
                  <a:outerShdw blurRad="38100" dist="38100" dir="2700000" algn="tl">
                    <a:srgbClr val="000000">
                      <a:alpha val="43137"/>
                    </a:srgbClr>
                  </a:outerShdw>
                </a:effectLst>
              </a:rPr>
              <a:t>4</a:t>
            </a:r>
            <a:r>
              <a:rPr lang="en-US" altLang="en-US" b="1" baseline="30000" dirty="0">
                <a:solidFill>
                  <a:srgbClr val="66FF33"/>
                </a:solidFill>
                <a:effectLst>
                  <a:outerShdw blurRad="38100" dist="38100" dir="2700000" algn="tl">
                    <a:srgbClr val="000000">
                      <a:alpha val="43137"/>
                    </a:srgbClr>
                  </a:outerShdw>
                </a:effectLst>
              </a:rPr>
              <a:t>$</a:t>
            </a:r>
            <a:r>
              <a:rPr lang="en-US" altLang="en-US" b="1" baseline="-25000" dirty="0">
                <a:solidFill>
                  <a:srgbClr val="66FF33"/>
                </a:solidFill>
                <a:effectLst>
                  <a:outerShdw blurRad="38100" dist="38100" dir="2700000" algn="tl">
                    <a:srgbClr val="000000">
                      <a:alpha val="43137"/>
                    </a:srgbClr>
                  </a:outerShdw>
                </a:effectLst>
              </a:rPr>
              <a:t>€</a:t>
            </a:r>
            <a:r>
              <a:rPr lang="en-US" altLang="en-US" b="1" dirty="0">
                <a:solidFill>
                  <a:srgbClr val="66FF33"/>
                </a:solidFill>
                <a:effectLst>
                  <a:outerShdw blurRad="38100" dist="38100" dir="2700000" algn="tl">
                    <a:srgbClr val="000000">
                      <a:alpha val="43137"/>
                    </a:srgbClr>
                  </a:outerShdw>
                </a:effectLst>
              </a:rPr>
              <a:t> ≠ equilibrium </a:t>
            </a:r>
            <a:endParaRPr lang="en-US" altLang="en-US"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0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004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0048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004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0048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0048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70048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70048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70048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2" grpId="0" animBg="1"/>
      <p:bldP spid="13" grpId="0"/>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211623D8-3A7B-4CBE-AC07-359396E91AD0}" type="slidenum">
              <a:rPr lang="de-DE" altLang="en-US" sz="1600" smtClean="0"/>
              <a:pPr algn="r" eaLnBrk="1" hangingPunct="1">
                <a:spcBef>
                  <a:spcPct val="0"/>
                </a:spcBef>
                <a:buClrTx/>
                <a:buFontTx/>
                <a:buNone/>
              </a:pPr>
              <a:t>110</a:t>
            </a:fld>
            <a:r>
              <a:rPr lang="de-DE" altLang="en-US" sz="1600"/>
              <a:t> -</a:t>
            </a:r>
          </a:p>
        </p:txBody>
      </p:sp>
      <p:sp>
        <p:nvSpPr>
          <p:cNvPr id="11776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098818" name="Rectangle 2"/>
          <p:cNvSpPr>
            <a:spLocks noGrp="1" noChangeArrowheads="1"/>
          </p:cNvSpPr>
          <p:nvPr>
            <p:ph type="title" idx="4294967295"/>
          </p:nvPr>
        </p:nvSpPr>
        <p:spPr>
          <a:xfrm>
            <a:off x="0" y="31750"/>
            <a:ext cx="9144000" cy="1100138"/>
          </a:xfrm>
        </p:spPr>
        <p:txBody>
          <a:bodyPr/>
          <a:lstStyle/>
          <a:p>
            <a:pPr eaLnBrk="1" hangingPunct="1">
              <a:defRPr/>
            </a:pPr>
            <a:r>
              <a:rPr lang="de-DE" sz="2200" b="0"/>
              <a:t>3.3. Ist die Europäische Währungsunion ein optimaler Währungsraum?</a:t>
            </a:r>
            <a:br>
              <a:rPr lang="de-DE" sz="2200" b="0"/>
            </a:br>
            <a:r>
              <a:rPr lang="de-DE" sz="2200" b="0"/>
              <a:t>        3.3.2. Der empirische Befund zur Europäischen Währungsunion</a:t>
            </a:r>
          </a:p>
        </p:txBody>
      </p:sp>
      <p:sp>
        <p:nvSpPr>
          <p:cNvPr id="8098819" name="Rectangle 3"/>
          <p:cNvSpPr>
            <a:spLocks noGrp="1" noChangeArrowheads="1"/>
          </p:cNvSpPr>
          <p:nvPr>
            <p:ph type="body" idx="4294967295"/>
          </p:nvPr>
        </p:nvSpPr>
        <p:spPr>
          <a:xfrm>
            <a:off x="457200" y="1371600"/>
            <a:ext cx="8686800" cy="5135563"/>
          </a:xfrm>
        </p:spPr>
        <p:txBody>
          <a:bodyPr/>
          <a:lstStyle/>
          <a:p>
            <a:pPr marL="571500" indent="-571500" eaLnBrk="1" hangingPunct="1">
              <a:lnSpc>
                <a:spcPct val="90000"/>
              </a:lnSpc>
              <a:defRPr/>
            </a:pPr>
            <a:r>
              <a:rPr lang="de-DE" sz="2200" dirty="0"/>
              <a:t>Nach der Theorie optimaler Währungsräume sollten Länder nur dann eine Währungsunion bilden, wenn zwischen ihnen ein hoher </a:t>
            </a:r>
            <a:r>
              <a:rPr lang="de-DE" sz="2200" dirty="0">
                <a:solidFill>
                  <a:srgbClr val="00FF00"/>
                </a:solidFill>
              </a:rPr>
              <a:t>Grad an ökonomischer Integration</a:t>
            </a:r>
            <a:r>
              <a:rPr lang="de-DE" sz="2200" dirty="0"/>
              <a:t> vorliegt.</a:t>
            </a:r>
          </a:p>
          <a:p>
            <a:pPr marL="571500" indent="-571500" eaLnBrk="1" hangingPunct="1">
              <a:lnSpc>
                <a:spcPct val="90000"/>
              </a:lnSpc>
              <a:defRPr/>
            </a:pPr>
            <a:r>
              <a:rPr lang="de-DE" sz="2200" dirty="0"/>
              <a:t>Ein "hoher Grad an ökonomischer Integration" kann an folgenden Faktoren </a:t>
            </a:r>
            <a:r>
              <a:rPr lang="de-DE" sz="2200" dirty="0">
                <a:solidFill>
                  <a:srgbClr val="00FF00"/>
                </a:solidFill>
              </a:rPr>
              <a:t>gemessen</a:t>
            </a:r>
            <a:r>
              <a:rPr lang="de-DE" sz="2200" dirty="0"/>
              <a:t> werden:</a:t>
            </a:r>
          </a:p>
          <a:p>
            <a:pPr marL="571500" indent="-571500" eaLnBrk="1" hangingPunct="1">
              <a:lnSpc>
                <a:spcPct val="90000"/>
              </a:lnSpc>
              <a:defRPr/>
            </a:pPr>
            <a:endParaRPr lang="de-DE" sz="2200" dirty="0"/>
          </a:p>
          <a:p>
            <a:pPr marL="952500" lvl="1" indent="-495300" eaLnBrk="1" hangingPunct="1">
              <a:lnSpc>
                <a:spcPct val="90000"/>
              </a:lnSpc>
              <a:buFont typeface="Arial Unicode MS" pitchFamily="34" charset="-128"/>
              <a:buAutoNum type="arabicPeriod"/>
              <a:defRPr/>
            </a:pPr>
            <a:r>
              <a:rPr lang="de-DE" sz="2000" dirty="0"/>
              <a:t>Grad der </a:t>
            </a:r>
            <a:r>
              <a:rPr lang="de-DE" sz="2000" dirty="0">
                <a:solidFill>
                  <a:srgbClr val="00FF00"/>
                </a:solidFill>
              </a:rPr>
              <a:t>Handelsintegration</a:t>
            </a:r>
            <a:r>
              <a:rPr lang="de-DE" sz="2000" dirty="0"/>
              <a:t> zwischen den Mitgliedsländern</a:t>
            </a:r>
          </a:p>
          <a:p>
            <a:pPr marL="952500" lvl="1" indent="-495300" eaLnBrk="1" hangingPunct="1">
              <a:lnSpc>
                <a:spcPct val="90000"/>
              </a:lnSpc>
              <a:buFont typeface="Arial Unicode MS" pitchFamily="34" charset="-128"/>
              <a:buAutoNum type="arabicPeriod"/>
              <a:defRPr/>
            </a:pPr>
            <a:r>
              <a:rPr lang="de-DE" sz="2000" dirty="0"/>
              <a:t>Annäherung des </a:t>
            </a:r>
            <a:r>
              <a:rPr lang="de-DE" sz="2000" dirty="0">
                <a:solidFill>
                  <a:srgbClr val="00FF00"/>
                </a:solidFill>
              </a:rPr>
              <a:t>Konjunkturzyklus</a:t>
            </a:r>
          </a:p>
          <a:p>
            <a:pPr marL="952500" lvl="1" indent="-495300" eaLnBrk="1" hangingPunct="1">
              <a:lnSpc>
                <a:spcPct val="90000"/>
              </a:lnSpc>
              <a:buFont typeface="Arial Unicode MS" pitchFamily="34" charset="-128"/>
              <a:buAutoNum type="arabicPeriod"/>
              <a:defRPr/>
            </a:pPr>
            <a:r>
              <a:rPr lang="de-DE" sz="2000" dirty="0"/>
              <a:t>Annäherung der </a:t>
            </a:r>
            <a:r>
              <a:rPr lang="de-DE" sz="2000" dirty="0">
                <a:solidFill>
                  <a:srgbClr val="00FF00"/>
                </a:solidFill>
              </a:rPr>
              <a:t>Inflationsraten</a:t>
            </a:r>
          </a:p>
          <a:p>
            <a:pPr marL="952500" lvl="1" indent="-495300" eaLnBrk="1" hangingPunct="1">
              <a:lnSpc>
                <a:spcPct val="90000"/>
              </a:lnSpc>
              <a:buFont typeface="Arial Unicode MS" pitchFamily="34" charset="-128"/>
              <a:buAutoNum type="arabicPeriod"/>
              <a:defRPr/>
            </a:pPr>
            <a:r>
              <a:rPr lang="de-DE" sz="2000" dirty="0"/>
              <a:t>Möglichkeiten zu </a:t>
            </a:r>
            <a:r>
              <a:rPr lang="de-DE" sz="2000" dirty="0">
                <a:solidFill>
                  <a:srgbClr val="00FF00"/>
                </a:solidFill>
              </a:rPr>
              <a:t>länderspezifischer Fiskalpolitik</a:t>
            </a: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8786"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19005" name="Diagramm" r:id="rId4" imgW="9401231" imgH="6105628" progId="Excel.Chart.8">
                  <p:link updateAutomatic="1"/>
                </p:oleObj>
              </mc:Choice>
              <mc:Fallback>
                <p:oleObj name="Diagramm" r:id="rId4" imgW="9401231" imgH="6105628" progId="Excel.Chart.8">
                  <p:link updateAutomatic="1"/>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25400" algn="ctr">
                            <a:solidFill>
                              <a:srgbClr val="0000FF"/>
                            </a:solidFill>
                            <a:miter lim="800000"/>
                            <a:headEnd type="none" w="med"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787"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4D499EA1-0F2C-42DA-8C50-7F2C1F30A039}" type="slidenum">
              <a:rPr lang="de-DE" altLang="en-US" sz="1600" smtClean="0"/>
              <a:pPr algn="r" eaLnBrk="1" hangingPunct="1">
                <a:spcBef>
                  <a:spcPct val="0"/>
                </a:spcBef>
                <a:buClrTx/>
                <a:buFontTx/>
                <a:buNone/>
              </a:pPr>
              <a:t>111</a:t>
            </a:fld>
            <a:r>
              <a:rPr lang="de-DE" altLang="en-US" sz="1600"/>
              <a:t> -</a:t>
            </a:r>
          </a:p>
        </p:txBody>
      </p:sp>
      <p:sp>
        <p:nvSpPr>
          <p:cNvPr id="118788"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118789" name="Rechteck 1"/>
          <p:cNvSpPr>
            <a:spLocks noChangeArrowheads="1"/>
          </p:cNvSpPr>
          <p:nvPr/>
        </p:nvSpPr>
        <p:spPr bwMode="auto">
          <a:xfrm>
            <a:off x="820738" y="4648200"/>
            <a:ext cx="593725" cy="460375"/>
          </a:xfrm>
          <a:prstGeom prst="rect">
            <a:avLst/>
          </a:prstGeom>
          <a:noFill/>
          <a:ln w="254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0" tIns="0" rIns="0" bIns="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rgbClr val="66FFFF"/>
              </a:solidFill>
            </a:endParaRPr>
          </a:p>
        </p:txBody>
      </p:sp>
      <p:sp>
        <p:nvSpPr>
          <p:cNvPr id="6" name="Pfeil nach rechts 5"/>
          <p:cNvSpPr>
            <a:spLocks noChangeArrowheads="1"/>
          </p:cNvSpPr>
          <p:nvPr/>
        </p:nvSpPr>
        <p:spPr bwMode="auto">
          <a:xfrm>
            <a:off x="84138" y="4648200"/>
            <a:ext cx="650875" cy="460375"/>
          </a:xfrm>
          <a:prstGeom prst="rightArrow">
            <a:avLst>
              <a:gd name="adj1" fmla="val 50000"/>
              <a:gd name="adj2" fmla="val 50203"/>
            </a:avLst>
          </a:prstGeom>
          <a:noFill/>
          <a:ln w="254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0" tIns="0" rIns="0" bIns="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rgbClr val="66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AC8A231A-A05A-477E-AE5D-B425C82A764B}" type="slidenum">
              <a:rPr lang="de-DE" altLang="en-US" sz="1600" smtClean="0"/>
              <a:pPr algn="r" eaLnBrk="1" hangingPunct="1">
                <a:spcBef>
                  <a:spcPct val="0"/>
                </a:spcBef>
                <a:buClrTx/>
                <a:buFontTx/>
                <a:buNone/>
              </a:pPr>
              <a:t>112</a:t>
            </a:fld>
            <a:r>
              <a:rPr lang="de-DE" altLang="en-US" sz="1600"/>
              <a:t> -</a:t>
            </a:r>
          </a:p>
        </p:txBody>
      </p:sp>
      <p:sp>
        <p:nvSpPr>
          <p:cNvPr id="11981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163330" name="Rectangle 2"/>
          <p:cNvSpPr>
            <a:spLocks noGrp="1" noChangeArrowheads="1"/>
          </p:cNvSpPr>
          <p:nvPr>
            <p:ph type="title" idx="4294967295"/>
          </p:nvPr>
        </p:nvSpPr>
        <p:spPr>
          <a:xfrm>
            <a:off x="0" y="31750"/>
            <a:ext cx="9144000" cy="1100138"/>
          </a:xfrm>
        </p:spPr>
        <p:txBody>
          <a:bodyPr/>
          <a:lstStyle/>
          <a:p>
            <a:pPr eaLnBrk="1" hangingPunct="1">
              <a:defRPr/>
            </a:pPr>
            <a:r>
              <a:rPr lang="de-DE" sz="2200" b="0"/>
              <a:t>3.3. Ist die Europäische Währungsunion ein optimaler Währungsraum?</a:t>
            </a:r>
            <a:br>
              <a:rPr lang="de-DE" sz="2200" b="0"/>
            </a:br>
            <a:r>
              <a:rPr lang="de-DE" sz="2200" b="0"/>
              <a:t>        3.3.2. Der empirische Befund zur Europäischen Währungsunion</a:t>
            </a:r>
          </a:p>
        </p:txBody>
      </p:sp>
      <p:sp>
        <p:nvSpPr>
          <p:cNvPr id="119813" name="AutoShape 4"/>
          <p:cNvSpPr>
            <a:spLocks noChangeArrowheads="1"/>
          </p:cNvSpPr>
          <p:nvPr/>
        </p:nvSpPr>
        <p:spPr bwMode="auto">
          <a:xfrm>
            <a:off x="838200" y="1262063"/>
            <a:ext cx="3536950" cy="62230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99"/>
                </a:solidFill>
              </a:rPr>
              <a:t>Mobilität des Produktionsfaktors Arbeit</a:t>
            </a:r>
          </a:p>
        </p:txBody>
      </p:sp>
      <p:graphicFrame>
        <p:nvGraphicFramePr>
          <p:cNvPr id="8163370" name="Group 42"/>
          <p:cNvGraphicFramePr>
            <a:graphicFrameLocks noGrp="1"/>
          </p:cNvGraphicFramePr>
          <p:nvPr/>
        </p:nvGraphicFramePr>
        <p:xfrm>
          <a:off x="385763" y="2246313"/>
          <a:ext cx="8447087" cy="2927351"/>
        </p:xfrm>
        <a:graphic>
          <a:graphicData uri="http://schemas.openxmlformats.org/drawingml/2006/table">
            <a:tbl>
              <a:tblPr/>
              <a:tblGrid>
                <a:gridCol w="2111375">
                  <a:extLst>
                    <a:ext uri="{9D8B030D-6E8A-4147-A177-3AD203B41FA5}">
                      <a16:colId xmlns:a16="http://schemas.microsoft.com/office/drawing/2014/main" val="20000"/>
                    </a:ext>
                  </a:extLst>
                </a:gridCol>
                <a:gridCol w="2112962">
                  <a:extLst>
                    <a:ext uri="{9D8B030D-6E8A-4147-A177-3AD203B41FA5}">
                      <a16:colId xmlns:a16="http://schemas.microsoft.com/office/drawing/2014/main" val="20001"/>
                    </a:ext>
                  </a:extLst>
                </a:gridCol>
                <a:gridCol w="2111375">
                  <a:extLst>
                    <a:ext uri="{9D8B030D-6E8A-4147-A177-3AD203B41FA5}">
                      <a16:colId xmlns:a16="http://schemas.microsoft.com/office/drawing/2014/main" val="20002"/>
                    </a:ext>
                  </a:extLst>
                </a:gridCol>
                <a:gridCol w="2111375">
                  <a:extLst>
                    <a:ext uri="{9D8B030D-6E8A-4147-A177-3AD203B41FA5}">
                      <a16:colId xmlns:a16="http://schemas.microsoft.com/office/drawing/2014/main" val="20003"/>
                    </a:ext>
                  </a:extLst>
                </a:gridCol>
              </a:tblGrid>
              <a:tr h="768575">
                <a:tc gridSpan="4">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200" b="0" i="0" u="none" strike="noStrike" cap="none" normalizeH="0" baseline="0" dirty="0">
                          <a:ln>
                            <a:noFill/>
                          </a:ln>
                          <a:solidFill>
                            <a:schemeClr val="tx1"/>
                          </a:solidFill>
                          <a:effectLst>
                            <a:outerShdw blurRad="38100" dist="38100" dir="2700000" algn="tl">
                              <a:srgbClr val="000000"/>
                            </a:outerShdw>
                          </a:effectLst>
                          <a:latin typeface="Arial" charset="0"/>
                        </a:rPr>
                        <a:t>Anteil der ihren Wohnort pro Jahr wechselnden Bevölkerung in Prozent der Gesamtbevölkerung im Durchschnitt</a:t>
                      </a:r>
                    </a:p>
                  </a:txBody>
                  <a:tcPr marL="90000" marR="90000" marT="46788" marB="46788" horzOverflow="overflow">
                    <a:lnL w="28575"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28575"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703176">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Großbritannien (1996)</a:t>
                      </a:r>
                    </a:p>
                  </a:txBody>
                  <a:tcPr marL="90000" marR="90000" marT="46788" marB="46788"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Deutschland (1990)</a:t>
                      </a:r>
                    </a:p>
                  </a:txBody>
                  <a:tcPr marL="90000" marR="90000" marT="46788" marB="46788"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Italien        (1999)</a:t>
                      </a:r>
                    </a:p>
                  </a:txBody>
                  <a:tcPr marL="90000" marR="90000" marT="46788" marB="46788"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USA                    (1999)</a:t>
                      </a:r>
                    </a:p>
                  </a:txBody>
                  <a:tcPr marL="90000" marR="90000" marT="46788" marB="46788"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1"/>
                  </a:ext>
                </a:extLst>
              </a:tr>
              <a:tr h="825292">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1,7 %</a:t>
                      </a:r>
                    </a:p>
                  </a:txBody>
                  <a:tcPr marL="90000" marR="90000" marT="46788" marB="46788" anchor="ctr" anchorCtr="1" horzOverflow="overflow">
                    <a:lnL w="28575"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1,1 %</a:t>
                      </a:r>
                    </a:p>
                  </a:txBody>
                  <a:tcPr marL="90000" marR="90000" marT="46788" marB="46788" anchor="ctr" anchorCtr="1"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0,5 % </a:t>
                      </a:r>
                    </a:p>
                  </a:txBody>
                  <a:tcPr marL="90000" marR="90000" marT="46788" marB="46788" anchor="ctr" anchorCtr="1" horzOverflow="overflow">
                    <a:lnL w="12700" cap="flat" cmpd="sng" algn="ctr">
                      <a:solidFill>
                        <a:schemeClr val="tx1"/>
                      </a:solidFill>
                      <a:prstDash val="solid"/>
                      <a:round/>
                      <a:headEnd type="none" w="med" len="lg"/>
                      <a:tailEnd type="none" w="lg" len="lg"/>
                    </a:lnL>
                    <a:lnR w="12700"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outerShdw blurRad="38100" dist="38100" dir="2700000" algn="tl">
                              <a:srgbClr val="000000"/>
                            </a:outerShdw>
                          </a:effectLst>
                          <a:latin typeface="Arial" charset="0"/>
                        </a:rPr>
                        <a:t>3,1 %</a:t>
                      </a:r>
                    </a:p>
                  </a:txBody>
                  <a:tcPr marL="90000" marR="90000" marT="46788" marB="46788" anchor="ctr" anchorCtr="1" horzOverflow="overflow">
                    <a:lnL w="12700"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12700" cap="flat" cmpd="sng" algn="ctr">
                      <a:solidFill>
                        <a:schemeClr val="tx1"/>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2"/>
                  </a:ext>
                </a:extLst>
              </a:tr>
              <a:tr h="630308">
                <a:tc gridSpan="4">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a:ln>
                            <a:noFill/>
                          </a:ln>
                          <a:solidFill>
                            <a:schemeClr val="tx1"/>
                          </a:solidFill>
                          <a:effectLst>
                            <a:outerShdw blurRad="38100" dist="38100" dir="2700000" algn="tl">
                              <a:srgbClr val="000000"/>
                            </a:outerShdw>
                          </a:effectLst>
                          <a:latin typeface="Arial" charset="0"/>
                        </a:rPr>
                        <a:t>Quelle: Peter Huber (2004), Inter-regional Mobility in Europe</a:t>
                      </a:r>
                    </a:p>
                  </a:txBody>
                  <a:tcPr marL="90000" marR="90000" marT="46788" marB="46788" horzOverflow="overflow">
                    <a:lnL w="28575" cap="flat" cmpd="sng" algn="ctr">
                      <a:solidFill>
                        <a:schemeClr val="tx1"/>
                      </a:solidFill>
                      <a:prstDash val="solid"/>
                      <a:round/>
                      <a:headEnd type="none" w="med" len="lg"/>
                      <a:tailEnd type="none" w="lg" len="lg"/>
                    </a:lnL>
                    <a:lnR w="28575" cap="flat" cmpd="sng" algn="ctr">
                      <a:solidFill>
                        <a:schemeClr val="tx1"/>
                      </a:solidFill>
                      <a:prstDash val="solid"/>
                      <a:round/>
                      <a:headEnd type="none" w="med" len="lg"/>
                      <a:tailEnd type="none" w="lg" len="lg"/>
                    </a:lnR>
                    <a:lnT w="12700" cap="flat" cmpd="sng" algn="ctr">
                      <a:solidFill>
                        <a:schemeClr val="tx1"/>
                      </a:solidFill>
                      <a:prstDash val="solid"/>
                      <a:round/>
                      <a:headEnd type="none" w="med" len="lg"/>
                      <a:tailEnd type="none" w="lg" len="lg"/>
                    </a:lnT>
                    <a:lnB w="28575" cap="flat" cmpd="sng" algn="ctr">
                      <a:solidFill>
                        <a:schemeClr val="tx1"/>
                      </a:solidFill>
                      <a:prstDash val="solid"/>
                      <a:round/>
                      <a:headEnd type="none" w="med" len="lg"/>
                      <a:tailEnd type="none" w="lg" len="lg"/>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3"/>
                  </a:ext>
                </a:extLst>
              </a:tr>
            </a:tbl>
          </a:graphicData>
        </a:graphic>
      </p:graphicFrame>
      <p:sp>
        <p:nvSpPr>
          <p:cNvPr id="119835" name="Textfeld 6"/>
          <p:cNvSpPr txBox="1">
            <a:spLocks noChangeArrowheads="1"/>
          </p:cNvSpPr>
          <p:nvPr/>
        </p:nvSpPr>
        <p:spPr bwMode="auto">
          <a:xfrm>
            <a:off x="142875" y="5343525"/>
            <a:ext cx="8743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de-DE" altLang="en-US" sz="2000"/>
              <a:t>Neuere Untersuchungen zeigen, dass die Mobilitätsrate zwischen den Mitgliedsländern der EU rund </a:t>
            </a:r>
            <a:r>
              <a:rPr lang="de-DE" altLang="en-US" sz="2000">
                <a:solidFill>
                  <a:srgbClr val="33CC33"/>
                </a:solidFill>
              </a:rPr>
              <a:t>1 Prozent pro Jahr</a:t>
            </a:r>
            <a:r>
              <a:rPr lang="de-DE" altLang="en-US" sz="2000"/>
              <a:t>, während die Mobilitätsrate zwischen den US Bundesstaaten bei rund </a:t>
            </a:r>
            <a:r>
              <a:rPr lang="de-DE" altLang="en-US" sz="2000">
                <a:solidFill>
                  <a:srgbClr val="33CC33"/>
                </a:solidFill>
              </a:rPr>
              <a:t>3 Prozent liegt </a:t>
            </a:r>
            <a:r>
              <a:rPr lang="de-DE" altLang="en-US" sz="2000"/>
              <a:t>(Bonin et al. (2008)).</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C02B0C2C-B6A5-412F-AC65-833D2C6463D6}" type="slidenum">
              <a:rPr lang="de-DE" altLang="en-US" sz="1600" smtClean="0"/>
              <a:pPr algn="r" eaLnBrk="1" hangingPunct="1">
                <a:spcBef>
                  <a:spcPct val="0"/>
                </a:spcBef>
                <a:buClrTx/>
                <a:buFontTx/>
                <a:buNone/>
              </a:pPr>
              <a:t>113</a:t>
            </a:fld>
            <a:r>
              <a:rPr lang="de-DE" altLang="en-US" sz="1600"/>
              <a:t> -</a:t>
            </a:r>
          </a:p>
        </p:txBody>
      </p:sp>
      <p:sp>
        <p:nvSpPr>
          <p:cNvPr id="120835"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graphicFrame>
        <p:nvGraphicFramePr>
          <p:cNvPr id="12083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21053" name="Diagramm" r:id="rId4" imgW="9239216" imgH="5743643" progId="Excel.Chart.8">
                  <p:link updateAutomatic="1"/>
                </p:oleObj>
              </mc:Choice>
              <mc:Fallback>
                <p:oleObj name="Diagramm" r:id="rId4" imgW="9239216" imgH="5743643" progId="Excel.Chart.8">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lgn="ctr">
                            <a:solidFill>
                              <a:srgbClr val="FF0000"/>
                            </a:solidFill>
                            <a:miter lim="800000"/>
                            <a:headEnd type="none" w="med"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0837" name="AutoShape 4"/>
          <p:cNvSpPr>
            <a:spLocks noChangeArrowheads="1"/>
          </p:cNvSpPr>
          <p:nvPr/>
        </p:nvSpPr>
        <p:spPr bwMode="auto">
          <a:xfrm>
            <a:off x="849313" y="1038225"/>
            <a:ext cx="3851275" cy="41275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99"/>
                </a:solidFill>
              </a:rPr>
              <a:t>Synchrone Konjunkturzyklen?</a:t>
            </a:r>
          </a:p>
        </p:txBody>
      </p:sp>
      <p:sp>
        <p:nvSpPr>
          <p:cNvPr id="6" name="Rechtwinkliges Dreieck 5"/>
          <p:cNvSpPr/>
          <p:nvPr/>
        </p:nvSpPr>
        <p:spPr bwMode="auto">
          <a:xfrm>
            <a:off x="0" y="6534150"/>
            <a:ext cx="304800" cy="314325"/>
          </a:xfrm>
          <a:prstGeom prst="rtTriangle">
            <a:avLst/>
          </a:prstGeom>
          <a:solidFill>
            <a:schemeClr val="accent1">
              <a:lumMod val="60000"/>
              <a:lumOff val="40000"/>
            </a:schemeClr>
          </a:solidFill>
          <a:ln w="25400" cap="flat" cmpd="sng" algn="ctr">
            <a:solidFill>
              <a:schemeClr val="accent1">
                <a:lumMod val="40000"/>
                <a:lumOff val="60000"/>
              </a:schemeClr>
            </a:solidFill>
            <a:prstDash val="solid"/>
            <a:round/>
            <a:headEnd type="none" w="med" len="lg"/>
            <a:tailEnd type="none" w="lg" len="lg"/>
          </a:ln>
          <a:effectLst/>
        </p:spPr>
        <p:txBody>
          <a:bodyPr lIns="0" tIns="0" rIns="0" bIns="0">
            <a:spAutoFit/>
          </a:bodyPr>
          <a:lstStyle/>
          <a:p>
            <a:pPr>
              <a:defRPr/>
            </a:pPr>
            <a:endParaRPr lang="de-DE"/>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C707A01C-63A1-4054-83AF-0B50FC673E67}" type="slidenum">
              <a:rPr lang="de-DE" altLang="en-US" sz="1600" smtClean="0"/>
              <a:pPr algn="r" eaLnBrk="1" hangingPunct="1">
                <a:spcBef>
                  <a:spcPct val="0"/>
                </a:spcBef>
                <a:buClrTx/>
                <a:buFontTx/>
                <a:buNone/>
              </a:pPr>
              <a:t>114</a:t>
            </a:fld>
            <a:r>
              <a:rPr lang="de-DE" altLang="en-US" sz="1600"/>
              <a:t> -</a:t>
            </a:r>
          </a:p>
        </p:txBody>
      </p:sp>
      <p:sp>
        <p:nvSpPr>
          <p:cNvPr id="12185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graphicFrame>
        <p:nvGraphicFramePr>
          <p:cNvPr id="121860" name="Object 4"/>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22076" name="Diagramm" r:id="rId4" imgW="9239216" imgH="5743643" progId="Excel.Chart.8">
                  <p:link updateAutomatic="1"/>
                </p:oleObj>
              </mc:Choice>
              <mc:Fallback>
                <p:oleObj name="Diagramm" r:id="rId4" imgW="9239216" imgH="5743643" progId="Excel.Chart.8">
                  <p:link updateAutomatic="1"/>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lgn="ctr">
                            <a:solidFill>
                              <a:srgbClr val="FF0000"/>
                            </a:solidFill>
                            <a:miter lim="800000"/>
                            <a:headEnd type="none" w="med"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1861" name="AutoShape 3"/>
          <p:cNvSpPr>
            <a:spLocks noChangeArrowheads="1"/>
          </p:cNvSpPr>
          <p:nvPr/>
        </p:nvSpPr>
        <p:spPr bwMode="auto">
          <a:xfrm>
            <a:off x="849313" y="1038225"/>
            <a:ext cx="3851275" cy="41275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99"/>
                </a:solidFill>
              </a:rPr>
              <a:t>Synchrone Konjunkturzyklen?</a:t>
            </a: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EBD0A820-31E2-4195-9EDD-33123ACF60FB}" type="slidenum">
              <a:rPr lang="de-DE" altLang="en-US" sz="1600" smtClean="0"/>
              <a:pPr algn="r" eaLnBrk="1" hangingPunct="1">
                <a:spcBef>
                  <a:spcPct val="0"/>
                </a:spcBef>
                <a:buClrTx/>
                <a:buFontTx/>
                <a:buNone/>
              </a:pPr>
              <a:t>115</a:t>
            </a:fld>
            <a:r>
              <a:rPr lang="de-DE" altLang="en-US" sz="1600"/>
              <a:t> -</a:t>
            </a:r>
          </a:p>
        </p:txBody>
      </p:sp>
      <p:sp>
        <p:nvSpPr>
          <p:cNvPr id="12288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graphicFrame>
        <p:nvGraphicFramePr>
          <p:cNvPr id="122884" name="Object 4"/>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23101" name="Diagramm" r:id="rId4" imgW="9239216" imgH="5743643" progId="Excel.Chart.8">
                  <p:link updateAutomatic="1"/>
                </p:oleObj>
              </mc:Choice>
              <mc:Fallback>
                <p:oleObj name="Diagramm" r:id="rId4" imgW="9239216" imgH="5743643" progId="Excel.Chart.8">
                  <p:link updateAutomatic="1"/>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lgn="ctr">
                            <a:solidFill>
                              <a:srgbClr val="FF0000"/>
                            </a:solidFill>
                            <a:miter lim="800000"/>
                            <a:headEnd type="none" w="med"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885" name="AutoShape 5"/>
          <p:cNvSpPr>
            <a:spLocks noChangeArrowheads="1"/>
          </p:cNvSpPr>
          <p:nvPr/>
        </p:nvSpPr>
        <p:spPr bwMode="auto">
          <a:xfrm>
            <a:off x="849313" y="1038225"/>
            <a:ext cx="3851275" cy="41275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99"/>
                </a:solidFill>
              </a:rPr>
              <a:t>Synchrone Konjunkturzyklen?</a:t>
            </a:r>
          </a:p>
        </p:txBody>
      </p:sp>
      <p:sp>
        <p:nvSpPr>
          <p:cNvPr id="6" name="Rechtwinkliges Dreieck 5"/>
          <p:cNvSpPr/>
          <p:nvPr/>
        </p:nvSpPr>
        <p:spPr bwMode="auto">
          <a:xfrm>
            <a:off x="0" y="6543675"/>
            <a:ext cx="304800" cy="314325"/>
          </a:xfrm>
          <a:prstGeom prst="rtTriangle">
            <a:avLst/>
          </a:prstGeom>
          <a:solidFill>
            <a:schemeClr val="accent1">
              <a:lumMod val="60000"/>
              <a:lumOff val="40000"/>
            </a:schemeClr>
          </a:solidFill>
          <a:ln w="25400" cap="flat" cmpd="sng" algn="ctr">
            <a:solidFill>
              <a:schemeClr val="accent1">
                <a:lumMod val="40000"/>
                <a:lumOff val="60000"/>
              </a:schemeClr>
            </a:solidFill>
            <a:prstDash val="solid"/>
            <a:round/>
            <a:headEnd type="none" w="med" len="lg"/>
            <a:tailEnd type="none" w="lg" len="lg"/>
          </a:ln>
          <a:effectLst/>
        </p:spPr>
        <p:txBody>
          <a:bodyPr lIns="0" tIns="0" rIns="0" bIns="0">
            <a:spAutoFit/>
          </a:bodyPr>
          <a:lstStyle/>
          <a:p>
            <a:pPr>
              <a:defRPr/>
            </a:pPr>
            <a:endParaRPr lang="de-DE"/>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E20B7EC1-0812-48D3-8348-265C3D2AE041}" type="slidenum">
              <a:rPr lang="de-DE" altLang="en-US" sz="1600" smtClean="0"/>
              <a:pPr algn="r" eaLnBrk="1" hangingPunct="1">
                <a:spcBef>
                  <a:spcPct val="0"/>
                </a:spcBef>
                <a:buClrTx/>
                <a:buFontTx/>
                <a:buNone/>
              </a:pPr>
              <a:t>116</a:t>
            </a:fld>
            <a:r>
              <a:rPr lang="de-DE" altLang="en-US" sz="1600"/>
              <a:t> -</a:t>
            </a:r>
          </a:p>
        </p:txBody>
      </p:sp>
      <p:sp>
        <p:nvSpPr>
          <p:cNvPr id="12390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graphicFrame>
        <p:nvGraphicFramePr>
          <p:cNvPr id="123908" name="Object 4"/>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24126" name="Diagramm" r:id="rId4" imgW="9239216" imgH="5743643" progId="Excel.Chart.8">
                  <p:link updateAutomatic="1"/>
                </p:oleObj>
              </mc:Choice>
              <mc:Fallback>
                <p:oleObj name="Diagramm" r:id="rId4" imgW="9239216" imgH="5743643" progId="Excel.Chart.8">
                  <p:link updateAutomatic="1"/>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lgn="ctr">
                            <a:solidFill>
                              <a:srgbClr val="FF0000"/>
                            </a:solidFill>
                            <a:miter lim="800000"/>
                            <a:headEnd type="none" w="med"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909" name="AutoShape 5"/>
          <p:cNvSpPr>
            <a:spLocks noChangeArrowheads="1"/>
          </p:cNvSpPr>
          <p:nvPr/>
        </p:nvSpPr>
        <p:spPr bwMode="auto">
          <a:xfrm>
            <a:off x="796925" y="1417638"/>
            <a:ext cx="3851275" cy="41275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99"/>
                </a:solidFill>
              </a:rPr>
              <a:t>Synchrone Konjunkturzyklen?</a:t>
            </a:r>
          </a:p>
        </p:txBody>
      </p:sp>
      <p:cxnSp>
        <p:nvCxnSpPr>
          <p:cNvPr id="7" name="Gerade Verbindung mit Pfeil 6"/>
          <p:cNvCxnSpPr>
            <a:cxnSpLocks noChangeShapeType="1"/>
          </p:cNvCxnSpPr>
          <p:nvPr/>
        </p:nvCxnSpPr>
        <p:spPr bwMode="auto">
          <a:xfrm>
            <a:off x="2525713" y="3716338"/>
            <a:ext cx="4614862" cy="1552575"/>
          </a:xfrm>
          <a:prstGeom prst="straightConnector1">
            <a:avLst/>
          </a:prstGeom>
          <a:noFill/>
          <a:ln w="101600" algn="ctr">
            <a:solidFill>
              <a:srgbClr val="FF0000"/>
            </a:solidFill>
            <a:round/>
            <a:headEnd type="none" w="med" len="lg"/>
            <a:tailEnd type="arrow" w="med" len="med"/>
          </a:ln>
          <a:extLst>
            <a:ext uri="{909E8E84-426E-40DD-AFC4-6F175D3DCCD1}">
              <a14:hiddenFill xmlns:a14="http://schemas.microsoft.com/office/drawing/2010/main">
                <a:noFill/>
              </a14:hiddenFill>
            </a:ext>
          </a:extLst>
        </p:spPr>
      </p:cxnSp>
      <p:cxnSp>
        <p:nvCxnSpPr>
          <p:cNvPr id="8" name="Gerade Verbindung mit Pfeil 7"/>
          <p:cNvCxnSpPr>
            <a:cxnSpLocks noChangeShapeType="1"/>
          </p:cNvCxnSpPr>
          <p:nvPr/>
        </p:nvCxnSpPr>
        <p:spPr bwMode="auto">
          <a:xfrm flipV="1">
            <a:off x="6646863" y="3570288"/>
            <a:ext cx="2293937" cy="1582737"/>
          </a:xfrm>
          <a:prstGeom prst="straightConnector1">
            <a:avLst/>
          </a:prstGeom>
          <a:noFill/>
          <a:ln w="101600" algn="ctr">
            <a:solidFill>
              <a:srgbClr val="FF0000"/>
            </a:solidFill>
            <a:round/>
            <a:headEnd type="none" w="med" len="lg"/>
            <a:tailEnd type="arrow"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9DC61215-0966-413B-83D4-E276F27DD03A}" type="slidenum">
              <a:rPr lang="de-DE" altLang="en-US" sz="1600" smtClean="0"/>
              <a:pPr algn="r" eaLnBrk="1" hangingPunct="1">
                <a:spcBef>
                  <a:spcPct val="0"/>
                </a:spcBef>
                <a:buClrTx/>
                <a:buFontTx/>
                <a:buNone/>
              </a:pPr>
              <a:t>117</a:t>
            </a:fld>
            <a:r>
              <a:rPr lang="de-DE" altLang="en-US" sz="1600"/>
              <a:t> -</a:t>
            </a:r>
          </a:p>
        </p:txBody>
      </p:sp>
      <p:sp>
        <p:nvSpPr>
          <p:cNvPr id="12493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graphicFrame>
        <p:nvGraphicFramePr>
          <p:cNvPr id="124932" name="Object 3"/>
          <p:cNvGraphicFramePr>
            <a:graphicFrameLocks noChangeAspect="1"/>
          </p:cNvGraphicFramePr>
          <p:nvPr/>
        </p:nvGraphicFramePr>
        <p:xfrm>
          <a:off x="0" y="4763"/>
          <a:ext cx="9144000" cy="6846887"/>
        </p:xfrm>
        <a:graphic>
          <a:graphicData uri="http://schemas.openxmlformats.org/presentationml/2006/ole">
            <mc:AlternateContent xmlns:mc="http://schemas.openxmlformats.org/markup-compatibility/2006">
              <mc:Choice xmlns:v="urn:schemas-microsoft-com:vml" Requires="v">
                <p:oleObj spid="_x0000_s125148" name="Diagramm" r:id="rId4" imgW="9239357" imgH="5733990" progId="Excel.Chart.8">
                  <p:link updateAutomatic="1"/>
                </p:oleObj>
              </mc:Choice>
              <mc:Fallback>
                <p:oleObj name="Diagramm" r:id="rId4" imgW="9239357" imgH="5733990" progId="Excel.Chart.8">
                  <p:link updateAutomatic="1"/>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9144000" cy="6846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lgn="ctr">
                            <a:solidFill>
                              <a:srgbClr val="FF0000"/>
                            </a:solidFill>
                            <a:miter lim="800000"/>
                            <a:headEnd type="none" w="med"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933" name="AutoShape 4"/>
          <p:cNvSpPr>
            <a:spLocks noChangeArrowheads="1"/>
          </p:cNvSpPr>
          <p:nvPr/>
        </p:nvSpPr>
        <p:spPr bwMode="auto">
          <a:xfrm>
            <a:off x="654050" y="882650"/>
            <a:ext cx="3851275" cy="412750"/>
          </a:xfrm>
          <a:prstGeom prst="roundRect">
            <a:avLst>
              <a:gd name="adj" fmla="val 12495"/>
            </a:avLst>
          </a:prstGeom>
          <a:solidFill>
            <a:srgbClr val="FFFF99"/>
          </a:solidFill>
          <a:ln w="50800">
            <a:solidFill>
              <a:srgbClr val="FF0000"/>
            </a:solidFill>
            <a:round/>
            <a:headEnd/>
            <a:tailEnd/>
          </a:ln>
        </p:spPr>
        <p:txBody>
          <a:bodyPr lIns="0" tIns="0" rIns="0" bIns="0" anchor="ctr"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0099"/>
                </a:solidFill>
              </a:rPr>
              <a:t>Angleichung der Inflationsraten?</a:t>
            </a: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307654F9-6CEF-4C15-87A0-87F73A4188EA}" type="slidenum">
              <a:rPr lang="de-DE" altLang="en-US" sz="1600" smtClean="0"/>
              <a:pPr algn="r" eaLnBrk="1" hangingPunct="1">
                <a:spcBef>
                  <a:spcPct val="0"/>
                </a:spcBef>
                <a:buClrTx/>
                <a:buFontTx/>
                <a:buNone/>
              </a:pPr>
              <a:t>118</a:t>
            </a:fld>
            <a:r>
              <a:rPr lang="de-DE" altLang="en-US" sz="1600"/>
              <a:t> -</a:t>
            </a:r>
          </a:p>
        </p:txBody>
      </p:sp>
      <p:sp>
        <p:nvSpPr>
          <p:cNvPr id="125955"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175618" name="Rectangle 2"/>
          <p:cNvSpPr>
            <a:spLocks noGrp="1" noChangeArrowheads="1"/>
          </p:cNvSpPr>
          <p:nvPr>
            <p:ph type="title" idx="4294967295"/>
          </p:nvPr>
        </p:nvSpPr>
        <p:spPr>
          <a:xfrm>
            <a:off x="0" y="31750"/>
            <a:ext cx="9144000" cy="1100138"/>
          </a:xfrm>
        </p:spPr>
        <p:txBody>
          <a:bodyPr/>
          <a:lstStyle/>
          <a:p>
            <a:pPr eaLnBrk="1" hangingPunct="1">
              <a:defRPr/>
            </a:pPr>
            <a:r>
              <a:rPr lang="de-DE" sz="2200" b="0"/>
              <a:t>3.3. Ist die Europäische Währungsunion ein optimaler Währungsraum?</a:t>
            </a:r>
            <a:br>
              <a:rPr lang="de-DE" sz="2200" b="0"/>
            </a:br>
            <a:r>
              <a:rPr lang="de-DE" sz="2200" b="0"/>
              <a:t>        3.3.2. Der empirische Befund zur Europäischen Währungsunion</a:t>
            </a:r>
          </a:p>
        </p:txBody>
      </p:sp>
      <p:sp>
        <p:nvSpPr>
          <p:cNvPr id="8175620" name="Rectangle 4"/>
          <p:cNvSpPr>
            <a:spLocks noGrp="1" noChangeArrowheads="1"/>
          </p:cNvSpPr>
          <p:nvPr>
            <p:ph type="body" idx="4294967295"/>
          </p:nvPr>
        </p:nvSpPr>
        <p:spPr>
          <a:xfrm>
            <a:off x="457200" y="1371600"/>
            <a:ext cx="8686800" cy="5486400"/>
          </a:xfrm>
        </p:spPr>
        <p:txBody>
          <a:bodyPr/>
          <a:lstStyle/>
          <a:p>
            <a:pPr marL="457200" indent="-457200" eaLnBrk="1" hangingPunct="1">
              <a:defRPr/>
            </a:pPr>
            <a:r>
              <a:rPr lang="de-DE" sz="2200" dirty="0"/>
              <a:t>Der </a:t>
            </a:r>
            <a:r>
              <a:rPr lang="de-DE" sz="2200" dirty="0">
                <a:solidFill>
                  <a:srgbClr val="00FF00"/>
                </a:solidFill>
              </a:rPr>
              <a:t>empirische Befund</a:t>
            </a:r>
            <a:r>
              <a:rPr lang="de-DE" sz="2200" dirty="0"/>
              <a:t> spricht eigentlich </a:t>
            </a:r>
            <a:r>
              <a:rPr lang="de-DE" sz="2200" dirty="0">
                <a:solidFill>
                  <a:srgbClr val="00FF00"/>
                </a:solidFill>
              </a:rPr>
              <a:t>nicht dafür</a:t>
            </a:r>
            <a:r>
              <a:rPr lang="de-DE" sz="2200" dirty="0"/>
              <a:t>, dass die Europäische Währungsunion ein </a:t>
            </a:r>
            <a:r>
              <a:rPr lang="de-DE" sz="2200" dirty="0">
                <a:solidFill>
                  <a:srgbClr val="00FF00"/>
                </a:solidFill>
              </a:rPr>
              <a:t>optimaler Währungsraum</a:t>
            </a:r>
            <a:r>
              <a:rPr lang="de-DE" sz="2200" dirty="0"/>
              <a:t> ist:</a:t>
            </a:r>
          </a:p>
          <a:p>
            <a:pPr marL="457200" indent="-457200" eaLnBrk="1" hangingPunct="1">
              <a:defRPr/>
            </a:pPr>
            <a:endParaRPr lang="de-DE" sz="2200" dirty="0"/>
          </a:p>
          <a:p>
            <a:pPr marL="876300" lvl="1" indent="-419100" eaLnBrk="1" hangingPunct="1">
              <a:buFont typeface="Arial Unicode MS" pitchFamily="34" charset="-128"/>
              <a:buAutoNum type="arabicPeriod"/>
              <a:defRPr/>
            </a:pPr>
            <a:r>
              <a:rPr lang="de-DE" sz="2000" dirty="0"/>
              <a:t>Der Grad </a:t>
            </a:r>
            <a:r>
              <a:rPr lang="de-DE" sz="2000" dirty="0">
                <a:solidFill>
                  <a:srgbClr val="00FF00"/>
                </a:solidFill>
              </a:rPr>
              <a:t>Handelsintegration</a:t>
            </a:r>
            <a:r>
              <a:rPr lang="de-DE" sz="2000" dirty="0"/>
              <a:t> ist zwar relativ hoch: die Exporte in andere EU-Länder machen bei allen Ländern mehr als 50% der Gesamtexporte aus.</a:t>
            </a:r>
          </a:p>
          <a:p>
            <a:pPr marL="876300" lvl="1" indent="-419100" eaLnBrk="1" hangingPunct="1">
              <a:buFont typeface="Arial Unicode MS" pitchFamily="34" charset="-128"/>
              <a:buAutoNum type="arabicPeriod"/>
              <a:defRPr/>
            </a:pPr>
            <a:endParaRPr lang="de-DE" sz="2000" dirty="0"/>
          </a:p>
          <a:p>
            <a:pPr marL="876300" lvl="1" indent="-419100" eaLnBrk="1" hangingPunct="1">
              <a:buFont typeface="Arial Unicode MS" pitchFamily="34" charset="-128"/>
              <a:buAutoNum type="arabicPeriod"/>
              <a:defRPr/>
            </a:pPr>
            <a:r>
              <a:rPr lang="de-DE" sz="2000" dirty="0"/>
              <a:t>Die </a:t>
            </a:r>
            <a:r>
              <a:rPr lang="de-DE" sz="2000" dirty="0">
                <a:solidFill>
                  <a:srgbClr val="00FF00"/>
                </a:solidFill>
              </a:rPr>
              <a:t>Konjunkturzyklen </a:t>
            </a:r>
            <a:r>
              <a:rPr lang="de-DE" sz="2000" dirty="0"/>
              <a:t>der Mitgliedsländer laufen im Vergleich zu Ländern außerhalb der Währungsunion nicht besonders synchron. Eine dauerhafte Angleichung ist auch nicht zu erkennen.</a:t>
            </a:r>
          </a:p>
          <a:p>
            <a:pPr marL="876300" lvl="1" indent="-419100" eaLnBrk="1" hangingPunct="1">
              <a:buFont typeface="Arial Unicode MS" pitchFamily="34" charset="-128"/>
              <a:buAutoNum type="arabicPeriod"/>
              <a:defRPr/>
            </a:pPr>
            <a:endParaRPr lang="de-DE" sz="2000" dirty="0">
              <a:solidFill>
                <a:srgbClr val="00FF00"/>
              </a:solidFill>
            </a:endParaRPr>
          </a:p>
          <a:p>
            <a:pPr marL="876300" lvl="1" indent="-419100" eaLnBrk="1" hangingPunct="1">
              <a:buFont typeface="Arial Unicode MS" pitchFamily="34" charset="-128"/>
              <a:buAutoNum type="arabicPeriod"/>
              <a:defRPr/>
            </a:pPr>
            <a:r>
              <a:rPr lang="de-DE" sz="2000" dirty="0"/>
              <a:t>Auch bei den </a:t>
            </a:r>
            <a:r>
              <a:rPr lang="de-DE" sz="2000" dirty="0">
                <a:solidFill>
                  <a:srgbClr val="00FF00"/>
                </a:solidFill>
              </a:rPr>
              <a:t>Inflationsraten </a:t>
            </a:r>
            <a:r>
              <a:rPr lang="de-DE" sz="2000" dirty="0"/>
              <a:t>gibt es noch immer deutliche Differenzen. </a:t>
            </a:r>
            <a:endParaRPr lang="de-DE" sz="2000" dirty="0">
              <a:solidFill>
                <a:srgbClr val="00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75620">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756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F4D8997D-3F6B-4471-A991-EE9BF49930C9}" type="slidenum">
              <a:rPr lang="de-DE" altLang="en-US" sz="1600" smtClean="0"/>
              <a:pPr algn="r" eaLnBrk="1" hangingPunct="1">
                <a:spcBef>
                  <a:spcPct val="0"/>
                </a:spcBef>
                <a:buClrTx/>
                <a:buFontTx/>
                <a:buNone/>
              </a:pPr>
              <a:t>119</a:t>
            </a:fld>
            <a:r>
              <a:rPr lang="de-DE" altLang="en-US" sz="1600"/>
              <a:t> -</a:t>
            </a:r>
          </a:p>
        </p:txBody>
      </p:sp>
      <p:sp>
        <p:nvSpPr>
          <p:cNvPr id="12697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177666" name="Rectangle 2"/>
          <p:cNvSpPr>
            <a:spLocks noGrp="1" noChangeArrowheads="1"/>
          </p:cNvSpPr>
          <p:nvPr>
            <p:ph type="title" idx="4294967295"/>
          </p:nvPr>
        </p:nvSpPr>
        <p:spPr>
          <a:xfrm>
            <a:off x="0" y="31750"/>
            <a:ext cx="9144000" cy="1100138"/>
          </a:xfrm>
        </p:spPr>
        <p:txBody>
          <a:bodyPr/>
          <a:lstStyle/>
          <a:p>
            <a:pPr eaLnBrk="1" hangingPunct="1">
              <a:defRPr/>
            </a:pPr>
            <a:r>
              <a:rPr lang="de-DE" sz="2200" b="0"/>
              <a:t>3.3. Ist die Europäische Währungsunion ein optimaler Währungsraum?</a:t>
            </a:r>
            <a:br>
              <a:rPr lang="de-DE" sz="2200" b="0"/>
            </a:br>
            <a:r>
              <a:rPr lang="de-DE" sz="2200" b="0"/>
              <a:t>        3.3.2. Der empirische Befund zur Europäischen Währungsunion</a:t>
            </a:r>
          </a:p>
        </p:txBody>
      </p:sp>
      <p:sp>
        <p:nvSpPr>
          <p:cNvPr id="8177667" name="Rectangle 3"/>
          <p:cNvSpPr>
            <a:spLocks noGrp="1" noChangeArrowheads="1"/>
          </p:cNvSpPr>
          <p:nvPr>
            <p:ph type="body" idx="4294967295"/>
          </p:nvPr>
        </p:nvSpPr>
        <p:spPr>
          <a:xfrm>
            <a:off x="457200" y="1371600"/>
            <a:ext cx="8686800" cy="5486400"/>
          </a:xfrm>
        </p:spPr>
        <p:txBody>
          <a:bodyPr/>
          <a:lstStyle/>
          <a:p>
            <a:pPr marL="457200" indent="-457200" eaLnBrk="1" hangingPunct="1">
              <a:defRPr/>
            </a:pPr>
            <a:r>
              <a:rPr lang="de-DE" sz="2300" dirty="0"/>
              <a:t>Der </a:t>
            </a:r>
            <a:r>
              <a:rPr lang="de-DE" sz="2300" dirty="0">
                <a:solidFill>
                  <a:srgbClr val="00FF00"/>
                </a:solidFill>
              </a:rPr>
              <a:t>empirische Befund</a:t>
            </a:r>
            <a:r>
              <a:rPr lang="de-DE" sz="2300" dirty="0"/>
              <a:t> spricht eigentlich </a:t>
            </a:r>
            <a:r>
              <a:rPr lang="de-DE" sz="2300" dirty="0">
                <a:solidFill>
                  <a:srgbClr val="00FF00"/>
                </a:solidFill>
              </a:rPr>
              <a:t>nicht dafür</a:t>
            </a:r>
            <a:r>
              <a:rPr lang="de-DE" sz="2300" dirty="0"/>
              <a:t>, dass die Europäische Währungsunion ein </a:t>
            </a:r>
            <a:r>
              <a:rPr lang="de-DE" sz="2300" dirty="0">
                <a:solidFill>
                  <a:srgbClr val="00FF00"/>
                </a:solidFill>
              </a:rPr>
              <a:t>optimaler Währungsraum</a:t>
            </a:r>
            <a:r>
              <a:rPr lang="de-DE" sz="2300" dirty="0"/>
              <a:t> ist:</a:t>
            </a:r>
          </a:p>
          <a:p>
            <a:pPr lvl="1" eaLnBrk="1" hangingPunct="1">
              <a:defRPr/>
            </a:pPr>
            <a:r>
              <a:rPr lang="de-DE" sz="2000" dirty="0"/>
              <a:t>Die Möglichkeit zu </a:t>
            </a:r>
            <a:r>
              <a:rPr lang="de-DE" sz="2000" dirty="0">
                <a:solidFill>
                  <a:srgbClr val="00FF00"/>
                </a:solidFill>
              </a:rPr>
              <a:t>länderspezifischer Fiskalpolitik</a:t>
            </a:r>
            <a:r>
              <a:rPr lang="de-DE" sz="2000" dirty="0"/>
              <a:t>, die helfen könnte das Problem der asynchronen Konjunkturzyklen der einzelnen Mitgliedsländer zu bekämpfen, wird durch den </a:t>
            </a:r>
            <a:r>
              <a:rPr lang="de-DE" sz="2000" dirty="0">
                <a:solidFill>
                  <a:srgbClr val="00FF00"/>
                </a:solidFill>
              </a:rPr>
              <a:t>EU Stabilitäts- und Wachstumspakt</a:t>
            </a:r>
            <a:r>
              <a:rPr lang="de-DE" sz="2000" dirty="0"/>
              <a:t> stark eingeschränkt:</a:t>
            </a:r>
          </a:p>
          <a:p>
            <a:pPr marL="1295400" lvl="2" indent="-428625" eaLnBrk="1" hangingPunct="1">
              <a:defRPr/>
            </a:pPr>
            <a:r>
              <a:rPr lang="de-DE" dirty="0"/>
              <a:t>Die jährliche </a:t>
            </a:r>
            <a:r>
              <a:rPr lang="de-DE" dirty="0">
                <a:solidFill>
                  <a:srgbClr val="00FF00"/>
                </a:solidFill>
              </a:rPr>
              <a:t>Neuverschuldung</a:t>
            </a:r>
            <a:r>
              <a:rPr lang="de-DE" dirty="0"/>
              <a:t> der Länder darf (eigentlich) </a:t>
            </a:r>
            <a:r>
              <a:rPr lang="de-DE" dirty="0">
                <a:solidFill>
                  <a:srgbClr val="00FF00"/>
                </a:solidFill>
              </a:rPr>
              <a:t>3%</a:t>
            </a:r>
            <a:r>
              <a:rPr lang="de-DE" dirty="0"/>
              <a:t> ihres BIPs nicht überschreiten.</a:t>
            </a:r>
          </a:p>
          <a:p>
            <a:pPr marL="1295400" lvl="2" indent="-428625" eaLnBrk="1" hangingPunct="1">
              <a:defRPr/>
            </a:pPr>
            <a:r>
              <a:rPr lang="de-DE" dirty="0"/>
              <a:t>Die insgesamt </a:t>
            </a:r>
            <a:r>
              <a:rPr lang="de-DE" dirty="0">
                <a:solidFill>
                  <a:srgbClr val="00FF00"/>
                </a:solidFill>
              </a:rPr>
              <a:t>angehäufte Staatverschuldung</a:t>
            </a:r>
            <a:r>
              <a:rPr lang="de-DE" dirty="0"/>
              <a:t> darf 60% des BIPs der Mitgliedsländer nicht überschreiten.</a:t>
            </a:r>
          </a:p>
          <a:p>
            <a:pPr marL="876300" lvl="1" indent="-419100" eaLnBrk="1" hangingPunct="1">
              <a:buFont typeface="Arial Unicode MS" pitchFamily="34" charset="-128"/>
              <a:buNone/>
              <a:defRPr/>
            </a:pPr>
            <a:r>
              <a:rPr lang="de-DE" dirty="0"/>
              <a:t>     Die </a:t>
            </a:r>
            <a:r>
              <a:rPr lang="de-DE" dirty="0">
                <a:solidFill>
                  <a:srgbClr val="00FF00"/>
                </a:solidFill>
              </a:rPr>
              <a:t>laxe Interpretation</a:t>
            </a:r>
            <a:r>
              <a:rPr lang="de-DE" dirty="0"/>
              <a:t> des Stabilitäts- und Wachstumspaktes durch die EU-Kommission spricht aber dafür, dass es doch </a:t>
            </a:r>
            <a:r>
              <a:rPr lang="de-DE" dirty="0">
                <a:solidFill>
                  <a:srgbClr val="00FF00"/>
                </a:solidFill>
              </a:rPr>
              <a:t>länderspezifische Spielräume</a:t>
            </a:r>
            <a:r>
              <a:rPr lang="de-DE" dirty="0"/>
              <a:t> gibt. Ob diese für antizyklische Fiskalpolitik oder für andere Politikziele genutzt werden, ist aber eine offene Frage.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A124F6F8-C739-4C37-B721-A1CCCC0DC4B4}" type="slidenum">
              <a:rPr lang="de-DE" altLang="en-US" sz="1600" smtClean="0"/>
              <a:pPr algn="r" eaLnBrk="1" hangingPunct="1">
                <a:spcBef>
                  <a:spcPct val="0"/>
                </a:spcBef>
                <a:buClrTx/>
                <a:buFontTx/>
                <a:buNone/>
              </a:pPr>
              <a:t>12</a:t>
            </a:fld>
            <a:r>
              <a:rPr lang="de-DE" altLang="en-US" sz="1600"/>
              <a:t> -</a:t>
            </a:r>
          </a:p>
        </p:txBody>
      </p:sp>
      <p:sp>
        <p:nvSpPr>
          <p:cNvPr id="18435"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dirty="0"/>
              <a:t>Prof. Dr. Rainer Maurer</a:t>
            </a:r>
          </a:p>
        </p:txBody>
      </p:sp>
      <p:sp>
        <p:nvSpPr>
          <p:cNvPr id="8051714" name="Rectangle 2"/>
          <p:cNvSpPr>
            <a:spLocks noGrp="1" noChangeArrowheads="1"/>
          </p:cNvSpPr>
          <p:nvPr>
            <p:ph type="body" idx="4294967295"/>
          </p:nvPr>
        </p:nvSpPr>
        <p:spPr>
          <a:xfrm>
            <a:off x="468313" y="1160463"/>
            <a:ext cx="8424862" cy="5219700"/>
          </a:xfrm>
        </p:spPr>
        <p:txBody>
          <a:bodyPr/>
          <a:lstStyle/>
          <a:p>
            <a:pPr marL="457200" indent="-457200" eaLnBrk="1" hangingPunct="1">
              <a:defRPr/>
            </a:pPr>
            <a:r>
              <a:rPr lang="de-DE" sz="2200" dirty="0"/>
              <a:t>Man kann die </a:t>
            </a:r>
            <a:r>
              <a:rPr lang="de-DE" sz="2200" dirty="0">
                <a:solidFill>
                  <a:srgbClr val="66FF33"/>
                </a:solidFill>
              </a:rPr>
              <a:t>genaue Beziehung </a:t>
            </a:r>
            <a:r>
              <a:rPr lang="de-DE" sz="2200" dirty="0"/>
              <a:t>zwischen dem Wechselkurs und den Preisen inländischer und ausländischer Güter über ein </a:t>
            </a:r>
            <a:r>
              <a:rPr lang="de-DE" sz="2200" dirty="0">
                <a:solidFill>
                  <a:srgbClr val="66FF33"/>
                </a:solidFill>
              </a:rPr>
              <a:t>Zahlenbeispiel herleiten</a:t>
            </a:r>
            <a:r>
              <a:rPr lang="de-DE" dirty="0"/>
              <a:t>:</a:t>
            </a:r>
          </a:p>
          <a:p>
            <a:pPr lvl="1" eaLnBrk="1" hangingPunct="1">
              <a:defRPr/>
            </a:pPr>
            <a:r>
              <a:rPr lang="de-DE" sz="2000" dirty="0"/>
              <a:t>Wo würden Sie Ihre Kekse kaufen, wenn folgender Wechselkurs und Preise gelten:</a:t>
            </a:r>
            <a:endParaRPr lang="de-DE" dirty="0"/>
          </a:p>
          <a:p>
            <a:pPr marL="444500" indent="0" eaLnBrk="1" hangingPunct="1">
              <a:buNone/>
              <a:defRPr/>
            </a:pPr>
            <a:r>
              <a:rPr lang="de-DE" sz="2300" dirty="0">
                <a:solidFill>
                  <a:srgbClr val="FF0000"/>
                </a:solidFill>
              </a:rPr>
              <a:t>2.</a:t>
            </a:r>
            <a:r>
              <a:rPr lang="de-DE" sz="2300" dirty="0"/>
              <a:t> Beispiel: Preis pro kg inländische Kekse = P</a:t>
            </a:r>
            <a:r>
              <a:rPr lang="de-DE" sz="2300" baseline="-25000" dirty="0"/>
              <a:t>€ </a:t>
            </a:r>
            <a:r>
              <a:rPr lang="de-DE" sz="2300" dirty="0"/>
              <a:t>= </a:t>
            </a:r>
            <a:r>
              <a:rPr lang="de-DE" sz="2300" dirty="0">
                <a:solidFill>
                  <a:srgbClr val="00FF00"/>
                </a:solidFill>
              </a:rPr>
              <a:t>1 €</a:t>
            </a:r>
            <a:endParaRPr lang="de-DE" sz="2300" baseline="-25000" dirty="0"/>
          </a:p>
          <a:p>
            <a:pPr marL="866775" lvl="2" indent="0" eaLnBrk="1" hangingPunct="1">
              <a:buNone/>
              <a:defRPr/>
            </a:pPr>
            <a:r>
              <a:rPr lang="de-DE" sz="2300" dirty="0"/>
              <a:t>                 Preis pro kg ausländische Kekse = P</a:t>
            </a:r>
            <a:r>
              <a:rPr lang="de-DE" sz="2300" baseline="-25000" dirty="0"/>
              <a:t>$ </a:t>
            </a:r>
            <a:r>
              <a:rPr lang="de-DE" sz="2300" dirty="0"/>
              <a:t>= </a:t>
            </a:r>
            <a:r>
              <a:rPr lang="de-DE" sz="2300" dirty="0">
                <a:solidFill>
                  <a:srgbClr val="00FF00"/>
                </a:solidFill>
              </a:rPr>
              <a:t>2 $</a:t>
            </a:r>
            <a:r>
              <a:rPr lang="de-DE" sz="2300" dirty="0"/>
              <a:t> </a:t>
            </a:r>
            <a:endParaRPr lang="de-DE" sz="2300" baseline="-25000" dirty="0"/>
          </a:p>
          <a:p>
            <a:pPr marL="866775" lvl="2" indent="0" eaLnBrk="1" hangingPunct="1">
              <a:buNone/>
              <a:defRPr/>
            </a:pPr>
            <a:r>
              <a:rPr lang="de-DE" sz="2300" dirty="0"/>
              <a:t>                 Wechselkurs = e</a:t>
            </a:r>
            <a:r>
              <a:rPr lang="de-DE" sz="2300" baseline="30000" dirty="0"/>
              <a:t>$</a:t>
            </a:r>
            <a:r>
              <a:rPr lang="de-DE" sz="2300" baseline="-25000" dirty="0"/>
              <a:t>€ </a:t>
            </a:r>
            <a:r>
              <a:rPr lang="de-DE" sz="2300" dirty="0"/>
              <a:t>= </a:t>
            </a:r>
            <a:r>
              <a:rPr lang="de-DE" sz="2300" dirty="0">
                <a:solidFill>
                  <a:srgbClr val="00FF00"/>
                </a:solidFill>
              </a:rPr>
              <a:t>1</a:t>
            </a:r>
            <a:r>
              <a:rPr lang="de-DE" sz="2300" baseline="30000" dirty="0">
                <a:solidFill>
                  <a:srgbClr val="00FF00"/>
                </a:solidFill>
              </a:rPr>
              <a:t>$</a:t>
            </a:r>
            <a:r>
              <a:rPr lang="de-DE" sz="2300" baseline="-25000" dirty="0">
                <a:solidFill>
                  <a:srgbClr val="00FF00"/>
                </a:solidFill>
              </a:rPr>
              <a:t>€</a:t>
            </a:r>
          </a:p>
          <a:p>
            <a:pPr marL="914400" lvl="2" indent="0" eaLnBrk="1" hangingPunct="1">
              <a:buSzPct val="120000"/>
              <a:buNone/>
              <a:defRPr/>
            </a:pPr>
            <a:r>
              <a:rPr lang="en-US" altLang="en-US" dirty="0">
                <a:effectLst>
                  <a:outerShdw blurRad="38100" dist="38100" dir="2700000" algn="tl">
                    <a:srgbClr val="000000">
                      <a:alpha val="43137"/>
                    </a:srgbClr>
                  </a:outerShdw>
                </a:effectLst>
              </a:rPr>
              <a:t>P</a:t>
            </a:r>
            <a:r>
              <a:rPr lang="en-US" altLang="en-US" baseline="-25000"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                                        =   1,0  €</a:t>
            </a:r>
          </a:p>
          <a:p>
            <a:pPr marL="914400" lvl="2" indent="0" eaLnBrk="1" hangingPunct="1">
              <a:buSzPct val="120000"/>
              <a:buNone/>
              <a:defRPr/>
            </a:pPr>
            <a:r>
              <a:rPr lang="en-US" altLang="en-US" dirty="0">
                <a:effectLst>
                  <a:outerShdw blurRad="38100" dist="38100" dir="2700000" algn="tl">
                    <a:srgbClr val="000000">
                      <a:alpha val="43137"/>
                    </a:srgbClr>
                  </a:outerShdw>
                </a:effectLst>
              </a:rPr>
              <a:t>P</a:t>
            </a:r>
            <a:r>
              <a:rPr lang="en-US" altLang="en-US" baseline="-25000"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rPr>
              <a:t> * (1/ e</a:t>
            </a:r>
            <a:r>
              <a:rPr lang="en-US" altLang="en-US" baseline="30000" dirty="0">
                <a:effectLst>
                  <a:outerShdw blurRad="38100" dist="38100" dir="2700000" algn="tl">
                    <a:srgbClr val="000000">
                      <a:alpha val="43137"/>
                    </a:srgbClr>
                  </a:outerShdw>
                </a:effectLst>
              </a:rPr>
              <a:t>$</a:t>
            </a:r>
            <a:r>
              <a:rPr lang="en-US" altLang="en-US" baseline="-25000"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rPr>
              <a:t>)</a:t>
            </a:r>
          </a:p>
          <a:p>
            <a:pPr marL="914400" lvl="2" indent="0" eaLnBrk="1" hangingPunct="1">
              <a:lnSpc>
                <a:spcPts val="800"/>
              </a:lnSpc>
              <a:buSzPct val="120000"/>
              <a:buNone/>
              <a:defRPr/>
            </a:pPr>
            <a:endParaRPr lang="en-US" altLang="en-US" dirty="0">
              <a:effectLst>
                <a:outerShdw blurRad="38100" dist="38100" dir="2700000" algn="tl">
                  <a:srgbClr val="000000">
                    <a:alpha val="43137"/>
                  </a:srgbClr>
                </a:outerShdw>
              </a:effectLst>
            </a:endParaRPr>
          </a:p>
          <a:p>
            <a:pPr marL="914400" lvl="2" indent="0" eaLnBrk="1" hangingPunct="1">
              <a:buSzPct val="120000"/>
              <a:buNone/>
              <a:defRPr/>
            </a:pPr>
            <a:r>
              <a:rPr lang="en-US" altLang="en-US" dirty="0">
                <a:effectLst>
                  <a:outerShdw blurRad="38100" dist="38100" dir="2700000" algn="tl">
                    <a:srgbClr val="000000">
                      <a:alpha val="43137"/>
                    </a:srgbClr>
                  </a:outerShdw>
                </a:effectLst>
              </a:rPr>
              <a:t>=&gt; </a:t>
            </a:r>
            <a:r>
              <a:rPr lang="en-US" altLang="en-US" dirty="0" err="1">
                <a:effectLst>
                  <a:outerShdw blurRad="38100" dist="38100" dir="2700000" algn="tl">
                    <a:srgbClr val="000000">
                      <a:alpha val="43137"/>
                    </a:srgbClr>
                  </a:outerShdw>
                </a:effectLst>
              </a:rPr>
              <a:t>Ausländische</a:t>
            </a:r>
            <a:r>
              <a:rPr lang="en-US" altLang="en-US" dirty="0">
                <a:effectLst>
                  <a:outerShdw blurRad="38100" dist="38100" dir="2700000" algn="tl">
                    <a:srgbClr val="000000">
                      <a:alpha val="43137"/>
                    </a:srgbClr>
                  </a:outerShdw>
                </a:effectLst>
              </a:rPr>
              <a:t> </a:t>
            </a:r>
            <a:r>
              <a:rPr lang="en-US" altLang="en-US" dirty="0" err="1">
                <a:effectLst>
                  <a:outerShdw blurRad="38100" dist="38100" dir="2700000" algn="tl">
                    <a:srgbClr val="000000">
                      <a:alpha val="43137"/>
                    </a:srgbClr>
                  </a:outerShdw>
                </a:effectLst>
              </a:rPr>
              <a:t>Konsumenten</a:t>
            </a:r>
            <a:r>
              <a:rPr lang="en-US" altLang="en-US" dirty="0">
                <a:effectLst>
                  <a:outerShdw blurRad="38100" dist="38100" dir="2700000" algn="tl">
                    <a:srgbClr val="000000">
                      <a:alpha val="43137"/>
                    </a:srgbClr>
                  </a:outerShdw>
                </a:effectLst>
              </a:rPr>
              <a:t> </a:t>
            </a:r>
            <a:r>
              <a:rPr lang="en-US" altLang="en-US" dirty="0" err="1">
                <a:effectLst>
                  <a:outerShdw blurRad="38100" dist="38100" dir="2700000" algn="tl">
                    <a:srgbClr val="000000">
                      <a:alpha val="43137"/>
                    </a:srgbClr>
                  </a:outerShdw>
                </a:effectLst>
              </a:rPr>
              <a:t>kaufen</a:t>
            </a:r>
            <a:r>
              <a:rPr lang="en-US" altLang="en-US" dirty="0">
                <a:effectLst>
                  <a:outerShdw blurRad="38100" dist="38100" dir="2700000" algn="tl">
                    <a:srgbClr val="000000">
                      <a:alpha val="43137"/>
                    </a:srgbClr>
                  </a:outerShdw>
                </a:effectLst>
              </a:rPr>
              <a:t> </a:t>
            </a:r>
            <a:r>
              <a:rPr lang="en-US" altLang="en-US" dirty="0" err="1">
                <a:effectLst>
                  <a:outerShdw blurRad="38100" dist="38100" dir="2700000" algn="tl">
                    <a:srgbClr val="000000">
                      <a:alpha val="43137"/>
                    </a:srgbClr>
                  </a:outerShdw>
                </a:effectLst>
              </a:rPr>
              <a:t>Kekse</a:t>
            </a:r>
            <a:r>
              <a:rPr lang="en-US" altLang="en-US" dirty="0">
                <a:effectLst>
                  <a:outerShdw blurRad="38100" dist="38100" dir="2700000" algn="tl">
                    <a:srgbClr val="000000">
                      <a:alpha val="43137"/>
                    </a:srgbClr>
                  </a:outerShdw>
                </a:effectLst>
              </a:rPr>
              <a:t> in Euroland</a:t>
            </a:r>
          </a:p>
          <a:p>
            <a:pPr marL="914400" lvl="2" indent="0" eaLnBrk="1" hangingPunct="1">
              <a:buSzPct val="120000"/>
              <a:buNone/>
              <a:defRPr/>
            </a:pPr>
            <a:r>
              <a:rPr lang="en-US" altLang="en-US" dirty="0">
                <a:effectLst>
                  <a:outerShdw blurRad="38100" dist="38100" dir="2700000" algn="tl">
                    <a:srgbClr val="000000">
                      <a:alpha val="43137"/>
                    </a:srgbClr>
                  </a:outerShdw>
                </a:effectLst>
              </a:rPr>
              <a:t>=&gt; </a:t>
            </a:r>
            <a:r>
              <a:rPr lang="en-US" altLang="en-US" dirty="0" err="1">
                <a:effectLst>
                  <a:outerShdw blurRad="38100" dist="38100" dir="2700000" algn="tl">
                    <a:srgbClr val="000000">
                      <a:alpha val="43137"/>
                    </a:srgbClr>
                  </a:outerShdw>
                </a:effectLst>
              </a:rPr>
              <a:t>Nachfrage</a:t>
            </a:r>
            <a:r>
              <a:rPr lang="en-US" altLang="en-US" dirty="0">
                <a:effectLst>
                  <a:outerShdw blurRad="38100" dist="38100" dir="2700000" algn="tl">
                    <a:srgbClr val="000000">
                      <a:alpha val="43137"/>
                    </a:srgbClr>
                  </a:outerShdw>
                </a:effectLst>
              </a:rPr>
              <a:t> </a:t>
            </a:r>
            <a:r>
              <a:rPr lang="en-US" altLang="en-US" dirty="0" err="1">
                <a:effectLst>
                  <a:outerShdw blurRad="38100" dist="38100" dir="2700000" algn="tl">
                    <a:srgbClr val="000000">
                      <a:alpha val="43137"/>
                    </a:srgbClr>
                  </a:outerShdw>
                </a:effectLst>
              </a:rPr>
              <a:t>nach</a:t>
            </a:r>
            <a:r>
              <a:rPr lang="en-US" altLang="en-US" dirty="0">
                <a:effectLst>
                  <a:outerShdw blurRad="38100" dist="38100" dir="2700000" algn="tl">
                    <a:srgbClr val="000000">
                      <a:alpha val="43137"/>
                    </a:srgbClr>
                  </a:outerShdw>
                </a:effectLst>
              </a:rPr>
              <a:t> € </a:t>
            </a:r>
            <a:r>
              <a:rPr lang="en-US" altLang="en-US" dirty="0" err="1">
                <a:effectLst>
                  <a:outerShdw blurRad="38100" dist="38100" dir="2700000" algn="tl">
                    <a:srgbClr val="000000">
                      <a:alpha val="43137"/>
                    </a:srgbClr>
                  </a:outerShdw>
                </a:effectLst>
              </a:rPr>
              <a:t>steigt</a:t>
            </a:r>
            <a:r>
              <a:rPr lang="en-US" altLang="en-US" dirty="0">
                <a:effectLst>
                  <a:outerShdw blurRad="38100" dist="38100" dir="2700000" algn="tl">
                    <a:srgbClr val="000000">
                      <a:alpha val="43137"/>
                    </a:srgbClr>
                  </a:outerShdw>
                </a:effectLst>
              </a:rPr>
              <a:t> </a:t>
            </a:r>
            <a:r>
              <a:rPr lang="en-US" altLang="en-US" dirty="0">
                <a:solidFill>
                  <a:srgbClr val="66FF33"/>
                </a:solidFill>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rPr>
              <a:t> </a:t>
            </a:r>
            <a:r>
              <a:rPr lang="en-US" altLang="en-US" dirty="0" err="1">
                <a:effectLst>
                  <a:outerShdw blurRad="38100" dist="38100" dir="2700000" algn="tl">
                    <a:srgbClr val="000000">
                      <a:alpha val="43137"/>
                    </a:srgbClr>
                  </a:outerShdw>
                </a:effectLst>
              </a:rPr>
              <a:t>Angebot</a:t>
            </a:r>
            <a:r>
              <a:rPr lang="en-US" altLang="en-US" dirty="0">
                <a:effectLst>
                  <a:outerShdw blurRad="38100" dist="38100" dir="2700000" algn="tl">
                    <a:srgbClr val="000000">
                      <a:alpha val="43137"/>
                    </a:srgbClr>
                  </a:outerShdw>
                </a:effectLst>
              </a:rPr>
              <a:t> von $ </a:t>
            </a:r>
            <a:r>
              <a:rPr lang="en-US" altLang="en-US" dirty="0" err="1">
                <a:effectLst>
                  <a:outerShdw blurRad="38100" dist="38100" dir="2700000" algn="tl">
                    <a:srgbClr val="000000">
                      <a:alpha val="43137"/>
                    </a:srgbClr>
                  </a:outerShdw>
                </a:effectLst>
              </a:rPr>
              <a:t>wächst</a:t>
            </a:r>
            <a:endParaRPr lang="en-US" altLang="en-US" dirty="0">
              <a:effectLst>
                <a:outerShdw blurRad="38100" dist="38100" dir="2700000" algn="tl">
                  <a:srgbClr val="000000">
                    <a:alpha val="43137"/>
                  </a:srgbClr>
                </a:outerShdw>
              </a:effectLst>
            </a:endParaRPr>
          </a:p>
          <a:p>
            <a:pPr marL="914400" lvl="2" indent="0" eaLnBrk="1" hangingPunct="1">
              <a:buSzPct val="120000"/>
              <a:buNone/>
              <a:defRPr/>
            </a:pPr>
            <a:r>
              <a:rPr lang="en-US" altLang="en-US" dirty="0">
                <a:effectLst>
                  <a:outerShdw blurRad="38100" dist="38100" dir="2700000" algn="tl">
                    <a:srgbClr val="000000">
                      <a:alpha val="43137"/>
                    </a:srgbClr>
                  </a:outerShdw>
                </a:effectLst>
              </a:rPr>
              <a:t>=&gt; </a:t>
            </a:r>
            <a:r>
              <a:rPr lang="en-US" altLang="en-US" dirty="0">
                <a:solidFill>
                  <a:srgbClr val="66FF33"/>
                </a:solidFill>
                <a:effectLst>
                  <a:outerShdw blurRad="38100" dist="38100" dir="2700000" algn="tl">
                    <a:srgbClr val="000000">
                      <a:alpha val="43137"/>
                    </a:srgbClr>
                  </a:outerShdw>
                </a:effectLst>
              </a:rPr>
              <a:t>€ </a:t>
            </a:r>
            <a:r>
              <a:rPr lang="en-US" altLang="en-US" dirty="0" err="1">
                <a:solidFill>
                  <a:srgbClr val="66FF33"/>
                </a:solidFill>
                <a:effectLst>
                  <a:outerShdw blurRad="38100" dist="38100" dir="2700000" algn="tl">
                    <a:srgbClr val="000000">
                      <a:alpha val="43137"/>
                    </a:srgbClr>
                  </a:outerShdw>
                </a:effectLst>
              </a:rPr>
              <a:t>wertet</a:t>
            </a:r>
            <a:r>
              <a:rPr lang="en-US" altLang="en-US" dirty="0">
                <a:solidFill>
                  <a:srgbClr val="66FF33"/>
                </a:solidFill>
                <a:effectLst>
                  <a:outerShdw blurRad="38100" dist="38100" dir="2700000" algn="tl">
                    <a:srgbClr val="000000">
                      <a:alpha val="43137"/>
                    </a:srgbClr>
                  </a:outerShdw>
                </a:effectLst>
              </a:rPr>
              <a:t> auf </a:t>
            </a:r>
            <a:r>
              <a:rPr lang="en-US" altLang="en-US" dirty="0" err="1">
                <a:effectLst>
                  <a:outerShdw blurRad="38100" dist="38100" dir="2700000" algn="tl">
                    <a:srgbClr val="000000">
                      <a:alpha val="43137"/>
                    </a:srgbClr>
                  </a:outerShdw>
                </a:effectLst>
              </a:rPr>
              <a:t>gegenüber</a:t>
            </a:r>
            <a:r>
              <a:rPr lang="en-US" altLang="en-US" dirty="0">
                <a:effectLst>
                  <a:outerShdw blurRad="38100" dist="38100" dir="2700000" algn="tl">
                    <a:srgbClr val="000000">
                      <a:alpha val="43137"/>
                    </a:srgbClr>
                  </a:outerShdw>
                </a:effectLst>
              </a:rPr>
              <a:t> dem  $:  </a:t>
            </a:r>
            <a:r>
              <a:rPr lang="en-US" altLang="en-US" dirty="0">
                <a:solidFill>
                  <a:srgbClr val="66FF33"/>
                </a:solidFill>
                <a:effectLst>
                  <a:outerShdw blurRad="38100" dist="38100" dir="2700000" algn="tl">
                    <a:srgbClr val="000000">
                      <a:alpha val="43137"/>
                    </a:srgbClr>
                  </a:outerShdw>
                </a:effectLst>
              </a:rPr>
              <a:t>e</a:t>
            </a:r>
            <a:r>
              <a:rPr lang="en-US" altLang="en-US" baseline="30000" dirty="0">
                <a:solidFill>
                  <a:srgbClr val="66FF33"/>
                </a:solidFill>
                <a:effectLst>
                  <a:outerShdw blurRad="38100" dist="38100" dir="2700000" algn="tl">
                    <a:srgbClr val="000000">
                      <a:alpha val="43137"/>
                    </a:srgbClr>
                  </a:outerShdw>
                </a:effectLst>
              </a:rPr>
              <a:t>$</a:t>
            </a:r>
            <a:r>
              <a:rPr lang="en-US" altLang="en-US" baseline="-25000" dirty="0">
                <a:solidFill>
                  <a:srgbClr val="66FF33"/>
                </a:solidFill>
                <a:effectLst>
                  <a:outerShdw blurRad="38100" dist="38100" dir="2700000" algn="tl">
                    <a:srgbClr val="000000">
                      <a:alpha val="43137"/>
                    </a:srgbClr>
                  </a:outerShdw>
                </a:effectLst>
              </a:rPr>
              <a:t>€ </a:t>
            </a:r>
            <a:r>
              <a:rPr lang="en-US" altLang="en-US" dirty="0">
                <a:solidFill>
                  <a:srgbClr val="66FF33"/>
                </a:solidFill>
                <a:effectLst>
                  <a:outerShdw blurRad="38100" dist="38100" dir="2700000" algn="tl">
                    <a:srgbClr val="000000">
                      <a:alpha val="43137"/>
                    </a:srgbClr>
                  </a:outerShdw>
                </a:effectLst>
              </a:rPr>
              <a:t>↑</a:t>
            </a:r>
            <a:endParaRPr lang="de-DE" dirty="0"/>
          </a:p>
        </p:txBody>
      </p:sp>
      <p:sp>
        <p:nvSpPr>
          <p:cNvPr id="8051715" name="Rectangle 3"/>
          <p:cNvSpPr>
            <a:spLocks noGrp="1" noChangeArrowheads="1"/>
          </p:cNvSpPr>
          <p:nvPr>
            <p:ph type="title" idx="4294967295"/>
          </p:nvPr>
        </p:nvSpPr>
        <p:spPr/>
        <p:txBody>
          <a:bodyPr/>
          <a:lstStyle/>
          <a:p>
            <a:pPr eaLnBrk="1" hangingPunct="1">
              <a:defRPr/>
            </a:pPr>
            <a:r>
              <a:rPr lang="de-DE" dirty="0"/>
              <a:t>3. Währungstheorie und Währungspolitik</a:t>
            </a:r>
            <a:br>
              <a:rPr lang="de-DE" dirty="0"/>
            </a:br>
            <a:r>
              <a:rPr lang="de-DE" sz="2200" dirty="0"/>
              <a:t>3.1.2. Kaufkraft- und Zinsparität</a:t>
            </a:r>
          </a:p>
        </p:txBody>
      </p:sp>
      <p:sp>
        <p:nvSpPr>
          <p:cNvPr id="18438" name="Textfeld 5"/>
          <p:cNvSpPr txBox="1">
            <a:spLocks noChangeArrowheads="1"/>
          </p:cNvSpPr>
          <p:nvPr/>
        </p:nvSpPr>
        <p:spPr bwMode="auto">
          <a:xfrm>
            <a:off x="8896350" y="6408738"/>
            <a:ext cx="3333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de-DE" altLang="en-US" sz="800"/>
              <a:t>e↑</a:t>
            </a:r>
            <a:endParaRPr lang="en-US" altLang="en-US" sz="800"/>
          </a:p>
        </p:txBody>
      </p:sp>
      <p:sp>
        <p:nvSpPr>
          <p:cNvPr id="7" name="Textfeld 1">
            <a:extLst>
              <a:ext uri="{FF2B5EF4-FFF2-40B4-BE49-F238E27FC236}">
                <a16:creationId xmlns:a16="http://schemas.microsoft.com/office/drawing/2014/main" id="{34B209AE-2F80-466D-A33D-50771CD4E4B6}"/>
              </a:ext>
            </a:extLst>
          </p:cNvPr>
          <p:cNvSpPr txBox="1"/>
          <p:nvPr/>
        </p:nvSpPr>
        <p:spPr>
          <a:xfrm>
            <a:off x="2832909" y="4589620"/>
            <a:ext cx="1774211" cy="400110"/>
          </a:xfrm>
          <a:prstGeom prst="rect">
            <a:avLst/>
          </a:prstGeom>
          <a:noFill/>
        </p:spPr>
        <p:txBody>
          <a:bodyPr wrap="square" rtlCol="0">
            <a:spAutoFit/>
          </a:bodyPr>
          <a:lstStyle/>
          <a:p>
            <a:pPr marL="0" lvl="2" eaLnBrk="1" hangingPunct="1">
              <a:spcBef>
                <a:spcPct val="20000"/>
              </a:spcBef>
              <a:buClr>
                <a:srgbClr val="FF0000"/>
              </a:buClr>
              <a:buSzPct val="120000"/>
              <a:defRPr/>
            </a:pPr>
            <a:r>
              <a:rPr lang="en-US" altLang="en-US" kern="0" dirty="0">
                <a:solidFill>
                  <a:srgbClr val="FFFFFF"/>
                </a:solidFill>
                <a:effectLst>
                  <a:outerShdw blurRad="38100" dist="38100" dir="2700000" algn="tl">
                    <a:srgbClr val="000000">
                      <a:alpha val="43137"/>
                    </a:srgbClr>
                  </a:outerShdw>
                </a:effectLst>
                <a:latin typeface="Arial"/>
              </a:rPr>
              <a:t>= 2 $ * (1/ 1</a:t>
            </a:r>
            <a:r>
              <a:rPr lang="en-US" altLang="en-US" kern="0" baseline="30000" dirty="0">
                <a:solidFill>
                  <a:srgbClr val="FFFFFF"/>
                </a:solidFill>
                <a:effectLst>
                  <a:outerShdw blurRad="38100" dist="38100" dir="2700000" algn="tl">
                    <a:srgbClr val="000000">
                      <a:alpha val="43137"/>
                    </a:srgbClr>
                  </a:outerShdw>
                </a:effectLst>
                <a:latin typeface="Arial"/>
              </a:rPr>
              <a:t>$</a:t>
            </a:r>
            <a:r>
              <a:rPr lang="en-US" altLang="en-US" kern="0" baseline="-25000" dirty="0">
                <a:solidFill>
                  <a:srgbClr val="FFFFFF"/>
                </a:solidFill>
                <a:effectLst>
                  <a:outerShdw blurRad="38100" dist="38100" dir="2700000" algn="tl">
                    <a:srgbClr val="000000">
                      <a:alpha val="43137"/>
                    </a:srgbClr>
                  </a:outerShdw>
                </a:effectLst>
                <a:latin typeface="Arial"/>
              </a:rPr>
              <a:t>€</a:t>
            </a:r>
            <a:r>
              <a:rPr lang="en-US" altLang="en-US" kern="0" dirty="0">
                <a:solidFill>
                  <a:srgbClr val="FFFFFF"/>
                </a:solidFill>
                <a:effectLst>
                  <a:outerShdw blurRad="38100" dist="38100" dir="2700000" algn="tl">
                    <a:srgbClr val="000000">
                      <a:alpha val="43137"/>
                    </a:srgbClr>
                  </a:outerShdw>
                </a:effectLst>
                <a:latin typeface="Arial"/>
              </a:rPr>
              <a:t>)</a:t>
            </a:r>
            <a:endParaRPr lang="en-US" dirty="0">
              <a:solidFill>
                <a:schemeClr val="tx1"/>
              </a:solidFill>
            </a:endParaRPr>
          </a:p>
        </p:txBody>
      </p:sp>
      <p:sp>
        <p:nvSpPr>
          <p:cNvPr id="8" name="Textfeld 7">
            <a:extLst>
              <a:ext uri="{FF2B5EF4-FFF2-40B4-BE49-F238E27FC236}">
                <a16:creationId xmlns:a16="http://schemas.microsoft.com/office/drawing/2014/main" id="{164886DD-80EE-4D1D-9324-19F46C8552FB}"/>
              </a:ext>
            </a:extLst>
          </p:cNvPr>
          <p:cNvSpPr txBox="1"/>
          <p:nvPr/>
        </p:nvSpPr>
        <p:spPr>
          <a:xfrm>
            <a:off x="4566533" y="4618194"/>
            <a:ext cx="1187357" cy="400110"/>
          </a:xfrm>
          <a:prstGeom prst="rect">
            <a:avLst/>
          </a:prstGeom>
          <a:noFill/>
        </p:spPr>
        <p:txBody>
          <a:bodyPr wrap="square" rtlCol="0">
            <a:spAutoFit/>
          </a:bodyPr>
          <a:lstStyle/>
          <a:p>
            <a:pPr marL="0" lvl="2" eaLnBrk="1" hangingPunct="1">
              <a:spcBef>
                <a:spcPct val="20000"/>
              </a:spcBef>
              <a:buClr>
                <a:srgbClr val="FF0000"/>
              </a:buClr>
              <a:buSzPct val="120000"/>
              <a:defRPr/>
            </a:pPr>
            <a:r>
              <a:rPr lang="en-US" altLang="en-US" kern="0" dirty="0">
                <a:solidFill>
                  <a:srgbClr val="FFFFFF"/>
                </a:solidFill>
                <a:effectLst>
                  <a:outerShdw blurRad="38100" dist="38100" dir="2700000" algn="tl">
                    <a:srgbClr val="000000">
                      <a:alpha val="43137"/>
                    </a:srgbClr>
                  </a:outerShdw>
                </a:effectLst>
                <a:latin typeface="Arial"/>
              </a:rPr>
              <a:t>=   2,0  €</a:t>
            </a:r>
            <a:endParaRPr lang="en-US" dirty="0">
              <a:solidFill>
                <a:schemeClr val="tx1"/>
              </a:solidFill>
            </a:endParaRPr>
          </a:p>
        </p:txBody>
      </p:sp>
      <p:sp>
        <p:nvSpPr>
          <p:cNvPr id="9" name="Textfeld 4">
            <a:extLst>
              <a:ext uri="{FF2B5EF4-FFF2-40B4-BE49-F238E27FC236}">
                <a16:creationId xmlns:a16="http://schemas.microsoft.com/office/drawing/2014/main" id="{4B007120-43B3-4DCD-84F5-F99DAC692C75}"/>
              </a:ext>
            </a:extLst>
          </p:cNvPr>
          <p:cNvSpPr txBox="1"/>
          <p:nvPr/>
        </p:nvSpPr>
        <p:spPr>
          <a:xfrm>
            <a:off x="6193295" y="4284749"/>
            <a:ext cx="2224564" cy="707886"/>
          </a:xfrm>
          <a:prstGeom prst="rect">
            <a:avLst/>
          </a:prstGeom>
          <a:noFill/>
        </p:spPr>
        <p:txBody>
          <a:bodyPr wrap="square" rtlCol="0">
            <a:spAutoFit/>
          </a:bodyPr>
          <a:lstStyle/>
          <a:p>
            <a:r>
              <a:rPr lang="en-US" altLang="en-US" dirty="0">
                <a:solidFill>
                  <a:schemeClr val="tx1"/>
                </a:solidFill>
                <a:effectLst>
                  <a:outerShdw blurRad="38100" dist="38100" dir="2700000" algn="tl">
                    <a:srgbClr val="000000">
                      <a:alpha val="43137"/>
                    </a:srgbClr>
                  </a:outerShdw>
                </a:effectLst>
              </a:rPr>
              <a:t>=&gt; </a:t>
            </a:r>
            <a:r>
              <a:rPr lang="en-US" altLang="en-US" dirty="0" err="1">
                <a:solidFill>
                  <a:schemeClr val="tx1"/>
                </a:solidFill>
                <a:effectLst>
                  <a:outerShdw blurRad="38100" dist="38100" dir="2700000" algn="tl">
                    <a:srgbClr val="000000">
                      <a:alpha val="43137"/>
                    </a:srgbClr>
                  </a:outerShdw>
                </a:effectLst>
              </a:rPr>
              <a:t>Kekse</a:t>
            </a:r>
            <a:r>
              <a:rPr lang="en-US" altLang="en-US" dirty="0">
                <a:solidFill>
                  <a:schemeClr val="tx1"/>
                </a:solidFill>
                <a:effectLst>
                  <a:outerShdw blurRad="38100" dist="38100" dir="2700000" algn="tl">
                    <a:srgbClr val="000000">
                      <a:alpha val="43137"/>
                    </a:srgbClr>
                  </a:outerShdw>
                </a:effectLst>
              </a:rPr>
              <a:t> </a:t>
            </a:r>
            <a:r>
              <a:rPr lang="en-US" altLang="en-US" dirty="0" err="1">
                <a:solidFill>
                  <a:schemeClr val="tx1"/>
                </a:solidFill>
                <a:effectLst>
                  <a:outerShdw blurRad="38100" dist="38100" dir="2700000" algn="tl">
                    <a:srgbClr val="000000">
                      <a:alpha val="43137"/>
                    </a:srgbClr>
                  </a:outerShdw>
                </a:effectLst>
              </a:rPr>
              <a:t>sind</a:t>
            </a:r>
            <a:r>
              <a:rPr lang="en-US" altLang="en-US" dirty="0">
                <a:solidFill>
                  <a:schemeClr val="tx1"/>
                </a:solidFill>
                <a:effectLst>
                  <a:outerShdw blurRad="38100" dist="38100" dir="2700000" algn="tl">
                    <a:srgbClr val="000000">
                      <a:alpha val="43137"/>
                    </a:srgbClr>
                  </a:outerShdw>
                </a:effectLst>
              </a:rPr>
              <a:t> in Euroland </a:t>
            </a:r>
            <a:r>
              <a:rPr lang="en-US" altLang="en-US" dirty="0" err="1">
                <a:solidFill>
                  <a:schemeClr val="tx1"/>
                </a:solidFill>
                <a:effectLst>
                  <a:outerShdw blurRad="38100" dist="38100" dir="2700000" algn="tl">
                    <a:srgbClr val="000000">
                      <a:alpha val="43137"/>
                    </a:srgbClr>
                  </a:outerShdw>
                </a:effectLst>
              </a:rPr>
              <a:t>billiger</a:t>
            </a:r>
            <a:endParaRPr lang="en-US" altLang="en-US" dirty="0">
              <a:solidFill>
                <a:schemeClr val="tx1"/>
              </a:solidFill>
              <a:effectLst>
                <a:outerShdw blurRad="38100" dist="38100" dir="2700000" algn="tl">
                  <a:srgbClr val="000000">
                    <a:alpha val="43137"/>
                  </a:srgbClr>
                </a:outerShdw>
              </a:effectLst>
            </a:endParaRPr>
          </a:p>
        </p:txBody>
      </p:sp>
      <p:sp>
        <p:nvSpPr>
          <p:cNvPr id="10" name="Geschweifte Klammer rechts 5">
            <a:extLst>
              <a:ext uri="{FF2B5EF4-FFF2-40B4-BE49-F238E27FC236}">
                <a16:creationId xmlns:a16="http://schemas.microsoft.com/office/drawing/2014/main" id="{BA02F450-FB00-4A43-86F2-1FEC82F8E107}"/>
              </a:ext>
            </a:extLst>
          </p:cNvPr>
          <p:cNvSpPr/>
          <p:nvPr/>
        </p:nvSpPr>
        <p:spPr bwMode="auto">
          <a:xfrm>
            <a:off x="5814305" y="4302159"/>
            <a:ext cx="263865" cy="705086"/>
          </a:xfrm>
          <a:prstGeom prst="rightBrace">
            <a:avLst/>
          </a:prstGeom>
          <a:noFill/>
          <a:ln w="25400" cap="flat" cmpd="sng" algn="ctr">
            <a:solidFill>
              <a:srgbClr val="FF0000"/>
            </a:solidFill>
            <a:prstDash val="solid"/>
            <a:round/>
            <a:headEnd type="none" w="med" len="lg"/>
            <a:tailEnd type="none"/>
          </a:ln>
          <a:effectLst/>
        </p:spPr>
        <p:txBody>
          <a:bodyPr rtlCol="0" anchor="ctr"/>
          <a:lstStyle/>
          <a:p>
            <a:pPr algn="ctr"/>
            <a:endParaRPr lang="en-US"/>
          </a:p>
        </p:txBody>
      </p:sp>
      <p:sp>
        <p:nvSpPr>
          <p:cNvPr id="11" name="Textfeld 12">
            <a:extLst>
              <a:ext uri="{FF2B5EF4-FFF2-40B4-BE49-F238E27FC236}">
                <a16:creationId xmlns:a16="http://schemas.microsoft.com/office/drawing/2014/main" id="{DEDB1B20-0135-4D2E-ADBF-E02931B6388C}"/>
              </a:ext>
            </a:extLst>
          </p:cNvPr>
          <p:cNvSpPr txBox="1"/>
          <p:nvPr/>
        </p:nvSpPr>
        <p:spPr>
          <a:xfrm>
            <a:off x="6215957" y="5820546"/>
            <a:ext cx="2793931" cy="400110"/>
          </a:xfrm>
          <a:prstGeom prst="rect">
            <a:avLst/>
          </a:prstGeom>
          <a:noFill/>
        </p:spPr>
        <p:txBody>
          <a:bodyPr wrap="square" rtlCol="0">
            <a:spAutoFit/>
          </a:bodyPr>
          <a:lstStyle/>
          <a:p>
            <a:r>
              <a:rPr lang="en-US" altLang="en-US" dirty="0">
                <a:solidFill>
                  <a:srgbClr val="66FF33"/>
                </a:solidFill>
                <a:effectLst>
                  <a:outerShdw blurRad="38100" dist="38100" dir="2700000" algn="tl">
                    <a:srgbClr val="000000">
                      <a:alpha val="43137"/>
                    </a:srgbClr>
                  </a:outerShdw>
                </a:effectLst>
              </a:rPr>
              <a:t>1</a:t>
            </a:r>
            <a:r>
              <a:rPr lang="en-US" altLang="en-US" baseline="30000" dirty="0">
                <a:solidFill>
                  <a:srgbClr val="66FF33"/>
                </a:solidFill>
                <a:effectLst>
                  <a:outerShdw blurRad="38100" dist="38100" dir="2700000" algn="tl">
                    <a:srgbClr val="000000">
                      <a:alpha val="43137"/>
                    </a:srgbClr>
                  </a:outerShdw>
                </a:effectLst>
              </a:rPr>
              <a:t>$</a:t>
            </a:r>
            <a:r>
              <a:rPr lang="en-US" altLang="en-US" baseline="-25000" dirty="0">
                <a:solidFill>
                  <a:srgbClr val="66FF33"/>
                </a:solidFill>
                <a:effectLst>
                  <a:outerShdw blurRad="38100" dist="38100" dir="2700000" algn="tl">
                    <a:srgbClr val="000000">
                      <a:alpha val="43137"/>
                    </a:srgbClr>
                  </a:outerShdw>
                </a:effectLst>
              </a:rPr>
              <a:t>€</a:t>
            </a:r>
            <a:r>
              <a:rPr lang="en-US" altLang="en-US" dirty="0">
                <a:solidFill>
                  <a:srgbClr val="66FF33"/>
                </a:solidFill>
                <a:effectLst>
                  <a:outerShdw blurRad="38100" dist="38100" dir="2700000" algn="tl">
                    <a:srgbClr val="000000">
                      <a:alpha val="43137"/>
                    </a:srgbClr>
                  </a:outerShdw>
                </a:effectLst>
              </a:rPr>
              <a:t> ≠ equilibrium </a:t>
            </a:r>
            <a:endParaRPr lang="en-US" altLang="en-US" dirty="0">
              <a:solidFill>
                <a:schemeClr val="tx1"/>
              </a:solidFill>
              <a:effectLst>
                <a:outerShdw blurRad="38100" dist="38100" dir="2700000" algn="tl">
                  <a:srgbClr val="000000">
                    <a:alpha val="43137"/>
                  </a:srgbClr>
                </a:outerShdw>
              </a:effectLst>
            </a:endParaRPr>
          </a:p>
        </p:txBody>
      </p:sp>
      <p:sp>
        <p:nvSpPr>
          <p:cNvPr id="12" name="Geschweifte Klammer rechts 13">
            <a:extLst>
              <a:ext uri="{FF2B5EF4-FFF2-40B4-BE49-F238E27FC236}">
                <a16:creationId xmlns:a16="http://schemas.microsoft.com/office/drawing/2014/main" id="{902FAA61-A906-4037-BE0A-78CA818067E1}"/>
              </a:ext>
            </a:extLst>
          </p:cNvPr>
          <p:cNvSpPr/>
          <p:nvPr/>
        </p:nvSpPr>
        <p:spPr bwMode="auto">
          <a:xfrm>
            <a:off x="6241925" y="5858891"/>
            <a:ext cx="293398" cy="376568"/>
          </a:xfrm>
          <a:prstGeom prst="rightBrace">
            <a:avLst/>
          </a:prstGeom>
          <a:noFill/>
          <a:ln w="25400" cap="flat" cmpd="sng" algn="ctr">
            <a:solidFill>
              <a:srgbClr val="FF0000"/>
            </a:solidFill>
            <a:prstDash val="solid"/>
            <a:round/>
            <a:headEnd type="none" w="med" len="lg"/>
            <a:tailEnd type="none"/>
          </a:ln>
          <a:effectLst/>
        </p:spPr>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0517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517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5171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517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517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5171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05171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051714">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051714">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p:bldP spid="12"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08FBD23C-B799-4A58-89CB-472DA750118A}" type="slidenum">
              <a:rPr lang="de-DE" altLang="en-US" sz="1600" smtClean="0"/>
              <a:pPr algn="r" eaLnBrk="1" hangingPunct="1">
                <a:spcBef>
                  <a:spcPct val="0"/>
                </a:spcBef>
                <a:buClrTx/>
                <a:buFontTx/>
                <a:buNone/>
              </a:pPr>
              <a:t>120</a:t>
            </a:fld>
            <a:r>
              <a:rPr lang="de-DE" altLang="en-US" sz="1600"/>
              <a:t> -</a:t>
            </a:r>
          </a:p>
        </p:txBody>
      </p:sp>
      <p:sp>
        <p:nvSpPr>
          <p:cNvPr id="12800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472130" name="Rectangle 2"/>
          <p:cNvSpPr>
            <a:spLocks noGrp="1" noChangeArrowheads="1"/>
          </p:cNvSpPr>
          <p:nvPr>
            <p:ph type="title" idx="4294967295"/>
          </p:nvPr>
        </p:nvSpPr>
        <p:spPr/>
        <p:txBody>
          <a:bodyPr/>
          <a:lstStyle/>
          <a:p>
            <a:pPr eaLnBrk="1" hangingPunct="1">
              <a:defRPr/>
            </a:pPr>
            <a:r>
              <a:rPr lang="de-DE"/>
              <a:t>3.4. Kontrollfragen</a:t>
            </a:r>
          </a:p>
        </p:txBody>
      </p:sp>
      <p:sp>
        <p:nvSpPr>
          <p:cNvPr id="7472131" name="Rectangle 3"/>
          <p:cNvSpPr>
            <a:spLocks noGrp="1" noChangeArrowheads="1"/>
          </p:cNvSpPr>
          <p:nvPr>
            <p:ph type="body" idx="4294967295"/>
          </p:nvPr>
        </p:nvSpPr>
        <p:spPr>
          <a:xfrm>
            <a:off x="457200" y="1371600"/>
            <a:ext cx="8229600" cy="5135563"/>
          </a:xfrm>
        </p:spPr>
        <p:txBody>
          <a:bodyPr/>
          <a:lstStyle/>
          <a:p>
            <a:pPr marL="571500" indent="-571500" eaLnBrk="1" hangingPunct="1">
              <a:lnSpc>
                <a:spcPct val="90000"/>
              </a:lnSpc>
              <a:defRPr/>
            </a:pPr>
            <a:r>
              <a:rPr lang="de-DE"/>
              <a:t>Die Kontrollfragen bieten Ihnen die Möglichkeit, Ihr Verständnis der Lerninhalte dieses Kapitels zu überprüfen. Alle Fragen können mit Hilfe dieses Vorlesungsskriptes beantwortet werden. Sollten Sie Schwierigkeiten haben, wenden Sie sich nach den Vorlesungen an mich oder besuchen Sie mein Kolloquium oder senden Sie mir eine E-Mail.</a:t>
            </a: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55D8B62A-32CD-474D-A41B-1424AAE9EA7B}" type="slidenum">
              <a:rPr lang="de-DE" altLang="en-US" sz="1600" smtClean="0"/>
              <a:pPr algn="r" eaLnBrk="1" hangingPunct="1">
                <a:spcBef>
                  <a:spcPct val="0"/>
                </a:spcBef>
                <a:buClrTx/>
                <a:buFontTx/>
                <a:buNone/>
              </a:pPr>
              <a:t>121</a:t>
            </a:fld>
            <a:r>
              <a:rPr lang="de-DE" altLang="en-US" sz="1600"/>
              <a:t> -</a:t>
            </a:r>
          </a:p>
        </p:txBody>
      </p:sp>
      <p:sp>
        <p:nvSpPr>
          <p:cNvPr id="12902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483394" name="Rectangle 2"/>
          <p:cNvSpPr>
            <a:spLocks noGrp="1" noChangeArrowheads="1"/>
          </p:cNvSpPr>
          <p:nvPr>
            <p:ph type="title" idx="4294967295"/>
          </p:nvPr>
        </p:nvSpPr>
        <p:spPr/>
        <p:txBody>
          <a:bodyPr/>
          <a:lstStyle/>
          <a:p>
            <a:pPr eaLnBrk="1" hangingPunct="1">
              <a:defRPr/>
            </a:pPr>
            <a:r>
              <a:rPr lang="de-DE"/>
              <a:t>3.4. Kontrollfragen</a:t>
            </a:r>
          </a:p>
        </p:txBody>
      </p:sp>
      <p:sp>
        <p:nvSpPr>
          <p:cNvPr id="7483395" name="Rectangle 3"/>
          <p:cNvSpPr>
            <a:spLocks noChangeArrowheads="1"/>
          </p:cNvSpPr>
          <p:nvPr/>
        </p:nvSpPr>
        <p:spPr bwMode="auto">
          <a:xfrm>
            <a:off x="493713" y="1057275"/>
            <a:ext cx="8445500" cy="5756275"/>
          </a:xfrm>
          <a:prstGeom prst="rect">
            <a:avLst/>
          </a:prstGeom>
          <a:noFill/>
          <a:ln w="9525">
            <a:noFill/>
            <a:miter lim="800000"/>
            <a:headEnd/>
            <a:tailEnd/>
          </a:ln>
          <a:effectLst/>
        </p:spPr>
        <p:txBody>
          <a:bodyPr lIns="92075" tIns="46038" rIns="92075" bIns="46038">
            <a:spAutoFit/>
          </a:bodyPr>
          <a:lstStyle/>
          <a:p>
            <a:pPr marL="571500" indent="-571500" algn="l">
              <a:lnSpc>
                <a:spcPct val="80000"/>
              </a:lnSpc>
              <a:spcBef>
                <a:spcPct val="60000"/>
              </a:spcBef>
              <a:buClr>
                <a:srgbClr val="FF0000"/>
              </a:buClr>
              <a:buFont typeface="+mj-lt"/>
              <a:buAutoNum type="arabicPeriod"/>
              <a:defRPr/>
            </a:pPr>
            <a:r>
              <a:rPr lang="de-DE" dirty="0">
                <a:solidFill>
                  <a:schemeClr val="tx1"/>
                </a:solidFill>
                <a:effectLst>
                  <a:outerShdw blurRad="38100" dist="38100" dir="2700000" algn="tl">
                    <a:srgbClr val="000000"/>
                  </a:outerShdw>
                </a:effectLst>
              </a:rPr>
              <a:t>Wie ist der Wechselkurs definiert?</a:t>
            </a:r>
          </a:p>
          <a:p>
            <a:pPr marL="571500" indent="-571500" algn="l">
              <a:lnSpc>
                <a:spcPct val="80000"/>
              </a:lnSpc>
              <a:spcBef>
                <a:spcPct val="60000"/>
              </a:spcBef>
              <a:buClr>
                <a:srgbClr val="FF0000"/>
              </a:buClr>
              <a:buFont typeface="Arial Unicode MS" pitchFamily="34" charset="-128"/>
              <a:buAutoNum type="arabicPeriod"/>
              <a:defRPr/>
            </a:pPr>
            <a:r>
              <a:rPr lang="de-DE" dirty="0">
                <a:solidFill>
                  <a:schemeClr val="tx1"/>
                </a:solidFill>
                <a:effectLst>
                  <a:outerShdw blurRad="38100" dist="38100" dir="2700000" algn="tl">
                    <a:srgbClr val="000000"/>
                  </a:outerShdw>
                </a:effectLst>
              </a:rPr>
              <a:t>Der $-Wechselkurs des € beträgt 1,5</a:t>
            </a:r>
            <a:r>
              <a:rPr lang="de-DE" baseline="30000" dirty="0">
                <a:solidFill>
                  <a:schemeClr val="tx1"/>
                </a:solidFill>
                <a:effectLst>
                  <a:outerShdw blurRad="38100" dist="38100" dir="2700000" algn="tl">
                    <a:srgbClr val="000000"/>
                  </a:outerShdw>
                </a:effectLst>
              </a:rPr>
              <a:t>$</a:t>
            </a:r>
            <a:r>
              <a:rPr lang="de-DE" baseline="-25000" dirty="0">
                <a:solidFill>
                  <a:schemeClr val="tx1"/>
                </a:solidFill>
                <a:effectLst>
                  <a:outerShdw blurRad="38100" dist="38100" dir="2700000" algn="tl">
                    <a:srgbClr val="000000"/>
                  </a:outerShdw>
                </a:effectLst>
              </a:rPr>
              <a:t>€</a:t>
            </a:r>
            <a:r>
              <a:rPr lang="de-DE" dirty="0">
                <a:solidFill>
                  <a:schemeClr val="tx1"/>
                </a:solidFill>
                <a:effectLst>
                  <a:outerShdw blurRad="38100" dist="38100" dir="2700000" algn="tl">
                    <a:srgbClr val="000000"/>
                  </a:outerShdw>
                </a:effectLst>
              </a:rPr>
              <a:t>; der ¥-Wechselkurs des € beträgt 0,15</a:t>
            </a:r>
            <a:r>
              <a:rPr lang="de-DE" baseline="30000" dirty="0">
                <a:solidFill>
                  <a:schemeClr val="tx1"/>
                </a:solidFill>
                <a:effectLst>
                  <a:outerShdw blurRad="38100" dist="38100" dir="2700000" algn="tl">
                    <a:srgbClr val="000000"/>
                  </a:outerShdw>
                </a:effectLst>
              </a:rPr>
              <a:t> ¥</a:t>
            </a:r>
            <a:r>
              <a:rPr lang="de-DE" baseline="-25000" dirty="0">
                <a:solidFill>
                  <a:schemeClr val="tx1"/>
                </a:solidFill>
                <a:effectLst>
                  <a:outerShdw blurRad="38100" dist="38100" dir="2700000" algn="tl">
                    <a:srgbClr val="000000"/>
                  </a:outerShdw>
                </a:effectLst>
              </a:rPr>
              <a:t>€</a:t>
            </a:r>
            <a:r>
              <a:rPr lang="de-DE" dirty="0">
                <a:solidFill>
                  <a:schemeClr val="tx1"/>
                </a:solidFill>
                <a:effectLst>
                  <a:outerShdw blurRad="38100" dist="38100" dir="2700000" algn="tl">
                    <a:srgbClr val="000000"/>
                  </a:outerShdw>
                </a:effectLst>
              </a:rPr>
              <a:t>. Bestimmen Sie den $-Wechselkurs des ¥.</a:t>
            </a:r>
          </a:p>
          <a:p>
            <a:pPr marL="571500" indent="-571500" algn="l">
              <a:lnSpc>
                <a:spcPct val="80000"/>
              </a:lnSpc>
              <a:spcBef>
                <a:spcPct val="60000"/>
              </a:spcBef>
              <a:buClr>
                <a:srgbClr val="FF0000"/>
              </a:buClr>
              <a:buFont typeface="Arial Unicode MS" pitchFamily="34" charset="-128"/>
              <a:buAutoNum type="arabicPeriod"/>
              <a:defRPr/>
            </a:pPr>
            <a:r>
              <a:rPr lang="de-DE" dirty="0">
                <a:solidFill>
                  <a:schemeClr val="tx1"/>
                </a:solidFill>
                <a:effectLst>
                  <a:outerShdw blurRad="38100" dist="38100" dir="2700000" algn="tl">
                    <a:srgbClr val="000000"/>
                  </a:outerShdw>
                </a:effectLst>
              </a:rPr>
              <a:t>Erläutern Sie die </a:t>
            </a:r>
            <a:r>
              <a:rPr lang="de-DE" dirty="0" err="1">
                <a:solidFill>
                  <a:schemeClr val="tx1"/>
                </a:solidFill>
                <a:effectLst>
                  <a:outerShdw blurRad="38100" dist="38100" dir="2700000" algn="tl">
                    <a:srgbClr val="000000"/>
                  </a:outerShdw>
                </a:effectLst>
              </a:rPr>
              <a:t>Kaufkraftparitätentheorie</a:t>
            </a:r>
            <a:r>
              <a:rPr lang="de-DE" dirty="0">
                <a:solidFill>
                  <a:schemeClr val="tx1"/>
                </a:solidFill>
                <a:effectLst>
                  <a:outerShdw blurRad="38100" dist="38100" dir="2700000" algn="tl">
                    <a:srgbClr val="000000"/>
                  </a:outerShdw>
                </a:effectLst>
              </a:rPr>
              <a:t>.</a:t>
            </a:r>
          </a:p>
          <a:p>
            <a:pPr marL="571500" indent="-571500" algn="l">
              <a:lnSpc>
                <a:spcPct val="80000"/>
              </a:lnSpc>
              <a:spcBef>
                <a:spcPct val="60000"/>
              </a:spcBef>
              <a:buClr>
                <a:srgbClr val="FF0000"/>
              </a:buClr>
              <a:buFont typeface="Arial Unicode MS" pitchFamily="34" charset="-128"/>
              <a:buAutoNum type="arabicPeriod"/>
              <a:defRPr/>
            </a:pPr>
            <a:r>
              <a:rPr lang="de-DE" dirty="0">
                <a:solidFill>
                  <a:schemeClr val="tx1"/>
                </a:solidFill>
                <a:effectLst>
                  <a:outerShdw blurRad="38100" dist="38100" dir="2700000" algn="tl">
                    <a:srgbClr val="000000"/>
                  </a:outerShdw>
                </a:effectLst>
              </a:rPr>
              <a:t>Welchen Einfluss haben Transportkosten auf die Geltung der Kaufkraftparität zwischen den Währungen zweier Länder? Begründen Sie Ihre Aussagen. </a:t>
            </a:r>
          </a:p>
          <a:p>
            <a:pPr marL="571500" indent="-571500" algn="l">
              <a:lnSpc>
                <a:spcPct val="80000"/>
              </a:lnSpc>
              <a:spcBef>
                <a:spcPct val="60000"/>
              </a:spcBef>
              <a:buClr>
                <a:srgbClr val="FF0000"/>
              </a:buClr>
              <a:buFont typeface="Arial Unicode MS" pitchFamily="34" charset="-128"/>
              <a:buAutoNum type="arabicPeriod"/>
              <a:defRPr/>
            </a:pPr>
            <a:r>
              <a:rPr lang="de-DE" dirty="0">
                <a:solidFill>
                  <a:schemeClr val="tx1"/>
                </a:solidFill>
                <a:effectLst>
                  <a:outerShdw blurRad="38100" dist="38100" dir="2700000" algn="tl">
                    <a:srgbClr val="000000"/>
                  </a:outerShdw>
                </a:effectLst>
              </a:rPr>
              <a:t>Welchen Einfluss haben Handelszölle auf die Geltung der Kaufkraftparität zwischen den Währungen zweier Länder? Begründen Sie Ihre Aussagen. </a:t>
            </a:r>
          </a:p>
          <a:p>
            <a:pPr marL="571500" indent="-571500" algn="l">
              <a:lnSpc>
                <a:spcPct val="80000"/>
              </a:lnSpc>
              <a:spcBef>
                <a:spcPct val="60000"/>
              </a:spcBef>
              <a:buClr>
                <a:srgbClr val="FF0000"/>
              </a:buClr>
              <a:buFont typeface="Arial Unicode MS" pitchFamily="34" charset="-128"/>
              <a:buAutoNum type="arabicPeriod"/>
              <a:defRPr/>
            </a:pPr>
            <a:r>
              <a:rPr lang="de-DE" dirty="0">
                <a:solidFill>
                  <a:schemeClr val="tx1"/>
                </a:solidFill>
                <a:effectLst>
                  <a:outerShdw blurRad="38100" dist="38100" dir="2700000" algn="tl">
                    <a:srgbClr val="000000"/>
                  </a:outerShdw>
                </a:effectLst>
              </a:rPr>
              <a:t>Leiten Sie die </a:t>
            </a:r>
            <a:r>
              <a:rPr lang="de-DE" dirty="0" err="1">
                <a:solidFill>
                  <a:schemeClr val="tx1"/>
                </a:solidFill>
                <a:effectLst>
                  <a:outerShdw blurRad="38100" dist="38100" dir="2700000" algn="tl">
                    <a:srgbClr val="000000"/>
                  </a:outerShdw>
                </a:effectLst>
              </a:rPr>
              <a:t>Zinsarbitragegleichung</a:t>
            </a:r>
            <a:r>
              <a:rPr lang="de-DE" dirty="0">
                <a:solidFill>
                  <a:schemeClr val="tx1"/>
                </a:solidFill>
                <a:effectLst>
                  <a:outerShdw blurRad="38100" dist="38100" dir="2700000" algn="tl">
                    <a:srgbClr val="000000"/>
                  </a:outerShdw>
                </a:effectLst>
              </a:rPr>
              <a:t> her.</a:t>
            </a:r>
          </a:p>
          <a:p>
            <a:pPr marL="571500" indent="-571500" algn="l">
              <a:lnSpc>
                <a:spcPct val="80000"/>
              </a:lnSpc>
              <a:spcBef>
                <a:spcPct val="60000"/>
              </a:spcBef>
              <a:buClr>
                <a:srgbClr val="FF0000"/>
              </a:buClr>
              <a:buFont typeface="Arial Unicode MS" pitchFamily="34" charset="-128"/>
              <a:buAutoNum type="arabicPeriod"/>
              <a:defRPr/>
            </a:pPr>
            <a:r>
              <a:rPr lang="de-DE" dirty="0">
                <a:solidFill>
                  <a:schemeClr val="tx1"/>
                </a:solidFill>
                <a:effectLst>
                  <a:outerShdw blurRad="38100" dist="38100" dir="2700000" algn="tl">
                    <a:srgbClr val="000000"/>
                  </a:outerShdw>
                </a:effectLst>
              </a:rPr>
              <a:t>Beschreiben Sie verbal, wie Devisenmarktinterventionen der Notenbank auf das inländische Preisniveau wirken.</a:t>
            </a:r>
          </a:p>
          <a:p>
            <a:pPr marL="571500" indent="-571500" algn="l">
              <a:lnSpc>
                <a:spcPct val="80000"/>
              </a:lnSpc>
              <a:spcBef>
                <a:spcPct val="60000"/>
              </a:spcBef>
              <a:buClr>
                <a:srgbClr val="FF0000"/>
              </a:buClr>
              <a:buFont typeface="Arial Unicode MS" pitchFamily="34" charset="-128"/>
              <a:buAutoNum type="arabicPeriod"/>
              <a:defRPr/>
            </a:pPr>
            <a:r>
              <a:rPr lang="de-DE" dirty="0">
                <a:solidFill>
                  <a:schemeClr val="tx1"/>
                </a:solidFill>
                <a:effectLst>
                  <a:outerShdw blurRad="38100" dist="38100" dir="2700000" algn="tl">
                    <a:srgbClr val="000000"/>
                  </a:outerShdw>
                </a:effectLst>
              </a:rPr>
              <a:t>Erläutern Sie wie die Geldpolitik über den </a:t>
            </a:r>
            <a:r>
              <a:rPr lang="de-DE" dirty="0" err="1">
                <a:solidFill>
                  <a:schemeClr val="tx1"/>
                </a:solidFill>
                <a:effectLst>
                  <a:outerShdw blurRad="38100" dist="38100" dir="2700000" algn="tl">
                    <a:srgbClr val="000000"/>
                  </a:outerShdw>
                </a:effectLst>
              </a:rPr>
              <a:t>Zinsparitätenkanal</a:t>
            </a:r>
            <a:r>
              <a:rPr lang="de-DE" dirty="0">
                <a:solidFill>
                  <a:schemeClr val="tx1"/>
                </a:solidFill>
                <a:effectLst>
                  <a:outerShdw blurRad="38100" dist="38100" dir="2700000" algn="tl">
                    <a:srgbClr val="000000"/>
                  </a:outerShdw>
                </a:effectLst>
              </a:rPr>
              <a:t> auf den Wechselkurs wirkt.</a:t>
            </a:r>
          </a:p>
          <a:p>
            <a:pPr marL="571500" indent="-571500" algn="l">
              <a:lnSpc>
                <a:spcPct val="80000"/>
              </a:lnSpc>
              <a:spcBef>
                <a:spcPct val="60000"/>
              </a:spcBef>
              <a:buClr>
                <a:srgbClr val="FF0000"/>
              </a:buClr>
              <a:buFont typeface="Arial Unicode MS" pitchFamily="34" charset="-128"/>
              <a:buAutoNum type="arabicPeriod"/>
              <a:defRPr/>
            </a:pPr>
            <a:r>
              <a:rPr lang="de-DE" dirty="0">
                <a:solidFill>
                  <a:schemeClr val="tx1"/>
                </a:solidFill>
                <a:effectLst>
                  <a:outerShdw blurRad="38100" dist="38100" dir="2700000" algn="tl">
                    <a:srgbClr val="000000"/>
                  </a:outerShdw>
                </a:effectLst>
              </a:rPr>
              <a:t>Erläutern Sie wie die Geldpolitik über den </a:t>
            </a:r>
            <a:r>
              <a:rPr lang="de-DE" dirty="0" err="1">
                <a:solidFill>
                  <a:schemeClr val="tx1"/>
                </a:solidFill>
                <a:effectLst>
                  <a:outerShdw blurRad="38100" dist="38100" dir="2700000" algn="tl">
                    <a:srgbClr val="000000"/>
                  </a:outerShdw>
                </a:effectLst>
              </a:rPr>
              <a:t>Kaufkraftparitätenkanal</a:t>
            </a:r>
            <a:r>
              <a:rPr lang="de-DE" dirty="0">
                <a:solidFill>
                  <a:schemeClr val="tx1"/>
                </a:solidFill>
                <a:effectLst>
                  <a:outerShdw blurRad="38100" dist="38100" dir="2700000" algn="tl">
                    <a:srgbClr val="000000"/>
                  </a:outerShdw>
                </a:effectLst>
              </a:rPr>
              <a:t> auf den Wechselkurs wirkt.</a:t>
            </a: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51609B05-4C8E-4E68-9C81-86781CEC68BB}" type="slidenum">
              <a:rPr lang="de-DE" altLang="en-US" sz="1600" smtClean="0"/>
              <a:pPr algn="r" eaLnBrk="1" hangingPunct="1">
                <a:spcBef>
                  <a:spcPct val="0"/>
                </a:spcBef>
                <a:buClrTx/>
                <a:buFontTx/>
                <a:buNone/>
              </a:pPr>
              <a:t>122</a:t>
            </a:fld>
            <a:r>
              <a:rPr lang="de-DE" altLang="en-US" sz="1600"/>
              <a:t> -</a:t>
            </a:r>
          </a:p>
        </p:txBody>
      </p:sp>
      <p:sp>
        <p:nvSpPr>
          <p:cNvPr id="13005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484418" name="Rectangle 2"/>
          <p:cNvSpPr>
            <a:spLocks noGrp="1" noChangeArrowheads="1"/>
          </p:cNvSpPr>
          <p:nvPr>
            <p:ph type="title" idx="4294967295"/>
          </p:nvPr>
        </p:nvSpPr>
        <p:spPr/>
        <p:txBody>
          <a:bodyPr/>
          <a:lstStyle/>
          <a:p>
            <a:pPr eaLnBrk="1" hangingPunct="1">
              <a:defRPr/>
            </a:pPr>
            <a:r>
              <a:rPr lang="de-DE"/>
              <a:t>3.4. Kontrollfragen</a:t>
            </a:r>
          </a:p>
        </p:txBody>
      </p:sp>
      <p:sp>
        <p:nvSpPr>
          <p:cNvPr id="7484419" name="Rectangle 3"/>
          <p:cNvSpPr>
            <a:spLocks noChangeArrowheads="1"/>
          </p:cNvSpPr>
          <p:nvPr/>
        </p:nvSpPr>
        <p:spPr bwMode="auto">
          <a:xfrm>
            <a:off x="493713" y="1057275"/>
            <a:ext cx="8445500" cy="1679575"/>
          </a:xfrm>
          <a:prstGeom prst="rect">
            <a:avLst/>
          </a:prstGeom>
          <a:noFill/>
          <a:ln w="9525">
            <a:noFill/>
            <a:miter lim="800000"/>
            <a:headEnd/>
            <a:tailEnd/>
          </a:ln>
          <a:effectLst/>
        </p:spPr>
        <p:txBody>
          <a:bodyPr lIns="92075" tIns="46038" rIns="92075" bIns="46038">
            <a:spAutoFit/>
          </a:bodyPr>
          <a:lstStyle/>
          <a:p>
            <a:pPr marL="571500" indent="-571500" algn="l">
              <a:lnSpc>
                <a:spcPct val="80000"/>
              </a:lnSpc>
              <a:spcBef>
                <a:spcPct val="60000"/>
              </a:spcBef>
              <a:buClr>
                <a:srgbClr val="FF0000"/>
              </a:buClr>
              <a:buFont typeface="+mj-lt"/>
              <a:buAutoNum type="arabicPeriod" startAt="10"/>
              <a:defRPr/>
            </a:pPr>
            <a:r>
              <a:rPr lang="de-DE" dirty="0">
                <a:solidFill>
                  <a:schemeClr val="tx1"/>
                </a:solidFill>
                <a:effectLst>
                  <a:outerShdw blurRad="38100" dist="38100" dir="2700000" algn="tl">
                    <a:srgbClr val="000000"/>
                  </a:outerShdw>
                </a:effectLst>
              </a:rPr>
              <a:t>Beschreiben Sie die Funktionsweise der </a:t>
            </a:r>
            <a:r>
              <a:rPr lang="de-DE" dirty="0" err="1">
                <a:solidFill>
                  <a:schemeClr val="tx1"/>
                </a:solidFill>
                <a:effectLst>
                  <a:outerShdw blurRad="38100" dist="38100" dir="2700000" algn="tl">
                    <a:srgbClr val="000000"/>
                  </a:outerShdw>
                </a:effectLst>
              </a:rPr>
              <a:t>Bretton</a:t>
            </a:r>
            <a:r>
              <a:rPr lang="de-DE" dirty="0">
                <a:solidFill>
                  <a:schemeClr val="tx1"/>
                </a:solidFill>
                <a:effectLst>
                  <a:outerShdw blurRad="38100" dist="38100" dir="2700000" algn="tl">
                    <a:srgbClr val="000000"/>
                  </a:outerShdw>
                </a:effectLst>
              </a:rPr>
              <a:t>-Woods-Systems.</a:t>
            </a:r>
          </a:p>
          <a:p>
            <a:pPr marL="571500" indent="-571500" algn="l">
              <a:lnSpc>
                <a:spcPct val="80000"/>
              </a:lnSpc>
              <a:spcBef>
                <a:spcPct val="60000"/>
              </a:spcBef>
              <a:buClr>
                <a:srgbClr val="FF0000"/>
              </a:buClr>
              <a:buFont typeface="Arial Unicode MS" pitchFamily="34" charset="-128"/>
              <a:buAutoNum type="arabicPeriod" startAt="10"/>
              <a:defRPr/>
            </a:pPr>
            <a:r>
              <a:rPr lang="de-DE" dirty="0">
                <a:solidFill>
                  <a:schemeClr val="tx1"/>
                </a:solidFill>
                <a:effectLst>
                  <a:outerShdw blurRad="38100" dist="38100" dir="2700000" algn="tl">
                    <a:srgbClr val="000000"/>
                  </a:outerShdw>
                </a:effectLst>
              </a:rPr>
              <a:t>Erläutern Sie die Gründe für den Zusammenbruch des </a:t>
            </a:r>
            <a:r>
              <a:rPr lang="de-DE" dirty="0" err="1">
                <a:solidFill>
                  <a:schemeClr val="tx1"/>
                </a:solidFill>
                <a:effectLst>
                  <a:outerShdw blurRad="38100" dist="38100" dir="2700000" algn="tl">
                    <a:srgbClr val="000000"/>
                  </a:outerShdw>
                </a:effectLst>
              </a:rPr>
              <a:t>Bretton</a:t>
            </a:r>
            <a:r>
              <a:rPr lang="de-DE" dirty="0">
                <a:solidFill>
                  <a:schemeClr val="tx1"/>
                </a:solidFill>
                <a:effectLst>
                  <a:outerShdw blurRad="38100" dist="38100" dir="2700000" algn="tl">
                    <a:srgbClr val="000000"/>
                  </a:outerShdw>
                </a:effectLst>
              </a:rPr>
              <a:t>-Woods-Systems.</a:t>
            </a:r>
          </a:p>
          <a:p>
            <a:pPr marL="571500" indent="-571500" algn="l">
              <a:lnSpc>
                <a:spcPct val="80000"/>
              </a:lnSpc>
              <a:spcBef>
                <a:spcPct val="60000"/>
              </a:spcBef>
              <a:buClr>
                <a:srgbClr val="FF0000"/>
              </a:buClr>
              <a:buFont typeface="Arial Unicode MS" pitchFamily="34" charset="-128"/>
              <a:buAutoNum type="arabicPeriod" startAt="10"/>
              <a:defRPr/>
            </a:pPr>
            <a:r>
              <a:rPr lang="de-DE" dirty="0">
                <a:solidFill>
                  <a:schemeClr val="tx1"/>
                </a:solidFill>
                <a:effectLst>
                  <a:outerShdw blurRad="38100" dist="38100" dir="2700000" algn="tl">
                    <a:srgbClr val="000000"/>
                  </a:outerShdw>
                </a:effectLst>
              </a:rPr>
              <a:t>Beschreiben Sie anhand folgender Darstellung des Devisenmarktes den Einfluss der Notenbank auf den Wechselkurs.</a:t>
            </a:r>
          </a:p>
        </p:txBody>
      </p:sp>
      <p:grpSp>
        <p:nvGrpSpPr>
          <p:cNvPr id="130054" name="Group 5"/>
          <p:cNvGrpSpPr>
            <a:grpSpLocks/>
          </p:cNvGrpSpPr>
          <p:nvPr/>
        </p:nvGrpSpPr>
        <p:grpSpPr bwMode="auto">
          <a:xfrm>
            <a:off x="1855788" y="2938463"/>
            <a:ext cx="5300662" cy="3563937"/>
            <a:chOff x="691" y="840"/>
            <a:chExt cx="4088" cy="3246"/>
          </a:xfrm>
        </p:grpSpPr>
        <p:graphicFrame>
          <p:nvGraphicFramePr>
            <p:cNvPr id="130065" name="Object 6"/>
            <p:cNvGraphicFramePr>
              <a:graphicFrameLocks/>
            </p:cNvGraphicFramePr>
            <p:nvPr/>
          </p:nvGraphicFramePr>
          <p:xfrm>
            <a:off x="691" y="840"/>
            <a:ext cx="4050" cy="3246"/>
          </p:xfrm>
          <a:graphic>
            <a:graphicData uri="http://schemas.openxmlformats.org/presentationml/2006/ole">
              <mc:AlternateContent xmlns:mc="http://schemas.openxmlformats.org/markup-compatibility/2006">
                <mc:Choice xmlns:v="urn:schemas-microsoft-com:vml" Requires="v">
                  <p:oleObj spid="_x0000_s130282" name="Diagramm" r:id="rId4" imgW="7438848" imgH="5324601" progId="MSGraph.Chart.8">
                    <p:embed followColorScheme="full"/>
                  </p:oleObj>
                </mc:Choice>
                <mc:Fallback>
                  <p:oleObj name="Diagramm" r:id="rId4" imgW="7438848" imgH="5324601" progId="MSGraph.Chart.8">
                    <p:embed followColorScheme="full"/>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 y="840"/>
                          <a:ext cx="4050" cy="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0066" name="Line 7"/>
            <p:cNvSpPr>
              <a:spLocks noChangeShapeType="1"/>
            </p:cNvSpPr>
            <p:nvPr/>
          </p:nvSpPr>
          <p:spPr bwMode="auto">
            <a:xfrm>
              <a:off x="4577" y="3922"/>
              <a:ext cx="20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0067" name="Line 8"/>
            <p:cNvSpPr>
              <a:spLocks noChangeShapeType="1"/>
            </p:cNvSpPr>
            <p:nvPr/>
          </p:nvSpPr>
          <p:spPr bwMode="auto">
            <a:xfrm rot="5400000" flipH="1">
              <a:off x="654" y="967"/>
              <a:ext cx="20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130055" name="Rectangle 9"/>
          <p:cNvSpPr>
            <a:spLocks noChangeArrowheads="1"/>
          </p:cNvSpPr>
          <p:nvPr/>
        </p:nvSpPr>
        <p:spPr bwMode="auto">
          <a:xfrm>
            <a:off x="1908175" y="3027363"/>
            <a:ext cx="103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1600"/>
              <a:t>e = $ / €</a:t>
            </a:r>
            <a:endParaRPr lang="en-GB" altLang="en-US" sz="1600" b="1"/>
          </a:p>
        </p:txBody>
      </p:sp>
      <p:sp>
        <p:nvSpPr>
          <p:cNvPr id="130056" name="Rectangle 10"/>
          <p:cNvSpPr>
            <a:spLocks noChangeArrowheads="1"/>
          </p:cNvSpPr>
          <p:nvPr/>
        </p:nvSpPr>
        <p:spPr bwMode="auto">
          <a:xfrm>
            <a:off x="4803775" y="6350000"/>
            <a:ext cx="2363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a:spcBef>
                <a:spcPct val="0"/>
              </a:spcBef>
              <a:buClrTx/>
              <a:buFontTx/>
              <a:buNone/>
            </a:pPr>
            <a:r>
              <a:rPr lang="en-GB" altLang="en-US" sz="1600"/>
              <a:t>Devisen in €</a:t>
            </a:r>
            <a:endParaRPr lang="en-GB" altLang="en-US" sz="1600" baseline="-25000"/>
          </a:p>
        </p:txBody>
      </p:sp>
      <p:sp>
        <p:nvSpPr>
          <p:cNvPr id="130057" name="Line 11"/>
          <p:cNvSpPr>
            <a:spLocks noChangeShapeType="1"/>
          </p:cNvSpPr>
          <p:nvPr/>
        </p:nvSpPr>
        <p:spPr bwMode="auto">
          <a:xfrm flipH="1">
            <a:off x="1909763" y="4570413"/>
            <a:ext cx="2286000" cy="9525"/>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0058" name="Line 12"/>
          <p:cNvSpPr>
            <a:spLocks noChangeShapeType="1"/>
          </p:cNvSpPr>
          <p:nvPr/>
        </p:nvSpPr>
        <p:spPr bwMode="auto">
          <a:xfrm>
            <a:off x="4222750" y="4583113"/>
            <a:ext cx="0" cy="1736725"/>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0059" name="Line 13"/>
          <p:cNvSpPr>
            <a:spLocks noChangeShapeType="1"/>
          </p:cNvSpPr>
          <p:nvPr/>
        </p:nvSpPr>
        <p:spPr bwMode="auto">
          <a:xfrm flipH="1" flipV="1">
            <a:off x="2698750" y="3471863"/>
            <a:ext cx="3355975" cy="2443162"/>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0060" name="Line 14"/>
          <p:cNvSpPr>
            <a:spLocks noChangeShapeType="1"/>
          </p:cNvSpPr>
          <p:nvPr/>
        </p:nvSpPr>
        <p:spPr bwMode="auto">
          <a:xfrm rot="-5400000" flipH="1" flipV="1">
            <a:off x="3148013" y="2779713"/>
            <a:ext cx="2181225" cy="357822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0061" name="Text Box 15"/>
          <p:cNvSpPr txBox="1">
            <a:spLocks noChangeArrowheads="1"/>
          </p:cNvSpPr>
          <p:nvPr/>
        </p:nvSpPr>
        <p:spPr bwMode="auto">
          <a:xfrm>
            <a:off x="5360988" y="3168650"/>
            <a:ext cx="1284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1600" b="1">
                <a:solidFill>
                  <a:srgbClr val="00FFFF"/>
                </a:solidFill>
              </a:rPr>
              <a:t>€-Angebot</a:t>
            </a:r>
          </a:p>
        </p:txBody>
      </p:sp>
      <p:sp>
        <p:nvSpPr>
          <p:cNvPr id="130062" name="Text Box 16"/>
          <p:cNvSpPr txBox="1">
            <a:spLocks noChangeArrowheads="1"/>
          </p:cNvSpPr>
          <p:nvPr/>
        </p:nvSpPr>
        <p:spPr bwMode="auto">
          <a:xfrm>
            <a:off x="6105525" y="5765800"/>
            <a:ext cx="1417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1600" b="1">
                <a:solidFill>
                  <a:srgbClr val="00FFFF"/>
                </a:solidFill>
                <a:cs typeface="Arial" charset="0"/>
              </a:rPr>
              <a:t>€-Nachfrage</a:t>
            </a:r>
            <a:endParaRPr lang="de-DE" altLang="en-US" sz="1600" b="1">
              <a:solidFill>
                <a:srgbClr val="00FFFF"/>
              </a:solidFill>
            </a:endParaRPr>
          </a:p>
        </p:txBody>
      </p:sp>
      <p:sp>
        <p:nvSpPr>
          <p:cNvPr id="130063" name="Rectangle 17"/>
          <p:cNvSpPr>
            <a:spLocks noChangeArrowheads="1"/>
          </p:cNvSpPr>
          <p:nvPr/>
        </p:nvSpPr>
        <p:spPr bwMode="auto">
          <a:xfrm>
            <a:off x="1504950" y="4441825"/>
            <a:ext cx="419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1600"/>
              <a:t>e</a:t>
            </a:r>
            <a:r>
              <a:rPr lang="en-GB" altLang="en-US" sz="1600" baseline="-25000"/>
              <a:t>1</a:t>
            </a:r>
            <a:endParaRPr lang="en-GB" altLang="en-US" sz="1600" b="1" baseline="-25000"/>
          </a:p>
        </p:txBody>
      </p:sp>
      <p:sp>
        <p:nvSpPr>
          <p:cNvPr id="130064" name="Rectangle 18"/>
          <p:cNvSpPr>
            <a:spLocks noChangeArrowheads="1"/>
          </p:cNvSpPr>
          <p:nvPr/>
        </p:nvSpPr>
        <p:spPr bwMode="auto">
          <a:xfrm>
            <a:off x="3930650" y="6353175"/>
            <a:ext cx="665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1600"/>
              <a:t>DM</a:t>
            </a:r>
            <a:r>
              <a:rPr lang="en-GB" altLang="en-US" sz="1600" baseline="-25000"/>
              <a:t>1</a:t>
            </a:r>
            <a:endParaRPr lang="en-GB" altLang="en-US" sz="1600" b="1" baseline="-25000"/>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20487E12-685C-423B-B494-0F138C8A0F0A}" type="slidenum">
              <a:rPr lang="de-DE" altLang="en-US" sz="1600" smtClean="0"/>
              <a:pPr algn="r" eaLnBrk="1" hangingPunct="1">
                <a:spcBef>
                  <a:spcPct val="0"/>
                </a:spcBef>
                <a:buClrTx/>
                <a:buFontTx/>
                <a:buNone/>
              </a:pPr>
              <a:t>123</a:t>
            </a:fld>
            <a:r>
              <a:rPr lang="de-DE" altLang="en-US" sz="1600"/>
              <a:t> -</a:t>
            </a:r>
          </a:p>
        </p:txBody>
      </p:sp>
      <p:sp>
        <p:nvSpPr>
          <p:cNvPr id="131075"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486466" name="Rectangle 2"/>
          <p:cNvSpPr>
            <a:spLocks noGrp="1" noChangeArrowheads="1"/>
          </p:cNvSpPr>
          <p:nvPr>
            <p:ph type="title" idx="4294967295"/>
          </p:nvPr>
        </p:nvSpPr>
        <p:spPr/>
        <p:txBody>
          <a:bodyPr/>
          <a:lstStyle/>
          <a:p>
            <a:pPr eaLnBrk="1" hangingPunct="1">
              <a:defRPr/>
            </a:pPr>
            <a:r>
              <a:rPr lang="de-DE"/>
              <a:t>3.4. Kontrollfragen</a:t>
            </a:r>
          </a:p>
        </p:txBody>
      </p:sp>
      <p:sp>
        <p:nvSpPr>
          <p:cNvPr id="7486467" name="Rectangle 3"/>
          <p:cNvSpPr>
            <a:spLocks noChangeArrowheads="1"/>
          </p:cNvSpPr>
          <p:nvPr/>
        </p:nvSpPr>
        <p:spPr bwMode="auto">
          <a:xfrm>
            <a:off x="493713" y="942975"/>
            <a:ext cx="8445500" cy="1016000"/>
          </a:xfrm>
          <a:prstGeom prst="rect">
            <a:avLst/>
          </a:prstGeom>
          <a:noFill/>
          <a:ln w="9525">
            <a:noFill/>
            <a:miter lim="800000"/>
            <a:headEnd/>
            <a:tailEnd/>
          </a:ln>
          <a:effectLst/>
        </p:spPr>
        <p:txBody>
          <a:bodyPr lIns="92075" tIns="46038" rIns="92075" bIns="46038">
            <a:spAutoFit/>
          </a:bodyPr>
          <a:lstStyle/>
          <a:p>
            <a:pPr marL="571500" indent="-571500" algn="l">
              <a:spcBef>
                <a:spcPct val="60000"/>
              </a:spcBef>
              <a:buClr>
                <a:srgbClr val="FF0000"/>
              </a:buClr>
              <a:buFont typeface="+mj-lt"/>
              <a:buAutoNum type="arabicPeriod" startAt="14"/>
              <a:defRPr/>
            </a:pPr>
            <a:r>
              <a:rPr lang="de-DE" dirty="0">
                <a:solidFill>
                  <a:schemeClr val="tx1"/>
                </a:solidFill>
                <a:effectLst>
                  <a:outerShdw blurRad="38100" dist="38100" dir="2700000" algn="tl">
                    <a:srgbClr val="000000"/>
                  </a:outerShdw>
                </a:effectLst>
              </a:rPr>
              <a:t>Beschreiben Sie anhand des Diagramms, wie ein Anstieg des DM-Angebotes auf den Wechselkurs wirkt und was die Notenbank dagegen unternehmen kann.</a:t>
            </a:r>
          </a:p>
        </p:txBody>
      </p:sp>
      <p:grpSp>
        <p:nvGrpSpPr>
          <p:cNvPr id="131078" name="Group 4"/>
          <p:cNvGrpSpPr>
            <a:grpSpLocks/>
          </p:cNvGrpSpPr>
          <p:nvPr/>
        </p:nvGrpSpPr>
        <p:grpSpPr bwMode="auto">
          <a:xfrm>
            <a:off x="1563688" y="2343150"/>
            <a:ext cx="5845175" cy="3575050"/>
            <a:chOff x="691" y="840"/>
            <a:chExt cx="4088" cy="3246"/>
          </a:xfrm>
        </p:grpSpPr>
        <p:graphicFrame>
          <p:nvGraphicFramePr>
            <p:cNvPr id="131090" name="Object 5"/>
            <p:cNvGraphicFramePr>
              <a:graphicFrameLocks/>
            </p:cNvGraphicFramePr>
            <p:nvPr/>
          </p:nvGraphicFramePr>
          <p:xfrm>
            <a:off x="691" y="840"/>
            <a:ext cx="4050" cy="3246"/>
          </p:xfrm>
          <a:graphic>
            <a:graphicData uri="http://schemas.openxmlformats.org/presentationml/2006/ole">
              <mc:AlternateContent xmlns:mc="http://schemas.openxmlformats.org/markup-compatibility/2006">
                <mc:Choice xmlns:v="urn:schemas-microsoft-com:vml" Requires="v">
                  <p:oleObj spid="_x0000_s131307" name="Diagramm" r:id="rId4" imgW="7438848" imgH="5324601" progId="MSGraph.Chart.8">
                    <p:embed followColorScheme="full"/>
                  </p:oleObj>
                </mc:Choice>
                <mc:Fallback>
                  <p:oleObj name="Diagramm" r:id="rId4" imgW="7438848" imgH="5324601" progId="MSGraph.Chart.8">
                    <p:embed followColorScheme="full"/>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 y="840"/>
                          <a:ext cx="4050" cy="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1091" name="Line 6"/>
            <p:cNvSpPr>
              <a:spLocks noChangeShapeType="1"/>
            </p:cNvSpPr>
            <p:nvPr/>
          </p:nvSpPr>
          <p:spPr bwMode="auto">
            <a:xfrm>
              <a:off x="4577" y="3922"/>
              <a:ext cx="20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1092" name="Line 7"/>
            <p:cNvSpPr>
              <a:spLocks noChangeShapeType="1"/>
            </p:cNvSpPr>
            <p:nvPr/>
          </p:nvSpPr>
          <p:spPr bwMode="auto">
            <a:xfrm rot="5400000" flipH="1">
              <a:off x="654" y="967"/>
              <a:ext cx="20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131079" name="Rectangle 8"/>
          <p:cNvSpPr>
            <a:spLocks noChangeArrowheads="1"/>
          </p:cNvSpPr>
          <p:nvPr/>
        </p:nvSpPr>
        <p:spPr bwMode="auto">
          <a:xfrm>
            <a:off x="1608138" y="2413000"/>
            <a:ext cx="1346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1600"/>
              <a:t>e = $ / DM</a:t>
            </a:r>
            <a:endParaRPr lang="en-GB" altLang="en-US" sz="1600" b="1"/>
          </a:p>
        </p:txBody>
      </p:sp>
      <p:sp>
        <p:nvSpPr>
          <p:cNvPr id="131080" name="Rectangle 9"/>
          <p:cNvSpPr>
            <a:spLocks noChangeArrowheads="1"/>
          </p:cNvSpPr>
          <p:nvPr/>
        </p:nvSpPr>
        <p:spPr bwMode="auto">
          <a:xfrm>
            <a:off x="4813300" y="5765800"/>
            <a:ext cx="2608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a:spcBef>
                <a:spcPct val="0"/>
              </a:spcBef>
              <a:buClrTx/>
              <a:buFontTx/>
              <a:buNone/>
            </a:pPr>
            <a:r>
              <a:rPr lang="en-GB" altLang="en-US" sz="1600"/>
              <a:t>Devisen in DM</a:t>
            </a:r>
            <a:endParaRPr lang="en-GB" altLang="en-US" sz="1600" baseline="-25000"/>
          </a:p>
        </p:txBody>
      </p:sp>
      <p:sp>
        <p:nvSpPr>
          <p:cNvPr id="131081" name="Line 10"/>
          <p:cNvSpPr>
            <a:spLocks noChangeShapeType="1"/>
          </p:cNvSpPr>
          <p:nvPr/>
        </p:nvSpPr>
        <p:spPr bwMode="auto">
          <a:xfrm>
            <a:off x="4173538" y="3992563"/>
            <a:ext cx="0" cy="1743075"/>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1082" name="Line 11"/>
          <p:cNvSpPr>
            <a:spLocks noChangeShapeType="1"/>
          </p:cNvSpPr>
          <p:nvPr/>
        </p:nvSpPr>
        <p:spPr bwMode="auto">
          <a:xfrm flipH="1" flipV="1">
            <a:off x="2492375" y="2878138"/>
            <a:ext cx="3700463" cy="2452687"/>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1083" name="Line 12"/>
          <p:cNvSpPr>
            <a:spLocks noChangeShapeType="1"/>
          </p:cNvSpPr>
          <p:nvPr/>
        </p:nvSpPr>
        <p:spPr bwMode="auto">
          <a:xfrm rot="-5400000" flipH="1" flipV="1">
            <a:off x="3095625" y="2005013"/>
            <a:ext cx="2187575" cy="394652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1084" name="Rectangle 13"/>
          <p:cNvSpPr>
            <a:spLocks noChangeArrowheads="1"/>
          </p:cNvSpPr>
          <p:nvPr/>
        </p:nvSpPr>
        <p:spPr bwMode="auto">
          <a:xfrm>
            <a:off x="3930650" y="5791200"/>
            <a:ext cx="585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1600"/>
              <a:t>DM</a:t>
            </a:r>
            <a:r>
              <a:rPr lang="en-GB" altLang="en-US" sz="1600" baseline="-25000"/>
              <a:t>1</a:t>
            </a:r>
            <a:endParaRPr lang="en-GB" altLang="en-US" sz="1600" b="1" baseline="-25000"/>
          </a:p>
        </p:txBody>
      </p:sp>
      <p:sp>
        <p:nvSpPr>
          <p:cNvPr id="131085" name="Text Box 14"/>
          <p:cNvSpPr txBox="1">
            <a:spLocks noChangeArrowheads="1"/>
          </p:cNvSpPr>
          <p:nvPr/>
        </p:nvSpPr>
        <p:spPr bwMode="auto">
          <a:xfrm>
            <a:off x="6202363" y="5140325"/>
            <a:ext cx="2728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1600" b="1">
                <a:solidFill>
                  <a:srgbClr val="00FFFF"/>
                </a:solidFill>
                <a:cs typeface="Arial" charset="0"/>
              </a:rPr>
              <a:t>DM-Nachfrage</a:t>
            </a:r>
          </a:p>
        </p:txBody>
      </p:sp>
      <p:sp>
        <p:nvSpPr>
          <p:cNvPr id="131086" name="Line 15"/>
          <p:cNvSpPr>
            <a:spLocks noChangeShapeType="1"/>
          </p:cNvSpPr>
          <p:nvPr/>
        </p:nvSpPr>
        <p:spPr bwMode="auto">
          <a:xfrm flipH="1">
            <a:off x="1622425" y="3978275"/>
            <a:ext cx="2568575" cy="12700"/>
          </a:xfrm>
          <a:prstGeom prst="line">
            <a:avLst/>
          </a:prstGeom>
          <a:noFill/>
          <a:ln w="28575">
            <a:solidFill>
              <a:srgbClr val="00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1087" name="Rectangle 16"/>
          <p:cNvSpPr>
            <a:spLocks noChangeArrowheads="1"/>
          </p:cNvSpPr>
          <p:nvPr/>
        </p:nvSpPr>
        <p:spPr bwMode="auto">
          <a:xfrm>
            <a:off x="954088" y="3851275"/>
            <a:ext cx="684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1600"/>
              <a:t>e</a:t>
            </a:r>
            <a:r>
              <a:rPr lang="en-GB" altLang="en-US" sz="1600" baseline="-25000"/>
              <a:t>1</a:t>
            </a:r>
          </a:p>
        </p:txBody>
      </p:sp>
      <p:sp>
        <p:nvSpPr>
          <p:cNvPr id="131088" name="Oval 17"/>
          <p:cNvSpPr>
            <a:spLocks noChangeArrowheads="1"/>
          </p:cNvSpPr>
          <p:nvPr/>
        </p:nvSpPr>
        <p:spPr bwMode="auto">
          <a:xfrm>
            <a:off x="4114800" y="3946525"/>
            <a:ext cx="117475" cy="85725"/>
          </a:xfrm>
          <a:prstGeom prst="ellipse">
            <a:avLst/>
          </a:prstGeom>
          <a:solidFill>
            <a:srgbClr val="00FF00"/>
          </a:solidFill>
          <a:ln w="3175" algn="ctr">
            <a:solidFill>
              <a:srgbClr val="000000"/>
            </a:solidFill>
            <a:round/>
            <a:headEnd type="none" w="med" len="lg"/>
            <a:tailEnd type="none" w="lg" len="lg"/>
          </a:ln>
        </p:spPr>
        <p:txBody>
          <a:bodyPr lIns="90000" tIns="46800" rIns="90000" bIns="4680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131089" name="Text Box 18"/>
          <p:cNvSpPr txBox="1">
            <a:spLocks noChangeArrowheads="1"/>
          </p:cNvSpPr>
          <p:nvPr/>
        </p:nvSpPr>
        <p:spPr bwMode="auto">
          <a:xfrm>
            <a:off x="6173788" y="2722563"/>
            <a:ext cx="2720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1600" b="1">
                <a:solidFill>
                  <a:srgbClr val="00FFFF"/>
                </a:solidFill>
              </a:rPr>
              <a:t>DM-Angebot</a:t>
            </a:r>
            <a:endParaRPr lang="de-DE" altLang="en-US" sz="1600" b="1">
              <a:solidFill>
                <a:srgbClr val="00FFFF"/>
              </a:solidFill>
              <a:cs typeface="Arial" charset="0"/>
            </a:endParaRP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503E3404-EB74-462E-B3CF-C4C308FCAA7B}" type="slidenum">
              <a:rPr lang="de-DE" altLang="en-US" sz="1600" smtClean="0"/>
              <a:pPr algn="r" eaLnBrk="1" hangingPunct="1">
                <a:spcBef>
                  <a:spcPct val="0"/>
                </a:spcBef>
                <a:buClrTx/>
                <a:buFontTx/>
                <a:buNone/>
              </a:pPr>
              <a:t>124</a:t>
            </a:fld>
            <a:r>
              <a:rPr lang="de-DE" altLang="en-US" sz="1600"/>
              <a:t> -</a:t>
            </a:r>
          </a:p>
        </p:txBody>
      </p:sp>
      <p:sp>
        <p:nvSpPr>
          <p:cNvPr id="13209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013826" name="Rectangle 2"/>
          <p:cNvSpPr>
            <a:spLocks noGrp="1" noChangeArrowheads="1"/>
          </p:cNvSpPr>
          <p:nvPr>
            <p:ph type="title" idx="4294967295"/>
          </p:nvPr>
        </p:nvSpPr>
        <p:spPr/>
        <p:txBody>
          <a:bodyPr/>
          <a:lstStyle/>
          <a:p>
            <a:pPr eaLnBrk="1" hangingPunct="1">
              <a:defRPr/>
            </a:pPr>
            <a:r>
              <a:rPr lang="de-DE"/>
              <a:t>3.4. Kontrollfragen</a:t>
            </a:r>
          </a:p>
        </p:txBody>
      </p:sp>
      <p:sp>
        <p:nvSpPr>
          <p:cNvPr id="8013827" name="Rectangle 3"/>
          <p:cNvSpPr>
            <a:spLocks noChangeArrowheads="1"/>
          </p:cNvSpPr>
          <p:nvPr/>
        </p:nvSpPr>
        <p:spPr bwMode="auto">
          <a:xfrm>
            <a:off x="493713" y="942975"/>
            <a:ext cx="8445500" cy="1016000"/>
          </a:xfrm>
          <a:prstGeom prst="rect">
            <a:avLst/>
          </a:prstGeom>
          <a:noFill/>
          <a:ln w="9525">
            <a:noFill/>
            <a:miter lim="800000"/>
            <a:headEnd/>
            <a:tailEnd/>
          </a:ln>
          <a:effectLst/>
        </p:spPr>
        <p:txBody>
          <a:bodyPr lIns="92075" tIns="46038" rIns="92075" bIns="46038">
            <a:spAutoFit/>
          </a:bodyPr>
          <a:lstStyle/>
          <a:p>
            <a:pPr marL="571500" indent="-571500" algn="l">
              <a:spcBef>
                <a:spcPct val="60000"/>
              </a:spcBef>
              <a:buClr>
                <a:srgbClr val="FF0000"/>
              </a:buClr>
              <a:buFont typeface="+mj-lt"/>
              <a:buAutoNum type="arabicPeriod" startAt="15"/>
              <a:defRPr/>
            </a:pPr>
            <a:r>
              <a:rPr lang="de-DE" dirty="0">
                <a:solidFill>
                  <a:schemeClr val="tx1"/>
                </a:solidFill>
                <a:effectLst>
                  <a:outerShdw blurRad="38100" dist="38100" dir="2700000" algn="tl">
                    <a:srgbClr val="000000"/>
                  </a:outerShdw>
                </a:effectLst>
              </a:rPr>
              <a:t>Beschreiben Sie anhand des Diagramms, wie ein Anstieg der DM-Nachfrage auf den Wechselkurs wirkt und was die Notenbank dagegen unternehmen kann.</a:t>
            </a:r>
          </a:p>
        </p:txBody>
      </p:sp>
      <p:grpSp>
        <p:nvGrpSpPr>
          <p:cNvPr id="132102" name="Group 4"/>
          <p:cNvGrpSpPr>
            <a:grpSpLocks/>
          </p:cNvGrpSpPr>
          <p:nvPr/>
        </p:nvGrpSpPr>
        <p:grpSpPr bwMode="auto">
          <a:xfrm>
            <a:off x="1563688" y="2343150"/>
            <a:ext cx="5845175" cy="3575050"/>
            <a:chOff x="691" y="840"/>
            <a:chExt cx="4088" cy="3246"/>
          </a:xfrm>
        </p:grpSpPr>
        <p:graphicFrame>
          <p:nvGraphicFramePr>
            <p:cNvPr id="132114" name="Object 5"/>
            <p:cNvGraphicFramePr>
              <a:graphicFrameLocks/>
            </p:cNvGraphicFramePr>
            <p:nvPr/>
          </p:nvGraphicFramePr>
          <p:xfrm>
            <a:off x="691" y="840"/>
            <a:ext cx="4050" cy="3246"/>
          </p:xfrm>
          <a:graphic>
            <a:graphicData uri="http://schemas.openxmlformats.org/presentationml/2006/ole">
              <mc:AlternateContent xmlns:mc="http://schemas.openxmlformats.org/markup-compatibility/2006">
                <mc:Choice xmlns:v="urn:schemas-microsoft-com:vml" Requires="v">
                  <p:oleObj spid="_x0000_s132331" name="Diagramm" r:id="rId4" imgW="7438848" imgH="5324601" progId="MSGraph.Chart.8">
                    <p:embed followColorScheme="full"/>
                  </p:oleObj>
                </mc:Choice>
                <mc:Fallback>
                  <p:oleObj name="Diagramm" r:id="rId4" imgW="7438848" imgH="5324601" progId="MSGraph.Chart.8">
                    <p:embed followColorScheme="full"/>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 y="840"/>
                          <a:ext cx="4050" cy="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2115" name="Line 6"/>
            <p:cNvSpPr>
              <a:spLocks noChangeShapeType="1"/>
            </p:cNvSpPr>
            <p:nvPr/>
          </p:nvSpPr>
          <p:spPr bwMode="auto">
            <a:xfrm>
              <a:off x="4577" y="3922"/>
              <a:ext cx="20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2116" name="Line 7"/>
            <p:cNvSpPr>
              <a:spLocks noChangeShapeType="1"/>
            </p:cNvSpPr>
            <p:nvPr/>
          </p:nvSpPr>
          <p:spPr bwMode="auto">
            <a:xfrm rot="5400000" flipH="1">
              <a:off x="654" y="967"/>
              <a:ext cx="20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132103" name="Rectangle 8"/>
          <p:cNvSpPr>
            <a:spLocks noChangeArrowheads="1"/>
          </p:cNvSpPr>
          <p:nvPr/>
        </p:nvSpPr>
        <p:spPr bwMode="auto">
          <a:xfrm>
            <a:off x="1608138" y="2413000"/>
            <a:ext cx="1346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1600"/>
              <a:t>e = $ / DM</a:t>
            </a:r>
            <a:endParaRPr lang="en-GB" altLang="en-US" sz="1600" b="1"/>
          </a:p>
        </p:txBody>
      </p:sp>
      <p:sp>
        <p:nvSpPr>
          <p:cNvPr id="132104" name="Rectangle 9"/>
          <p:cNvSpPr>
            <a:spLocks noChangeArrowheads="1"/>
          </p:cNvSpPr>
          <p:nvPr/>
        </p:nvSpPr>
        <p:spPr bwMode="auto">
          <a:xfrm>
            <a:off x="4813300" y="5765800"/>
            <a:ext cx="2608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a:spcBef>
                <a:spcPct val="0"/>
              </a:spcBef>
              <a:buClrTx/>
              <a:buFontTx/>
              <a:buNone/>
            </a:pPr>
            <a:r>
              <a:rPr lang="en-GB" altLang="en-US" sz="1600"/>
              <a:t>Devisen in DM</a:t>
            </a:r>
            <a:endParaRPr lang="en-GB" altLang="en-US" sz="1600" baseline="-25000"/>
          </a:p>
        </p:txBody>
      </p:sp>
      <p:sp>
        <p:nvSpPr>
          <p:cNvPr id="132105" name="Line 10"/>
          <p:cNvSpPr>
            <a:spLocks noChangeShapeType="1"/>
          </p:cNvSpPr>
          <p:nvPr/>
        </p:nvSpPr>
        <p:spPr bwMode="auto">
          <a:xfrm>
            <a:off x="4173538" y="3992563"/>
            <a:ext cx="0" cy="1743075"/>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2106" name="Line 11"/>
          <p:cNvSpPr>
            <a:spLocks noChangeShapeType="1"/>
          </p:cNvSpPr>
          <p:nvPr/>
        </p:nvSpPr>
        <p:spPr bwMode="auto">
          <a:xfrm flipH="1" flipV="1">
            <a:off x="2492375" y="2878138"/>
            <a:ext cx="3700463" cy="2452687"/>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2107" name="Line 12"/>
          <p:cNvSpPr>
            <a:spLocks noChangeShapeType="1"/>
          </p:cNvSpPr>
          <p:nvPr/>
        </p:nvSpPr>
        <p:spPr bwMode="auto">
          <a:xfrm rot="-5400000" flipH="1" flipV="1">
            <a:off x="3095625" y="2005013"/>
            <a:ext cx="2187575" cy="394652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2108" name="Rectangle 13"/>
          <p:cNvSpPr>
            <a:spLocks noChangeArrowheads="1"/>
          </p:cNvSpPr>
          <p:nvPr/>
        </p:nvSpPr>
        <p:spPr bwMode="auto">
          <a:xfrm>
            <a:off x="3930650" y="5791200"/>
            <a:ext cx="585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1600"/>
              <a:t>DM</a:t>
            </a:r>
            <a:r>
              <a:rPr lang="en-GB" altLang="en-US" sz="1600" baseline="-25000"/>
              <a:t>1</a:t>
            </a:r>
            <a:endParaRPr lang="en-GB" altLang="en-US" sz="1600" b="1" baseline="-25000"/>
          </a:p>
        </p:txBody>
      </p:sp>
      <p:sp>
        <p:nvSpPr>
          <p:cNvPr id="132109" name="Text Box 14"/>
          <p:cNvSpPr txBox="1">
            <a:spLocks noChangeArrowheads="1"/>
          </p:cNvSpPr>
          <p:nvPr/>
        </p:nvSpPr>
        <p:spPr bwMode="auto">
          <a:xfrm>
            <a:off x="6202363" y="5140325"/>
            <a:ext cx="2728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1600" b="1">
                <a:solidFill>
                  <a:srgbClr val="00FFFF"/>
                </a:solidFill>
                <a:cs typeface="Arial" charset="0"/>
              </a:rPr>
              <a:t>DM-Nachfrage</a:t>
            </a:r>
          </a:p>
        </p:txBody>
      </p:sp>
      <p:sp>
        <p:nvSpPr>
          <p:cNvPr id="132110" name="Line 15"/>
          <p:cNvSpPr>
            <a:spLocks noChangeShapeType="1"/>
          </p:cNvSpPr>
          <p:nvPr/>
        </p:nvSpPr>
        <p:spPr bwMode="auto">
          <a:xfrm flipH="1">
            <a:off x="1622425" y="3978275"/>
            <a:ext cx="2568575" cy="12700"/>
          </a:xfrm>
          <a:prstGeom prst="line">
            <a:avLst/>
          </a:prstGeom>
          <a:noFill/>
          <a:ln w="28575">
            <a:solidFill>
              <a:srgbClr val="00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2111" name="Rectangle 16"/>
          <p:cNvSpPr>
            <a:spLocks noChangeArrowheads="1"/>
          </p:cNvSpPr>
          <p:nvPr/>
        </p:nvSpPr>
        <p:spPr bwMode="auto">
          <a:xfrm>
            <a:off x="954088" y="3851275"/>
            <a:ext cx="684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1600"/>
              <a:t>e</a:t>
            </a:r>
            <a:r>
              <a:rPr lang="en-GB" altLang="en-US" sz="1600" baseline="-25000"/>
              <a:t>1</a:t>
            </a:r>
          </a:p>
        </p:txBody>
      </p:sp>
      <p:sp>
        <p:nvSpPr>
          <p:cNvPr id="132112" name="Oval 17"/>
          <p:cNvSpPr>
            <a:spLocks noChangeArrowheads="1"/>
          </p:cNvSpPr>
          <p:nvPr/>
        </p:nvSpPr>
        <p:spPr bwMode="auto">
          <a:xfrm>
            <a:off x="4114800" y="3946525"/>
            <a:ext cx="117475" cy="85725"/>
          </a:xfrm>
          <a:prstGeom prst="ellipse">
            <a:avLst/>
          </a:prstGeom>
          <a:solidFill>
            <a:srgbClr val="00FF00"/>
          </a:solidFill>
          <a:ln w="3175" algn="ctr">
            <a:solidFill>
              <a:srgbClr val="000000"/>
            </a:solidFill>
            <a:round/>
            <a:headEnd type="none" w="med" len="lg"/>
            <a:tailEnd type="none" w="lg" len="lg"/>
          </a:ln>
        </p:spPr>
        <p:txBody>
          <a:bodyPr lIns="90000" tIns="46800" rIns="90000" bIns="4680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132113" name="Text Box 18"/>
          <p:cNvSpPr txBox="1">
            <a:spLocks noChangeArrowheads="1"/>
          </p:cNvSpPr>
          <p:nvPr/>
        </p:nvSpPr>
        <p:spPr bwMode="auto">
          <a:xfrm>
            <a:off x="6173788" y="2722563"/>
            <a:ext cx="2720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1600" b="1">
                <a:solidFill>
                  <a:srgbClr val="00FFFF"/>
                </a:solidFill>
              </a:rPr>
              <a:t>DM-Angebot</a:t>
            </a:r>
            <a:endParaRPr lang="de-DE" altLang="en-US" sz="1600" b="1">
              <a:solidFill>
                <a:srgbClr val="00FFFF"/>
              </a:solidFill>
              <a:cs typeface="Arial" charset="0"/>
            </a:endParaRPr>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66187AA6-E7FA-4B92-BBC0-96DAB8FD64A7}" type="slidenum">
              <a:rPr lang="de-DE" altLang="en-US" sz="1600" smtClean="0"/>
              <a:pPr algn="r" eaLnBrk="1" hangingPunct="1">
                <a:spcBef>
                  <a:spcPct val="0"/>
                </a:spcBef>
                <a:buClrTx/>
                <a:buFontTx/>
                <a:buNone/>
              </a:pPr>
              <a:t>125</a:t>
            </a:fld>
            <a:r>
              <a:rPr lang="de-DE" altLang="en-US" sz="1600"/>
              <a:t> -</a:t>
            </a:r>
          </a:p>
        </p:txBody>
      </p:sp>
      <p:sp>
        <p:nvSpPr>
          <p:cNvPr id="13312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487490" name="Rectangle 2"/>
          <p:cNvSpPr>
            <a:spLocks noGrp="1" noChangeArrowheads="1"/>
          </p:cNvSpPr>
          <p:nvPr>
            <p:ph type="title" idx="4294967295"/>
          </p:nvPr>
        </p:nvSpPr>
        <p:spPr/>
        <p:txBody>
          <a:bodyPr/>
          <a:lstStyle/>
          <a:p>
            <a:pPr eaLnBrk="1" hangingPunct="1">
              <a:defRPr/>
            </a:pPr>
            <a:r>
              <a:rPr lang="de-DE"/>
              <a:t>3.4. Kontrollfragen</a:t>
            </a:r>
          </a:p>
        </p:txBody>
      </p:sp>
      <p:sp>
        <p:nvSpPr>
          <p:cNvPr id="7487491" name="Rectangle 3"/>
          <p:cNvSpPr>
            <a:spLocks noChangeArrowheads="1"/>
          </p:cNvSpPr>
          <p:nvPr/>
        </p:nvSpPr>
        <p:spPr bwMode="auto">
          <a:xfrm>
            <a:off x="493713" y="1036955"/>
            <a:ext cx="8445500" cy="5561139"/>
          </a:xfrm>
          <a:prstGeom prst="rect">
            <a:avLst/>
          </a:prstGeom>
          <a:noFill/>
          <a:ln w="9525">
            <a:noFill/>
            <a:miter lim="800000"/>
            <a:headEnd/>
            <a:tailEnd/>
          </a:ln>
          <a:effectLst/>
        </p:spPr>
        <p:txBody>
          <a:bodyPr lIns="92075" tIns="46038" rIns="92075" bIns="46038">
            <a:spAutoFit/>
          </a:bodyPr>
          <a:lstStyle/>
          <a:p>
            <a:pPr marL="571500" indent="-571500" algn="l">
              <a:lnSpc>
                <a:spcPts val="2000"/>
              </a:lnSpc>
              <a:spcBef>
                <a:spcPct val="60000"/>
              </a:spcBef>
              <a:buClr>
                <a:srgbClr val="FF0000"/>
              </a:buClr>
              <a:buFont typeface="+mj-lt"/>
              <a:buAutoNum type="arabicPeriod" startAt="16"/>
              <a:defRPr/>
            </a:pPr>
            <a:r>
              <a:rPr lang="de-DE" dirty="0">
                <a:solidFill>
                  <a:schemeClr val="tx1"/>
                </a:solidFill>
                <a:effectLst>
                  <a:outerShdw blurRad="38100" dist="38100" dir="2700000" algn="tl">
                    <a:srgbClr val="000000"/>
                  </a:outerShdw>
                </a:effectLst>
              </a:rPr>
              <a:t>Kann es in einem System fester Wechselkurse eine unabhängige Notenbank geben?</a:t>
            </a:r>
          </a:p>
          <a:p>
            <a:pPr marL="571500" indent="-571500" algn="l">
              <a:lnSpc>
                <a:spcPts val="2000"/>
              </a:lnSpc>
              <a:spcBef>
                <a:spcPct val="60000"/>
              </a:spcBef>
              <a:buClr>
                <a:srgbClr val="FF0000"/>
              </a:buClr>
              <a:buFont typeface="Arial Unicode MS" pitchFamily="34" charset="-128"/>
              <a:buAutoNum type="arabicPeriod" startAt="16"/>
              <a:defRPr/>
            </a:pPr>
            <a:r>
              <a:rPr lang="de-DE" dirty="0">
                <a:solidFill>
                  <a:schemeClr val="tx1"/>
                </a:solidFill>
                <a:effectLst>
                  <a:outerShdw blurRad="38100" dist="38100" dir="2700000" algn="tl">
                    <a:srgbClr val="000000"/>
                  </a:outerShdw>
                </a:effectLst>
              </a:rPr>
              <a:t>Kann es in einem System flexibler Wechselkurse eine unabhängige Notenbank geben?</a:t>
            </a:r>
          </a:p>
          <a:p>
            <a:pPr marL="571500" indent="-571500" algn="l">
              <a:lnSpc>
                <a:spcPts val="2000"/>
              </a:lnSpc>
              <a:spcBef>
                <a:spcPct val="60000"/>
              </a:spcBef>
              <a:buClr>
                <a:srgbClr val="FF0000"/>
              </a:buClr>
              <a:buFont typeface="Arial Unicode MS" pitchFamily="34" charset="-128"/>
              <a:buAutoNum type="arabicPeriod" startAt="16"/>
              <a:defRPr/>
            </a:pPr>
            <a:r>
              <a:rPr lang="de-DE" dirty="0">
                <a:solidFill>
                  <a:schemeClr val="tx1"/>
                </a:solidFill>
                <a:effectLst>
                  <a:outerShdw blurRad="38100" dist="38100" dir="2700000" algn="tl">
                    <a:srgbClr val="000000"/>
                  </a:outerShdw>
                </a:effectLst>
              </a:rPr>
              <a:t>Erläutern Sie, wie ein Fremdwährungskredit zur Absicherung des Wechselkursrisikos von Handelsgeschäften eingesetzt werden kann.</a:t>
            </a:r>
          </a:p>
          <a:p>
            <a:pPr marL="571500" indent="-571500" algn="l">
              <a:lnSpc>
                <a:spcPts val="2000"/>
              </a:lnSpc>
              <a:spcBef>
                <a:spcPct val="60000"/>
              </a:spcBef>
              <a:buClr>
                <a:srgbClr val="FF0000"/>
              </a:buClr>
              <a:buFont typeface="Arial Unicode MS" pitchFamily="34" charset="-128"/>
              <a:buAutoNum type="arabicPeriod" startAt="16"/>
              <a:defRPr/>
            </a:pPr>
            <a:r>
              <a:rPr lang="de-DE" dirty="0">
                <a:solidFill>
                  <a:schemeClr val="tx1"/>
                </a:solidFill>
                <a:effectLst>
                  <a:outerShdw blurRad="38100" dist="38100" dir="2700000" algn="tl">
                    <a:srgbClr val="000000"/>
                  </a:outerShdw>
                </a:effectLst>
              </a:rPr>
              <a:t>Erläutern Sie, wie ein Devisentermingeschäft zur Absicherung des Wechselkursrisikos von Handelsgeschäften eingesetzt werden kann.</a:t>
            </a:r>
          </a:p>
          <a:p>
            <a:pPr marL="571500" indent="-571500" algn="l">
              <a:lnSpc>
                <a:spcPts val="2000"/>
              </a:lnSpc>
              <a:spcBef>
                <a:spcPct val="60000"/>
              </a:spcBef>
              <a:buClr>
                <a:srgbClr val="FF0000"/>
              </a:buClr>
              <a:buFont typeface="Arial Unicode MS" pitchFamily="34" charset="-128"/>
              <a:buAutoNum type="arabicPeriod" startAt="16"/>
              <a:defRPr/>
            </a:pPr>
            <a:r>
              <a:rPr lang="de-DE" dirty="0">
                <a:solidFill>
                  <a:schemeClr val="tx1"/>
                </a:solidFill>
                <a:effectLst>
                  <a:outerShdw blurRad="38100" dist="38100" dir="2700000" algn="tl">
                    <a:srgbClr val="000000"/>
                  </a:outerShdw>
                </a:effectLst>
              </a:rPr>
              <a:t>Erläutern Sie, wie ein Devisenoptionsgeschäft zur Absicherung des Wechselkursrisikos von Handelsgeschäften eingesetzt werden kann.</a:t>
            </a:r>
          </a:p>
          <a:p>
            <a:pPr marL="571500" indent="-571500" algn="l">
              <a:lnSpc>
                <a:spcPts val="2000"/>
              </a:lnSpc>
              <a:spcBef>
                <a:spcPct val="60000"/>
              </a:spcBef>
              <a:buClr>
                <a:srgbClr val="FF0000"/>
              </a:buClr>
              <a:buFont typeface="+mj-lt"/>
              <a:buAutoNum type="arabicPeriod" startAt="21"/>
              <a:defRPr/>
            </a:pPr>
            <a:r>
              <a:rPr lang="de-DE" dirty="0">
                <a:solidFill>
                  <a:schemeClr val="tx1"/>
                </a:solidFill>
                <a:effectLst>
                  <a:outerShdw blurRad="38100" dist="38100" dir="2700000" algn="tl">
                    <a:srgbClr val="000000"/>
                  </a:outerShdw>
                </a:effectLst>
              </a:rPr>
              <a:t>Erläutern Sie, wie der „monetäre Effizienzgewinn“ beim Beitritt in eine Währungsunion zustande kommt.</a:t>
            </a:r>
          </a:p>
          <a:p>
            <a:pPr marL="571500" indent="-571500" algn="l">
              <a:lnSpc>
                <a:spcPts val="2000"/>
              </a:lnSpc>
              <a:spcBef>
                <a:spcPct val="60000"/>
              </a:spcBef>
              <a:buClr>
                <a:srgbClr val="FF0000"/>
              </a:buClr>
              <a:buFont typeface="Arial Unicode MS" pitchFamily="34" charset="-128"/>
              <a:buAutoNum type="arabicPeriod" startAt="21"/>
              <a:defRPr/>
            </a:pPr>
            <a:r>
              <a:rPr lang="de-DE" dirty="0">
                <a:solidFill>
                  <a:schemeClr val="tx1"/>
                </a:solidFill>
                <a:effectLst>
                  <a:outerShdw blurRad="38100" dist="38100" dir="2700000" algn="tl">
                    <a:srgbClr val="000000"/>
                  </a:outerShdw>
                </a:effectLst>
              </a:rPr>
              <a:t>Erläutern Sie, wodurch beim Beitritt in eine Währungsunion "Stabilitätskosten" entstehen.</a:t>
            </a:r>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9667717D-505D-495D-809F-79B06D91C5FC}" type="slidenum">
              <a:rPr lang="de-DE" altLang="en-US" sz="1600" smtClean="0"/>
              <a:pPr algn="r" eaLnBrk="1" hangingPunct="1">
                <a:spcBef>
                  <a:spcPct val="0"/>
                </a:spcBef>
                <a:buClrTx/>
                <a:buFontTx/>
                <a:buNone/>
              </a:pPr>
              <a:t>126</a:t>
            </a:fld>
            <a:r>
              <a:rPr lang="de-DE" altLang="en-US" sz="1600"/>
              <a:t> -</a:t>
            </a:r>
          </a:p>
        </p:txBody>
      </p:sp>
      <p:sp>
        <p:nvSpPr>
          <p:cNvPr id="13517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353794" name="Rectangle 2"/>
          <p:cNvSpPr>
            <a:spLocks noGrp="1" noChangeArrowheads="1"/>
          </p:cNvSpPr>
          <p:nvPr>
            <p:ph type="title" idx="4294967295"/>
          </p:nvPr>
        </p:nvSpPr>
        <p:spPr>
          <a:xfrm>
            <a:off x="457200" y="0"/>
            <a:ext cx="8229600" cy="1100138"/>
          </a:xfrm>
        </p:spPr>
        <p:txBody>
          <a:bodyPr/>
          <a:lstStyle/>
          <a:p>
            <a:pPr eaLnBrk="1" hangingPunct="1">
              <a:defRPr/>
            </a:pPr>
            <a:r>
              <a:rPr lang="de-DE"/>
              <a:t>3.4. Kontrollfragen</a:t>
            </a:r>
          </a:p>
        </p:txBody>
      </p:sp>
      <p:sp>
        <p:nvSpPr>
          <p:cNvPr id="8353795" name="Rectangle 3"/>
          <p:cNvSpPr>
            <a:spLocks noChangeArrowheads="1"/>
          </p:cNvSpPr>
          <p:nvPr/>
        </p:nvSpPr>
        <p:spPr bwMode="auto">
          <a:xfrm>
            <a:off x="493713" y="1057275"/>
            <a:ext cx="8650287" cy="5800725"/>
          </a:xfrm>
          <a:prstGeom prst="rect">
            <a:avLst/>
          </a:prstGeom>
          <a:noFill/>
          <a:ln w="9525">
            <a:noFill/>
            <a:miter lim="800000"/>
            <a:headEnd/>
            <a:tailEnd/>
          </a:ln>
          <a:effectLst/>
        </p:spPr>
        <p:txBody>
          <a:bodyPr lIns="92075" tIns="46038" rIns="92075" bIns="46038"/>
          <a:lstStyle/>
          <a:p>
            <a:pPr marL="571500" indent="-571500" algn="l">
              <a:spcBef>
                <a:spcPct val="60000"/>
              </a:spcBef>
              <a:buClr>
                <a:srgbClr val="FF0000"/>
              </a:buClr>
              <a:buFont typeface="+mj-lt"/>
              <a:buAutoNum type="arabicPeriod" startAt="23"/>
              <a:defRPr/>
            </a:pPr>
            <a:r>
              <a:rPr lang="de-DE" dirty="0">
                <a:solidFill>
                  <a:schemeClr val="tx1"/>
                </a:solidFill>
                <a:effectLst>
                  <a:outerShdw blurRad="38100" dist="38100" dir="2700000" algn="tl">
                    <a:srgbClr val="000000"/>
                  </a:outerShdw>
                </a:effectLst>
              </a:rPr>
              <a:t>Erläutern Sie wie der Grad der ökonomischen Integration zwischen Währungsunion und Beitrittsland auf den Effizienzgewinn und auf die Stabilitätskosten eines Beitritts zu einer Währungsunion wirken.</a:t>
            </a:r>
          </a:p>
          <a:p>
            <a:pPr marL="571500" indent="-571500" algn="l">
              <a:spcBef>
                <a:spcPct val="60000"/>
              </a:spcBef>
              <a:buClr>
                <a:srgbClr val="FF0000"/>
              </a:buClr>
              <a:buFont typeface="Arial Unicode MS" pitchFamily="34" charset="-128"/>
              <a:buAutoNum type="arabicPeriod" startAt="23"/>
              <a:defRPr/>
            </a:pPr>
            <a:r>
              <a:rPr lang="de-DE" dirty="0">
                <a:solidFill>
                  <a:schemeClr val="tx1"/>
                </a:solidFill>
                <a:effectLst>
                  <a:outerShdw blurRad="38100" dist="38100" dir="2700000" algn="tl">
                    <a:srgbClr val="000000"/>
                  </a:outerShdw>
                </a:effectLst>
              </a:rPr>
              <a:t>Wie kann man die Synchronismus der Konjunkturen zweier Länder vergleichen?</a:t>
            </a:r>
          </a:p>
          <a:p>
            <a:pPr marL="571500" indent="-571500" algn="l">
              <a:spcBef>
                <a:spcPct val="60000"/>
              </a:spcBef>
              <a:buClr>
                <a:srgbClr val="FF0000"/>
              </a:buClr>
              <a:buFont typeface="Arial Unicode MS" pitchFamily="34" charset="-128"/>
              <a:buAutoNum type="arabicPeriod" startAt="23"/>
              <a:defRPr/>
            </a:pPr>
            <a:r>
              <a:rPr lang="de-DE" dirty="0">
                <a:solidFill>
                  <a:schemeClr val="tx1"/>
                </a:solidFill>
                <a:effectLst>
                  <a:outerShdw blurRad="38100" dist="38100" dir="2700000" algn="tl">
                    <a:srgbClr val="000000"/>
                  </a:outerShdw>
                </a:effectLst>
              </a:rPr>
              <a:t>Welche empirischen Größen kann man zur Analyse der Frage verwenden, ob eine Währungsunion ein optimaler Währungsraum im Sinne der Theorie </a:t>
            </a:r>
            <a:r>
              <a:rPr lang="de-DE" dirty="0" err="1">
                <a:solidFill>
                  <a:schemeClr val="tx1"/>
                </a:solidFill>
                <a:effectLst>
                  <a:outerShdw blurRad="38100" dist="38100" dir="2700000" algn="tl">
                    <a:srgbClr val="000000"/>
                  </a:outerShdw>
                </a:effectLst>
              </a:rPr>
              <a:t>Mundells</a:t>
            </a:r>
            <a:r>
              <a:rPr lang="de-DE" dirty="0">
                <a:solidFill>
                  <a:schemeClr val="tx1"/>
                </a:solidFill>
                <a:effectLst>
                  <a:outerShdw blurRad="38100" dist="38100" dir="2700000" algn="tl">
                    <a:srgbClr val="000000"/>
                  </a:outerShdw>
                </a:effectLst>
              </a:rPr>
              <a:t> ist? Wie lautet die Interpretation dieser Größen?</a:t>
            </a:r>
          </a:p>
          <a:p>
            <a:pPr marL="571500" indent="-571500" algn="l">
              <a:spcBef>
                <a:spcPct val="60000"/>
              </a:spcBef>
              <a:buClr>
                <a:srgbClr val="FF0000"/>
              </a:buClr>
              <a:buFont typeface="Arial Unicode MS" pitchFamily="34" charset="-128"/>
              <a:buAutoNum type="arabicPeriod" startAt="23"/>
              <a:defRPr/>
            </a:pPr>
            <a:r>
              <a:rPr lang="de-DE" dirty="0">
                <a:solidFill>
                  <a:schemeClr val="tx1"/>
                </a:solidFill>
                <a:effectLst>
                  <a:outerShdw blurRad="38100" dist="38100" dir="2700000" algn="tl">
                    <a:srgbClr val="000000"/>
                  </a:outerShdw>
                </a:effectLst>
              </a:rPr>
              <a:t>Ein Maschinenbauunternehmen kann eine Maschine zu 30 000 $ mit Zahlung in einem Monat in die USA liefern. Die Produktionskosten der Maschine betragen 24 000 €. Ist eine Wechselkursabsicherung mittels Termin- oder mittels Kreditgeschäft günstiger, wenn folgende Markt-bedingungen gegeben sind: Kassakurs: e</a:t>
            </a:r>
            <a:r>
              <a:rPr lang="de-DE" baseline="-25000" dirty="0">
                <a:solidFill>
                  <a:schemeClr val="tx1"/>
                </a:solidFill>
                <a:effectLst>
                  <a:outerShdw blurRad="38100" dist="38100" dir="2700000" algn="tl">
                    <a:srgbClr val="000000"/>
                  </a:outerShdw>
                </a:effectLst>
              </a:rPr>
              <a:t> € </a:t>
            </a:r>
            <a:r>
              <a:rPr lang="de-DE" baseline="30000" dirty="0">
                <a:solidFill>
                  <a:schemeClr val="tx1"/>
                </a:solidFill>
                <a:effectLst>
                  <a:outerShdw blurRad="38100" dist="38100" dir="2700000" algn="tl">
                    <a:srgbClr val="000000"/>
                  </a:outerShdw>
                </a:effectLst>
              </a:rPr>
              <a:t>$ </a:t>
            </a:r>
            <a:r>
              <a:rPr lang="de-DE" dirty="0">
                <a:solidFill>
                  <a:schemeClr val="tx1"/>
                </a:solidFill>
                <a:effectLst>
                  <a:outerShdw blurRad="38100" dist="38100" dir="2700000" algn="tl">
                    <a:srgbClr val="000000"/>
                  </a:outerShdw>
                </a:effectLst>
              </a:rPr>
              <a:t>= 1,1, Terminkurs: e</a:t>
            </a:r>
            <a:r>
              <a:rPr lang="de-DE" baseline="-25000" dirty="0">
                <a:solidFill>
                  <a:schemeClr val="tx1"/>
                </a:solidFill>
                <a:effectLst>
                  <a:outerShdw blurRad="38100" dist="38100" dir="2700000" algn="tl">
                    <a:srgbClr val="000000"/>
                  </a:outerShdw>
                </a:effectLst>
              </a:rPr>
              <a:t> € </a:t>
            </a:r>
            <a:r>
              <a:rPr lang="de-DE" baseline="30000" dirty="0">
                <a:solidFill>
                  <a:schemeClr val="tx1"/>
                </a:solidFill>
                <a:effectLst>
                  <a:outerShdw blurRad="38100" dist="38100" dir="2700000" algn="tl">
                    <a:srgbClr val="000000"/>
                  </a:outerShdw>
                </a:effectLst>
              </a:rPr>
              <a:t>$ </a:t>
            </a:r>
            <a:r>
              <a:rPr lang="de-DE" dirty="0">
                <a:solidFill>
                  <a:schemeClr val="tx1"/>
                </a:solidFill>
                <a:effectLst>
                  <a:outerShdw blurRad="38100" dist="38100" dir="2700000" algn="tl">
                    <a:srgbClr val="000000"/>
                  </a:outerShdw>
                </a:effectLst>
              </a:rPr>
              <a:t>= 1,2, Dollarzins i</a:t>
            </a:r>
            <a:r>
              <a:rPr lang="de-DE" baseline="30000" dirty="0">
                <a:solidFill>
                  <a:schemeClr val="tx1"/>
                </a:solidFill>
                <a:effectLst>
                  <a:outerShdw blurRad="38100" dist="38100" dir="2700000" algn="tl">
                    <a:srgbClr val="000000"/>
                  </a:outerShdw>
                </a:effectLst>
              </a:rPr>
              <a:t>$ </a:t>
            </a:r>
            <a:r>
              <a:rPr lang="de-DE" dirty="0">
                <a:solidFill>
                  <a:schemeClr val="tx1"/>
                </a:solidFill>
                <a:effectLst>
                  <a:outerShdw blurRad="38100" dist="38100" dir="2700000" algn="tl">
                    <a:srgbClr val="000000"/>
                  </a:outerShdw>
                </a:effectLst>
              </a:rPr>
              <a:t>(Laufzeit 1 Monat):  i</a:t>
            </a:r>
            <a:r>
              <a:rPr lang="de-DE" baseline="30000" dirty="0">
                <a:solidFill>
                  <a:schemeClr val="tx1"/>
                </a:solidFill>
                <a:effectLst>
                  <a:outerShdw blurRad="38100" dist="38100" dir="2700000" algn="tl">
                    <a:srgbClr val="000000"/>
                  </a:outerShdw>
                </a:effectLst>
              </a:rPr>
              <a:t>$ </a:t>
            </a:r>
            <a:r>
              <a:rPr lang="de-DE" dirty="0">
                <a:solidFill>
                  <a:schemeClr val="tx1"/>
                </a:solidFill>
                <a:effectLst>
                  <a:outerShdw blurRad="38100" dist="38100" dir="2700000" algn="tl">
                    <a:srgbClr val="000000"/>
                  </a:outerShdw>
                </a:effectLst>
              </a:rPr>
              <a:t>= 2%</a:t>
            </a:r>
          </a:p>
          <a:p>
            <a:pPr marL="571500" indent="-571500" algn="l">
              <a:spcBef>
                <a:spcPct val="60000"/>
              </a:spcBef>
              <a:buClr>
                <a:srgbClr val="FF0000"/>
              </a:buClr>
              <a:buFont typeface="Arial Unicode MS" pitchFamily="34" charset="-128"/>
              <a:buAutoNum type="arabicPeriod" startAt="23"/>
              <a:defRPr/>
            </a:pPr>
            <a:endParaRPr lang="de-DE" dirty="0">
              <a:solidFill>
                <a:schemeClr val="tx1"/>
              </a:solidFill>
              <a:effectLst>
                <a:outerShdw blurRad="38100" dist="38100" dir="2700000" algn="tl">
                  <a:srgbClr val="000000"/>
                </a:outerShdw>
              </a:effectLst>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28274B44-849E-41CD-B5CA-93B3801D5AB7}" type="slidenum">
              <a:rPr lang="de-DE" altLang="en-US" sz="1600" smtClean="0"/>
              <a:pPr algn="r" eaLnBrk="1" hangingPunct="1">
                <a:spcBef>
                  <a:spcPct val="0"/>
                </a:spcBef>
                <a:buClrTx/>
                <a:buFontTx/>
                <a:buNone/>
              </a:pPr>
              <a:t>13</a:t>
            </a:fld>
            <a:r>
              <a:rPr lang="de-DE" altLang="en-US" sz="1600"/>
              <a:t> -</a:t>
            </a:r>
          </a:p>
        </p:txBody>
      </p:sp>
      <p:sp>
        <p:nvSpPr>
          <p:cNvPr id="1945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053762" name="Rectangle 2"/>
          <p:cNvSpPr>
            <a:spLocks noGrp="1" noChangeArrowheads="1"/>
          </p:cNvSpPr>
          <p:nvPr>
            <p:ph type="body" idx="4294967295"/>
          </p:nvPr>
        </p:nvSpPr>
        <p:spPr>
          <a:xfrm>
            <a:off x="468313" y="1160463"/>
            <a:ext cx="8424862" cy="5219700"/>
          </a:xfrm>
        </p:spPr>
        <p:txBody>
          <a:bodyPr/>
          <a:lstStyle/>
          <a:p>
            <a:pPr marL="457200" indent="-457200" eaLnBrk="1" hangingPunct="1">
              <a:defRPr/>
            </a:pPr>
            <a:r>
              <a:rPr lang="de-DE" sz="2200" dirty="0"/>
              <a:t>Man kann die </a:t>
            </a:r>
            <a:r>
              <a:rPr lang="de-DE" sz="2200" dirty="0">
                <a:solidFill>
                  <a:srgbClr val="66FF33"/>
                </a:solidFill>
              </a:rPr>
              <a:t>genaue Beziehung </a:t>
            </a:r>
            <a:r>
              <a:rPr lang="de-DE" sz="2200" dirty="0"/>
              <a:t>zwischen dem Wechselkurs und den Preisen inländischer und ausländischer Güter über ein </a:t>
            </a:r>
            <a:r>
              <a:rPr lang="de-DE" sz="2200" dirty="0">
                <a:solidFill>
                  <a:srgbClr val="66FF33"/>
                </a:solidFill>
              </a:rPr>
              <a:t>Zahlenbeispiel herleiten</a:t>
            </a:r>
            <a:r>
              <a:rPr lang="de-DE" dirty="0"/>
              <a:t>:</a:t>
            </a:r>
          </a:p>
          <a:p>
            <a:pPr lvl="1" eaLnBrk="1" hangingPunct="1">
              <a:defRPr/>
            </a:pPr>
            <a:r>
              <a:rPr lang="de-DE" sz="2000" dirty="0"/>
              <a:t>Bei welchem Wechselkurs wäre es Ihnen </a:t>
            </a:r>
            <a:r>
              <a:rPr lang="de-DE" sz="2000" dirty="0">
                <a:solidFill>
                  <a:srgbClr val="66FF33"/>
                </a:solidFill>
              </a:rPr>
              <a:t>egal</a:t>
            </a:r>
            <a:r>
              <a:rPr lang="de-DE" sz="2000" dirty="0"/>
              <a:t>, wo Sie Ihre Kekse kaufen?</a:t>
            </a:r>
          </a:p>
          <a:p>
            <a:pPr marL="444500" indent="0" eaLnBrk="1" hangingPunct="1">
              <a:buNone/>
              <a:defRPr/>
            </a:pPr>
            <a:r>
              <a:rPr lang="de-DE" sz="2300" dirty="0"/>
              <a:t>    </a:t>
            </a:r>
            <a:r>
              <a:rPr lang="de-DE" sz="2000" dirty="0"/>
              <a:t>Beispiel: Preis pro kg inländische Kekse = P</a:t>
            </a:r>
            <a:r>
              <a:rPr lang="de-DE" sz="2000" baseline="-25000" dirty="0"/>
              <a:t>€ </a:t>
            </a:r>
            <a:r>
              <a:rPr lang="de-DE" sz="2000" dirty="0"/>
              <a:t>= </a:t>
            </a:r>
            <a:r>
              <a:rPr lang="de-DE" sz="2000" dirty="0">
                <a:solidFill>
                  <a:srgbClr val="00FF00"/>
                </a:solidFill>
              </a:rPr>
              <a:t>1 €</a:t>
            </a:r>
            <a:endParaRPr lang="de-DE" sz="2000" baseline="-25000" dirty="0"/>
          </a:p>
          <a:p>
            <a:pPr marL="866775" lvl="2" indent="0" eaLnBrk="1" hangingPunct="1">
              <a:buNone/>
              <a:defRPr/>
            </a:pPr>
            <a:r>
              <a:rPr lang="de-DE" dirty="0"/>
              <a:t>              Preis pro kg ausländische Kekse = P</a:t>
            </a:r>
            <a:r>
              <a:rPr lang="de-DE" baseline="-25000" dirty="0"/>
              <a:t>$ </a:t>
            </a:r>
            <a:r>
              <a:rPr lang="de-DE" dirty="0"/>
              <a:t>= </a:t>
            </a:r>
            <a:r>
              <a:rPr lang="de-DE" dirty="0">
                <a:solidFill>
                  <a:srgbClr val="00FF00"/>
                </a:solidFill>
              </a:rPr>
              <a:t>2 $</a:t>
            </a:r>
            <a:r>
              <a:rPr lang="de-DE" dirty="0"/>
              <a:t> </a:t>
            </a:r>
            <a:endParaRPr lang="de-DE" baseline="-25000" dirty="0"/>
          </a:p>
          <a:p>
            <a:pPr marL="866775" lvl="2" indent="0" eaLnBrk="1" hangingPunct="1">
              <a:buNone/>
              <a:defRPr/>
            </a:pPr>
            <a:r>
              <a:rPr lang="de-DE" dirty="0"/>
              <a:t>              Wechselkurs = e</a:t>
            </a:r>
            <a:r>
              <a:rPr lang="de-DE" baseline="30000" dirty="0"/>
              <a:t>$</a:t>
            </a:r>
            <a:r>
              <a:rPr lang="de-DE" baseline="-25000" dirty="0"/>
              <a:t>€ </a:t>
            </a:r>
            <a:r>
              <a:rPr lang="de-DE" dirty="0"/>
              <a:t>= </a:t>
            </a:r>
            <a:r>
              <a:rPr lang="de-DE" dirty="0">
                <a:solidFill>
                  <a:srgbClr val="00FF00"/>
                </a:solidFill>
              </a:rPr>
              <a:t>???</a:t>
            </a:r>
            <a:r>
              <a:rPr lang="de-DE" baseline="30000" dirty="0">
                <a:solidFill>
                  <a:srgbClr val="00FF00"/>
                </a:solidFill>
              </a:rPr>
              <a:t>$</a:t>
            </a:r>
            <a:r>
              <a:rPr lang="de-DE" baseline="-25000" dirty="0">
                <a:solidFill>
                  <a:srgbClr val="00FF00"/>
                </a:solidFill>
              </a:rPr>
              <a:t>€</a:t>
            </a:r>
          </a:p>
          <a:p>
            <a:pPr marL="866775" lvl="2" indent="0" eaLnBrk="1" hangingPunct="1">
              <a:buNone/>
              <a:defRPr/>
            </a:pPr>
            <a:r>
              <a:rPr lang="de-DE" baseline="-25000" dirty="0">
                <a:solidFill>
                  <a:srgbClr val="00FF00"/>
                </a:solidFill>
              </a:rPr>
              <a:t>                    </a:t>
            </a:r>
            <a:r>
              <a:rPr lang="en-US" altLang="en-US" dirty="0" err="1">
                <a:effectLst>
                  <a:outerShdw blurRad="38100" dist="38100" dir="2700000" algn="tl">
                    <a:srgbClr val="000000">
                      <a:alpha val="43137"/>
                    </a:srgbClr>
                  </a:outerShdw>
                </a:effectLst>
              </a:rPr>
              <a:t>Identische</a:t>
            </a:r>
            <a:r>
              <a:rPr lang="en-US" altLang="en-US" dirty="0">
                <a:effectLst>
                  <a:outerShdw blurRad="38100" dist="38100" dir="2700000" algn="tl">
                    <a:srgbClr val="000000">
                      <a:alpha val="43137"/>
                    </a:srgbClr>
                  </a:outerShdw>
                </a:effectLst>
              </a:rPr>
              <a:t> </a:t>
            </a:r>
            <a:r>
              <a:rPr lang="en-US" altLang="en-US" dirty="0" err="1">
                <a:effectLst>
                  <a:outerShdw blurRad="38100" dist="38100" dir="2700000" algn="tl">
                    <a:srgbClr val="000000">
                      <a:alpha val="43137"/>
                    </a:srgbClr>
                  </a:outerShdw>
                </a:effectLst>
              </a:rPr>
              <a:t>Preise</a:t>
            </a:r>
            <a:r>
              <a:rPr lang="en-US" altLang="en-US" dirty="0">
                <a:effectLst>
                  <a:outerShdw blurRad="38100" dist="38100" dir="2700000" algn="tl">
                    <a:srgbClr val="000000">
                      <a:alpha val="43137"/>
                    </a:srgbClr>
                  </a:outerShdw>
                </a:effectLst>
              </a:rPr>
              <a:t> in den USA und Euroland:</a:t>
            </a:r>
          </a:p>
          <a:p>
            <a:pPr marL="866775" lvl="2" indent="0" eaLnBrk="1" hangingPunct="1">
              <a:buNone/>
              <a:defRPr/>
            </a:pPr>
            <a:r>
              <a:rPr lang="en-US" altLang="en-US" dirty="0">
                <a:effectLst>
                  <a:outerShdw blurRad="38100" dist="38100" dir="2700000" algn="tl">
                    <a:srgbClr val="000000">
                      <a:alpha val="43137"/>
                    </a:srgbClr>
                  </a:outerShdw>
                </a:effectLst>
              </a:rPr>
              <a:t>                           P</a:t>
            </a:r>
            <a:r>
              <a:rPr lang="en-US" altLang="en-US" baseline="-25000"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rPr>
              <a:t> * (1/ e</a:t>
            </a:r>
            <a:r>
              <a:rPr lang="en-US" altLang="en-US" baseline="30000" dirty="0">
                <a:effectLst>
                  <a:outerShdw blurRad="38100" dist="38100" dir="2700000" algn="tl">
                    <a:srgbClr val="000000">
                      <a:alpha val="43137"/>
                    </a:srgbClr>
                  </a:outerShdw>
                </a:effectLst>
              </a:rPr>
              <a:t>$</a:t>
            </a:r>
            <a:r>
              <a:rPr lang="en-US" altLang="en-US" baseline="-25000"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rPr>
              <a:t>)  </a:t>
            </a:r>
            <a:r>
              <a:rPr lang="en-US" altLang="en-US" dirty="0">
                <a:solidFill>
                  <a:srgbClr val="FFFFFF"/>
                </a:solidFill>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P</a:t>
            </a:r>
            <a:r>
              <a:rPr lang="en-US" altLang="en-US" baseline="-25000" dirty="0">
                <a:effectLst>
                  <a:outerShdw blurRad="38100" dist="38100" dir="2700000" algn="tl">
                    <a:srgbClr val="000000">
                      <a:alpha val="43137"/>
                    </a:srgbClr>
                  </a:outerShdw>
                </a:effectLst>
              </a:rPr>
              <a:t>€ </a:t>
            </a:r>
          </a:p>
          <a:p>
            <a:pPr marL="866775" lvl="2" indent="0" eaLnBrk="1" hangingPunct="1">
              <a:buNone/>
              <a:defRPr/>
            </a:pPr>
            <a:r>
              <a:rPr lang="en-US" altLang="en-US" dirty="0">
                <a:effectLst>
                  <a:outerShdw blurRad="38100" dist="38100" dir="2700000" algn="tl">
                    <a:srgbClr val="000000">
                      <a:alpha val="43137"/>
                    </a:srgbClr>
                  </a:outerShdw>
                </a:effectLst>
              </a:rPr>
              <a:t>               &lt;=&gt;    </a:t>
            </a:r>
            <a:r>
              <a:rPr lang="en-US" altLang="en-US" dirty="0">
                <a:solidFill>
                  <a:srgbClr val="66FF33"/>
                </a:solidFill>
                <a:effectLst>
                  <a:outerShdw blurRad="38100" dist="38100" dir="2700000" algn="tl">
                    <a:srgbClr val="000000">
                      <a:alpha val="43137"/>
                    </a:srgbClr>
                  </a:outerShdw>
                </a:effectLst>
              </a:rPr>
              <a:t>2 $</a:t>
            </a:r>
            <a:r>
              <a:rPr lang="en-US" altLang="en-US" dirty="0">
                <a:effectLst>
                  <a:outerShdw blurRad="38100" dist="38100" dir="2700000" algn="tl">
                    <a:srgbClr val="000000">
                      <a:alpha val="43137"/>
                    </a:srgbClr>
                  </a:outerShdw>
                </a:effectLst>
              </a:rPr>
              <a:t> * (1/ e</a:t>
            </a:r>
            <a:r>
              <a:rPr lang="en-US" altLang="en-US" baseline="30000" dirty="0">
                <a:effectLst>
                  <a:outerShdw blurRad="38100" dist="38100" dir="2700000" algn="tl">
                    <a:srgbClr val="000000">
                      <a:alpha val="43137"/>
                    </a:srgbClr>
                  </a:outerShdw>
                </a:effectLst>
              </a:rPr>
              <a:t>$</a:t>
            </a:r>
            <a:r>
              <a:rPr lang="en-US" altLang="en-US" baseline="-25000"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rPr>
              <a:t>)  </a:t>
            </a:r>
            <a:r>
              <a:rPr lang="en-US" altLang="en-US" dirty="0">
                <a:solidFill>
                  <a:srgbClr val="FFFFFF"/>
                </a:solidFill>
                <a:effectLst>
                  <a:outerShdw blurRad="38100" dist="38100" dir="2700000" algn="tl">
                    <a:srgbClr val="000000">
                      <a:alpha val="43137"/>
                    </a:srgbClr>
                  </a:outerShdw>
                </a:effectLst>
              </a:rPr>
              <a:t>= </a:t>
            </a:r>
            <a:r>
              <a:rPr lang="en-US" altLang="en-US" dirty="0">
                <a:solidFill>
                  <a:srgbClr val="66FF33"/>
                </a:solidFill>
                <a:effectLst>
                  <a:outerShdw blurRad="38100" dist="38100" dir="2700000" algn="tl">
                    <a:srgbClr val="000000">
                      <a:alpha val="43137"/>
                    </a:srgbClr>
                  </a:outerShdw>
                </a:effectLst>
              </a:rPr>
              <a:t>1 €</a:t>
            </a:r>
            <a:r>
              <a:rPr lang="en-US" altLang="en-US" baseline="-25000" dirty="0">
                <a:effectLst>
                  <a:outerShdw blurRad="38100" dist="38100" dir="2700000" algn="tl">
                    <a:srgbClr val="000000">
                      <a:alpha val="43137"/>
                    </a:srgbClr>
                  </a:outerShdw>
                </a:effectLst>
              </a:rPr>
              <a:t> </a:t>
            </a:r>
          </a:p>
          <a:p>
            <a:pPr marL="866775" lvl="2" indent="0" eaLnBrk="1" hangingPunct="1">
              <a:buNone/>
              <a:defRPr/>
            </a:pPr>
            <a:r>
              <a:rPr lang="en-US" altLang="en-US" dirty="0">
                <a:effectLst>
                  <a:outerShdw blurRad="38100" dist="38100" dir="2700000" algn="tl">
                    <a:srgbClr val="000000">
                      <a:alpha val="43137"/>
                    </a:srgbClr>
                  </a:outerShdw>
                </a:effectLst>
              </a:rPr>
              <a:t>               &lt;=&gt;    </a:t>
            </a:r>
            <a:r>
              <a:rPr lang="en-US" altLang="en-US" dirty="0">
                <a:solidFill>
                  <a:srgbClr val="66FF33"/>
                </a:solidFill>
                <a:effectLst>
                  <a:outerShdw blurRad="38100" dist="38100" dir="2700000" algn="tl">
                    <a:srgbClr val="000000">
                      <a:alpha val="43137"/>
                    </a:srgbClr>
                  </a:outerShdw>
                </a:effectLst>
              </a:rPr>
              <a:t>2 $</a:t>
            </a:r>
            <a:r>
              <a:rPr lang="en-US" altLang="en-US" dirty="0">
                <a:effectLst>
                  <a:outerShdw blurRad="38100" dist="38100" dir="2700000" algn="tl">
                    <a:srgbClr val="000000">
                      <a:alpha val="43137"/>
                    </a:srgbClr>
                  </a:outerShdw>
                </a:effectLst>
              </a:rPr>
              <a:t> * (1/1)      </a:t>
            </a:r>
            <a:r>
              <a:rPr lang="en-US" altLang="en-US" dirty="0">
                <a:solidFill>
                  <a:srgbClr val="FFFFFF"/>
                </a:solidFill>
                <a:effectLst>
                  <a:outerShdw blurRad="38100" dist="38100" dir="2700000" algn="tl">
                    <a:srgbClr val="000000">
                      <a:alpha val="43137"/>
                    </a:srgbClr>
                  </a:outerShdw>
                </a:effectLst>
              </a:rPr>
              <a:t>= </a:t>
            </a:r>
            <a:r>
              <a:rPr lang="en-US" altLang="en-US" dirty="0">
                <a:solidFill>
                  <a:srgbClr val="66FF33"/>
                </a:solidFill>
                <a:effectLst>
                  <a:outerShdw blurRad="38100" dist="38100" dir="2700000" algn="tl">
                    <a:srgbClr val="000000">
                      <a:alpha val="43137"/>
                    </a:srgbClr>
                  </a:outerShdw>
                </a:effectLst>
              </a:rPr>
              <a:t>1 € </a:t>
            </a:r>
            <a:r>
              <a:rPr lang="en-US" altLang="en-US" dirty="0">
                <a:effectLst>
                  <a:outerShdw blurRad="38100" dist="38100" dir="2700000" algn="tl">
                    <a:srgbClr val="000000">
                      <a:alpha val="43137"/>
                    </a:srgbClr>
                  </a:outerShdw>
                </a:effectLst>
              </a:rPr>
              <a:t>* e</a:t>
            </a:r>
            <a:r>
              <a:rPr lang="en-US" altLang="en-US" baseline="30000" dirty="0">
                <a:effectLst>
                  <a:outerShdw blurRad="38100" dist="38100" dir="2700000" algn="tl">
                    <a:srgbClr val="000000">
                      <a:alpha val="43137"/>
                    </a:srgbClr>
                  </a:outerShdw>
                </a:effectLst>
              </a:rPr>
              <a:t>$</a:t>
            </a:r>
            <a:r>
              <a:rPr lang="en-US" altLang="en-US" baseline="-25000" dirty="0">
                <a:effectLst>
                  <a:outerShdw blurRad="38100" dist="38100" dir="2700000" algn="tl">
                    <a:srgbClr val="000000">
                      <a:alpha val="43137"/>
                    </a:srgbClr>
                  </a:outerShdw>
                </a:effectLst>
              </a:rPr>
              <a:t>€</a:t>
            </a:r>
          </a:p>
          <a:p>
            <a:pPr marL="866775" lvl="2" indent="0" eaLnBrk="1" hangingPunct="1">
              <a:buNone/>
              <a:defRPr/>
            </a:pPr>
            <a:r>
              <a:rPr lang="en-US" altLang="en-US" dirty="0">
                <a:effectLst>
                  <a:outerShdw blurRad="38100" dist="38100" dir="2700000" algn="tl">
                    <a:srgbClr val="000000">
                      <a:alpha val="43137"/>
                    </a:srgbClr>
                  </a:outerShdw>
                </a:effectLst>
              </a:rPr>
              <a:t>               &lt;=&gt;    </a:t>
            </a:r>
            <a:r>
              <a:rPr lang="en-US" altLang="en-US" dirty="0">
                <a:solidFill>
                  <a:srgbClr val="66FF33"/>
                </a:solidFill>
                <a:effectLst>
                  <a:outerShdw blurRad="38100" dist="38100" dir="2700000" algn="tl">
                    <a:srgbClr val="000000">
                      <a:alpha val="43137"/>
                    </a:srgbClr>
                  </a:outerShdw>
                </a:effectLst>
              </a:rPr>
              <a:t>2 $</a:t>
            </a:r>
            <a:r>
              <a:rPr lang="en-US" altLang="en-US" dirty="0">
                <a:effectLst>
                  <a:outerShdw blurRad="38100" dist="38100" dir="2700000" algn="tl">
                    <a:srgbClr val="000000">
                      <a:alpha val="43137"/>
                    </a:srgbClr>
                  </a:outerShdw>
                </a:effectLst>
              </a:rPr>
              <a:t> * (1/</a:t>
            </a:r>
            <a:r>
              <a:rPr lang="en-US" altLang="en-US" dirty="0">
                <a:solidFill>
                  <a:srgbClr val="66FF33"/>
                </a:solidFill>
                <a:effectLst>
                  <a:outerShdw blurRad="38100" dist="38100" dir="2700000" algn="tl">
                    <a:srgbClr val="000000">
                      <a:alpha val="43137"/>
                    </a:srgbClr>
                  </a:outerShdw>
                </a:effectLst>
              </a:rPr>
              <a:t> 1 € </a:t>
            </a:r>
            <a:r>
              <a:rPr lang="en-US" altLang="en-US" dirty="0">
                <a:effectLst>
                  <a:outerShdw blurRad="38100" dist="38100" dir="2700000" algn="tl">
                    <a:srgbClr val="000000">
                      <a:alpha val="43137"/>
                    </a:srgbClr>
                  </a:outerShdw>
                </a:effectLst>
              </a:rPr>
              <a:t>) </a:t>
            </a:r>
            <a:r>
              <a:rPr lang="en-US" altLang="en-US" dirty="0">
                <a:solidFill>
                  <a:srgbClr val="FFFFFF"/>
                </a:solidFill>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 e</a:t>
            </a:r>
            <a:r>
              <a:rPr lang="en-US" altLang="en-US" baseline="30000" dirty="0">
                <a:effectLst>
                  <a:outerShdw blurRad="38100" dist="38100" dir="2700000" algn="tl">
                    <a:srgbClr val="000000">
                      <a:alpha val="43137"/>
                    </a:srgbClr>
                  </a:outerShdw>
                </a:effectLst>
              </a:rPr>
              <a:t>$</a:t>
            </a:r>
            <a:r>
              <a:rPr lang="en-US" altLang="en-US" baseline="-25000" dirty="0">
                <a:effectLst>
                  <a:outerShdw blurRad="38100" dist="38100" dir="2700000" algn="tl">
                    <a:srgbClr val="000000">
                      <a:alpha val="43137"/>
                    </a:srgbClr>
                  </a:outerShdw>
                </a:effectLst>
              </a:rPr>
              <a:t>€</a:t>
            </a:r>
          </a:p>
          <a:p>
            <a:pPr marL="866775" lvl="2" indent="0" eaLnBrk="1" hangingPunct="1">
              <a:buNone/>
              <a:defRPr/>
            </a:pPr>
            <a:r>
              <a:rPr lang="en-US" altLang="en-US" dirty="0">
                <a:effectLst>
                  <a:outerShdw blurRad="38100" dist="38100" dir="2700000" algn="tl">
                    <a:srgbClr val="000000">
                      <a:alpha val="43137"/>
                    </a:srgbClr>
                  </a:outerShdw>
                </a:effectLst>
              </a:rPr>
              <a:t>               &lt;=&gt;    </a:t>
            </a:r>
            <a:r>
              <a:rPr lang="en-US" altLang="en-US" dirty="0">
                <a:solidFill>
                  <a:srgbClr val="66FF33"/>
                </a:solidFill>
                <a:effectLst>
                  <a:outerShdw blurRad="38100" dist="38100" dir="2700000" algn="tl">
                    <a:srgbClr val="000000">
                      <a:alpha val="43137"/>
                    </a:srgbClr>
                  </a:outerShdw>
                </a:effectLst>
              </a:rPr>
              <a:t>2</a:t>
            </a:r>
            <a:r>
              <a:rPr lang="en-US" altLang="en-US" baseline="30000" dirty="0">
                <a:solidFill>
                  <a:srgbClr val="66FF33"/>
                </a:solidFill>
                <a:effectLst>
                  <a:outerShdw blurRad="38100" dist="38100" dir="2700000" algn="tl">
                    <a:srgbClr val="000000">
                      <a:alpha val="43137"/>
                    </a:srgbClr>
                  </a:outerShdw>
                </a:effectLst>
              </a:rPr>
              <a:t> $</a:t>
            </a:r>
            <a:r>
              <a:rPr lang="en-US" altLang="en-US" baseline="-25000" dirty="0">
                <a:solidFill>
                  <a:srgbClr val="66FF33"/>
                </a:solidFill>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rPr>
              <a:t>                 </a:t>
            </a:r>
            <a:r>
              <a:rPr lang="en-US" altLang="en-US" dirty="0">
                <a:solidFill>
                  <a:srgbClr val="FFFFFF"/>
                </a:solidFill>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 e</a:t>
            </a:r>
            <a:r>
              <a:rPr lang="en-US" altLang="en-US" baseline="30000" dirty="0">
                <a:effectLst>
                  <a:outerShdw blurRad="38100" dist="38100" dir="2700000" algn="tl">
                    <a:srgbClr val="000000">
                      <a:alpha val="43137"/>
                    </a:srgbClr>
                  </a:outerShdw>
                </a:effectLst>
              </a:rPr>
              <a:t>$</a:t>
            </a:r>
            <a:r>
              <a:rPr lang="en-US" altLang="en-US" baseline="-25000" dirty="0">
                <a:effectLst>
                  <a:outerShdw blurRad="38100" dist="38100" dir="2700000" algn="tl">
                    <a:srgbClr val="000000">
                      <a:alpha val="43137"/>
                    </a:srgbClr>
                  </a:outerShdw>
                </a:effectLst>
              </a:rPr>
              <a:t>€</a:t>
            </a:r>
            <a:endParaRPr lang="en-US" altLang="en-US" dirty="0">
              <a:effectLst>
                <a:outerShdw blurRad="38100" dist="38100" dir="2700000" algn="tl">
                  <a:srgbClr val="000000">
                    <a:alpha val="43137"/>
                  </a:srgbClr>
                </a:outerShdw>
              </a:effectLst>
            </a:endParaRPr>
          </a:p>
          <a:p>
            <a:pPr marL="866775" lvl="2" indent="0" eaLnBrk="1" hangingPunct="1">
              <a:buNone/>
              <a:defRPr/>
            </a:pPr>
            <a:endParaRPr lang="de-DE" baseline="-25000" dirty="0">
              <a:solidFill>
                <a:srgbClr val="00FF00"/>
              </a:solidFill>
            </a:endParaRPr>
          </a:p>
          <a:p>
            <a:pPr marL="457200" lvl="1" indent="0" eaLnBrk="1" hangingPunct="1">
              <a:buNone/>
              <a:defRPr/>
            </a:pPr>
            <a:endParaRPr lang="de-DE" sz="2000" dirty="0"/>
          </a:p>
          <a:p>
            <a:pPr marL="1295400" lvl="2" indent="-428625" eaLnBrk="1" hangingPunct="1">
              <a:buFont typeface="Arial Unicode MS" pitchFamily="34" charset="-128"/>
              <a:buNone/>
              <a:defRPr/>
            </a:pPr>
            <a:endParaRPr lang="de-DE" dirty="0">
              <a:solidFill>
                <a:srgbClr val="00FF00"/>
              </a:solidFill>
            </a:endParaRPr>
          </a:p>
        </p:txBody>
      </p:sp>
      <p:sp>
        <p:nvSpPr>
          <p:cNvPr id="8053763" name="Rectangle 3"/>
          <p:cNvSpPr>
            <a:spLocks noGrp="1" noChangeArrowheads="1"/>
          </p:cNvSpPr>
          <p:nvPr>
            <p:ph type="title" idx="4294967295"/>
          </p:nvPr>
        </p:nvSpPr>
        <p:spPr/>
        <p:txBody>
          <a:bodyPr/>
          <a:lstStyle/>
          <a:p>
            <a:pPr eaLnBrk="1" hangingPunct="1">
              <a:defRPr/>
            </a:pPr>
            <a:r>
              <a:rPr lang="de-DE" dirty="0"/>
              <a:t>3. Währungstheorie und Währungspolitik</a:t>
            </a:r>
            <a:br>
              <a:rPr lang="de-DE" dirty="0"/>
            </a:br>
            <a:r>
              <a:rPr lang="de-DE" sz="2200" dirty="0"/>
              <a:t>3.1.2. Kaufkraft- und Zinsparität</a:t>
            </a:r>
          </a:p>
        </p:txBody>
      </p:sp>
      <p:sp>
        <p:nvSpPr>
          <p:cNvPr id="6" name="Textfeld 5">
            <a:extLst>
              <a:ext uri="{FF2B5EF4-FFF2-40B4-BE49-F238E27FC236}">
                <a16:creationId xmlns:a16="http://schemas.microsoft.com/office/drawing/2014/main" id="{411A0C7F-C6E8-44D1-B540-B99A6C32ED94}"/>
              </a:ext>
            </a:extLst>
          </p:cNvPr>
          <p:cNvSpPr txBox="1"/>
          <p:nvPr/>
        </p:nvSpPr>
        <p:spPr>
          <a:xfrm>
            <a:off x="6301796" y="4584153"/>
            <a:ext cx="2609850" cy="1631216"/>
          </a:xfrm>
          <a:prstGeom prst="rect">
            <a:avLst/>
          </a:prstGeom>
          <a:noFill/>
        </p:spPr>
        <p:txBody>
          <a:bodyPr wrap="square" rtlCol="0">
            <a:spAutoFit/>
          </a:bodyPr>
          <a:lstStyle/>
          <a:p>
            <a:r>
              <a:rPr lang="en-US" altLang="en-US" dirty="0">
                <a:solidFill>
                  <a:srgbClr val="66FF33"/>
                </a:solidFill>
                <a:effectLst>
                  <a:outerShdw blurRad="38100" dist="38100" dir="2700000" algn="tl">
                    <a:srgbClr val="000000">
                      <a:alpha val="43137"/>
                    </a:srgbClr>
                  </a:outerShdw>
                </a:effectLst>
              </a:rPr>
              <a:t>=&gt;</a:t>
            </a:r>
            <a:r>
              <a:rPr lang="en-US" altLang="en-US" dirty="0">
                <a:solidFill>
                  <a:schemeClr val="tx1"/>
                </a:solidFill>
                <a:effectLst>
                  <a:outerShdw blurRad="38100" dist="38100" dir="2700000" algn="tl">
                    <a:srgbClr val="000000">
                      <a:alpha val="43137"/>
                    </a:srgbClr>
                  </a:outerShdw>
                </a:effectLst>
              </a:rPr>
              <a:t> Zu </a:t>
            </a:r>
            <a:r>
              <a:rPr lang="en-US" altLang="en-US" dirty="0" err="1">
                <a:solidFill>
                  <a:schemeClr val="tx1"/>
                </a:solidFill>
                <a:effectLst>
                  <a:outerShdw blurRad="38100" dist="38100" dir="2700000" algn="tl">
                    <a:srgbClr val="000000">
                      <a:alpha val="43137"/>
                    </a:srgbClr>
                  </a:outerShdw>
                </a:effectLst>
              </a:rPr>
              <a:t>einem</a:t>
            </a:r>
            <a:r>
              <a:rPr lang="en-US" altLang="en-US" dirty="0">
                <a:solidFill>
                  <a:schemeClr val="tx1"/>
                </a:solidFill>
                <a:effectLst>
                  <a:outerShdw blurRad="38100" dist="38100" dir="2700000" algn="tl">
                    <a:srgbClr val="000000">
                      <a:alpha val="43137"/>
                    </a:srgbClr>
                  </a:outerShdw>
                </a:effectLst>
              </a:rPr>
              <a:t> </a:t>
            </a:r>
            <a:r>
              <a:rPr lang="en-US" altLang="en-US" dirty="0" err="1">
                <a:solidFill>
                  <a:schemeClr val="tx1"/>
                </a:solidFill>
                <a:effectLst>
                  <a:outerShdw blurRad="38100" dist="38100" dir="2700000" algn="tl">
                    <a:srgbClr val="000000">
                      <a:alpha val="43137"/>
                    </a:srgbClr>
                  </a:outerShdw>
                </a:effectLst>
              </a:rPr>
              <a:t>Wechselkurs</a:t>
            </a:r>
            <a:r>
              <a:rPr lang="en-US" altLang="en-US" dirty="0">
                <a:solidFill>
                  <a:schemeClr val="tx1"/>
                </a:solidFill>
                <a:effectLst>
                  <a:outerShdw blurRad="38100" dist="38100" dir="2700000" algn="tl">
                    <a:srgbClr val="000000">
                      <a:alpha val="43137"/>
                    </a:srgbClr>
                  </a:outerShdw>
                </a:effectLst>
              </a:rPr>
              <a:t> von </a:t>
            </a:r>
            <a:r>
              <a:rPr lang="en-US" altLang="en-US" dirty="0">
                <a:solidFill>
                  <a:srgbClr val="66FF33"/>
                </a:solidFill>
                <a:effectLst>
                  <a:outerShdw blurRad="38100" dist="38100" dir="2700000" algn="tl">
                    <a:srgbClr val="000000">
                      <a:alpha val="43137"/>
                    </a:srgbClr>
                  </a:outerShdw>
                </a:effectLst>
              </a:rPr>
              <a:t>2</a:t>
            </a:r>
            <a:r>
              <a:rPr lang="en-US" altLang="en-US" baseline="30000" dirty="0">
                <a:solidFill>
                  <a:srgbClr val="66FF33"/>
                </a:solidFill>
                <a:effectLst>
                  <a:outerShdw blurRad="38100" dist="38100" dir="2700000" algn="tl">
                    <a:srgbClr val="000000">
                      <a:alpha val="43137"/>
                    </a:srgbClr>
                  </a:outerShdw>
                </a:effectLst>
              </a:rPr>
              <a:t> $</a:t>
            </a:r>
            <a:r>
              <a:rPr lang="en-US" altLang="en-US" baseline="-25000" dirty="0">
                <a:solidFill>
                  <a:srgbClr val="66FF33"/>
                </a:solidFill>
                <a:effectLst>
                  <a:outerShdw blurRad="38100" dist="38100" dir="2700000" algn="tl">
                    <a:srgbClr val="000000">
                      <a:alpha val="43137"/>
                    </a:srgbClr>
                  </a:outerShdw>
                </a:effectLst>
              </a:rPr>
              <a:t>€ </a:t>
            </a:r>
            <a:r>
              <a:rPr lang="en-US" altLang="en-US" dirty="0" err="1">
                <a:solidFill>
                  <a:srgbClr val="66FF33"/>
                </a:solidFill>
                <a:effectLst>
                  <a:outerShdw blurRad="38100" dist="38100" dir="2700000" algn="tl">
                    <a:srgbClr val="000000">
                      <a:alpha val="43137"/>
                    </a:srgbClr>
                  </a:outerShdw>
                </a:effectLst>
              </a:rPr>
              <a:t>kosten</a:t>
            </a:r>
            <a:r>
              <a:rPr lang="en-US" altLang="en-US" dirty="0">
                <a:solidFill>
                  <a:schemeClr val="tx1"/>
                </a:solidFill>
                <a:effectLst>
                  <a:outerShdw blurRad="38100" dist="38100" dir="2700000" algn="tl">
                    <a:srgbClr val="000000">
                      <a:alpha val="43137"/>
                    </a:srgbClr>
                  </a:outerShdw>
                </a:effectLst>
              </a:rPr>
              <a:t> </a:t>
            </a:r>
            <a:r>
              <a:rPr lang="en-US" altLang="en-US" dirty="0" err="1">
                <a:solidFill>
                  <a:schemeClr val="tx1"/>
                </a:solidFill>
                <a:effectLst>
                  <a:outerShdw blurRad="38100" dist="38100" dir="2700000" algn="tl">
                    <a:srgbClr val="000000">
                      <a:alpha val="43137"/>
                    </a:srgbClr>
                  </a:outerShdw>
                </a:effectLst>
              </a:rPr>
              <a:t>Kekse</a:t>
            </a:r>
            <a:r>
              <a:rPr lang="en-US" altLang="en-US" dirty="0">
                <a:solidFill>
                  <a:schemeClr val="tx1"/>
                </a:solidFill>
                <a:effectLst>
                  <a:outerShdw blurRad="38100" dist="38100" dir="2700000" algn="tl">
                    <a:srgbClr val="000000">
                      <a:alpha val="43137"/>
                    </a:srgbClr>
                  </a:outerShdw>
                </a:effectLst>
              </a:rPr>
              <a:t> in den USA und Euroland </a:t>
            </a:r>
            <a:r>
              <a:rPr lang="en-US" altLang="en-US" dirty="0">
                <a:solidFill>
                  <a:srgbClr val="66FF33"/>
                </a:solidFill>
                <a:effectLst>
                  <a:outerShdw blurRad="38100" dist="38100" dir="2700000" algn="tl">
                    <a:srgbClr val="000000">
                      <a:alpha val="43137"/>
                    </a:srgbClr>
                  </a:outerShdw>
                </a:effectLst>
              </a:rPr>
              <a:t>das </a:t>
            </a:r>
            <a:r>
              <a:rPr lang="en-US" altLang="en-US" dirty="0" err="1">
                <a:solidFill>
                  <a:srgbClr val="66FF33"/>
                </a:solidFill>
                <a:effectLst>
                  <a:outerShdw blurRad="38100" dist="38100" dir="2700000" algn="tl">
                    <a:srgbClr val="000000">
                      <a:alpha val="43137"/>
                    </a:srgbClr>
                  </a:outerShdw>
                </a:effectLst>
              </a:rPr>
              <a:t>Gleiche</a:t>
            </a:r>
            <a:r>
              <a:rPr lang="en-US" altLang="en-US" dirty="0">
                <a:solidFill>
                  <a:schemeClr val="tx1"/>
                </a:solidFill>
                <a:effectLst>
                  <a:outerShdw blurRad="38100" dist="38100" dir="2700000" algn="tl">
                    <a:srgbClr val="000000">
                      <a:alpha val="43137"/>
                    </a:srgbClr>
                  </a:outerShdw>
                </a:effectLst>
              </a:rPr>
              <a:t>!</a:t>
            </a:r>
          </a:p>
        </p:txBody>
      </p:sp>
      <p:sp>
        <p:nvSpPr>
          <p:cNvPr id="7" name="Geschweifte Klammer rechts 6">
            <a:extLst>
              <a:ext uri="{FF2B5EF4-FFF2-40B4-BE49-F238E27FC236}">
                <a16:creationId xmlns:a16="http://schemas.microsoft.com/office/drawing/2014/main" id="{666BA14C-0966-4686-A9F3-06E82AD90E92}"/>
              </a:ext>
            </a:extLst>
          </p:cNvPr>
          <p:cNvSpPr/>
          <p:nvPr/>
        </p:nvSpPr>
        <p:spPr bwMode="auto">
          <a:xfrm>
            <a:off x="5988908" y="4535301"/>
            <a:ext cx="234623" cy="1734728"/>
          </a:xfrm>
          <a:prstGeom prst="rightBrace">
            <a:avLst/>
          </a:prstGeom>
          <a:noFill/>
          <a:ln w="25400" cap="flat" cmpd="sng" algn="ctr">
            <a:solidFill>
              <a:srgbClr val="FF0000"/>
            </a:solidFill>
            <a:prstDash val="solid"/>
            <a:round/>
            <a:headEnd type="none" w="med" len="lg"/>
            <a:tailEnd type="none"/>
          </a:ln>
          <a:effectLst/>
        </p:spPr>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5376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5376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5376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5376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5376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F6095525-0075-4755-AA68-B3447480121B}" type="slidenum">
              <a:rPr lang="de-DE" altLang="en-US" sz="1600" smtClean="0"/>
              <a:pPr>
                <a:spcBef>
                  <a:spcPct val="0"/>
                </a:spcBef>
                <a:buClrTx/>
                <a:buFontTx/>
                <a:buNone/>
              </a:pPr>
              <a:t>14</a:t>
            </a:fld>
            <a:r>
              <a:rPr lang="de-DE" altLang="en-US" sz="1600"/>
              <a:t> -</a:t>
            </a:r>
          </a:p>
        </p:txBody>
      </p:sp>
      <p:sp>
        <p:nvSpPr>
          <p:cNvPr id="2048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7701507" name="Rectangle 3"/>
          <p:cNvSpPr>
            <a:spLocks noGrp="1" noChangeArrowheads="1"/>
          </p:cNvSpPr>
          <p:nvPr>
            <p:ph type="body" idx="4294967295"/>
          </p:nvPr>
        </p:nvSpPr>
        <p:spPr>
          <a:xfrm>
            <a:off x="468313" y="1160463"/>
            <a:ext cx="8229600" cy="5219700"/>
          </a:xfrm>
        </p:spPr>
        <p:txBody>
          <a:bodyPr/>
          <a:lstStyle/>
          <a:p>
            <a:pPr eaLnBrk="1" hangingPunct="1">
              <a:defRPr/>
            </a:pPr>
            <a:r>
              <a:rPr lang="en-US" altLang="en-US" sz="2000" dirty="0">
                <a:effectLst/>
              </a:rPr>
              <a:t>Das </a:t>
            </a:r>
            <a:r>
              <a:rPr lang="en-US" altLang="en-US" sz="2000" dirty="0" err="1">
                <a:effectLst/>
              </a:rPr>
              <a:t>zeigt</a:t>
            </a:r>
            <a:r>
              <a:rPr lang="en-US" altLang="en-US" sz="2000" dirty="0">
                <a:effectLst/>
              </a:rPr>
              <a:t>, </a:t>
            </a:r>
            <a:r>
              <a:rPr lang="en-US" altLang="en-US" sz="2000" dirty="0" err="1">
                <a:effectLst/>
              </a:rPr>
              <a:t>eine</a:t>
            </a:r>
            <a:r>
              <a:rPr lang="en-US" altLang="en-US" sz="2000" dirty="0">
                <a:effectLst/>
              </a:rPr>
              <a:t> </a:t>
            </a:r>
            <a:r>
              <a:rPr lang="en-US" altLang="en-US" sz="2000" dirty="0" err="1">
                <a:effectLst/>
              </a:rPr>
              <a:t>notwendige</a:t>
            </a:r>
            <a:r>
              <a:rPr lang="en-US" altLang="en-US" sz="2000" dirty="0">
                <a:effectLst/>
              </a:rPr>
              <a:t> </a:t>
            </a:r>
            <a:r>
              <a:rPr lang="en-US" altLang="en-US" sz="2000" dirty="0" err="1">
                <a:effectLst/>
              </a:rPr>
              <a:t>Bedingung</a:t>
            </a:r>
            <a:r>
              <a:rPr lang="en-US" altLang="en-US" sz="2000" dirty="0">
                <a:effectLst/>
              </a:rPr>
              <a:t> </a:t>
            </a:r>
            <a:r>
              <a:rPr lang="en-US" altLang="en-US" sz="2000" dirty="0" err="1">
                <a:effectLst/>
              </a:rPr>
              <a:t>für</a:t>
            </a:r>
            <a:r>
              <a:rPr lang="en-US" altLang="en-US" sz="2000" dirty="0">
                <a:effectLst/>
              </a:rPr>
              <a:t> </a:t>
            </a:r>
            <a:r>
              <a:rPr lang="en-US" altLang="en-US" sz="2000" dirty="0" err="1">
                <a:effectLst/>
              </a:rPr>
              <a:t>ein</a:t>
            </a:r>
            <a:r>
              <a:rPr lang="en-US" altLang="en-US" sz="2000" dirty="0">
                <a:effectLst/>
              </a:rPr>
              <a:t> </a:t>
            </a:r>
            <a:r>
              <a:rPr lang="en-US" altLang="en-US" sz="2000" dirty="0" err="1">
                <a:effectLst/>
              </a:rPr>
              <a:t>Gleichgewicht</a:t>
            </a:r>
            <a:r>
              <a:rPr lang="en-US" altLang="en-US" sz="2000" dirty="0">
                <a:effectLst/>
              </a:rPr>
              <a:t> auf dem </a:t>
            </a:r>
            <a:r>
              <a:rPr lang="en-US" altLang="en-US" sz="2000" dirty="0" err="1">
                <a:effectLst/>
              </a:rPr>
              <a:t>Devisenmarkt</a:t>
            </a:r>
            <a:r>
              <a:rPr lang="en-US" altLang="en-US" sz="2000" dirty="0">
                <a:effectLst/>
              </a:rPr>
              <a:t> </a:t>
            </a:r>
            <a:r>
              <a:rPr lang="en-US" altLang="en-US" sz="2000" dirty="0" err="1">
                <a:effectLst/>
              </a:rPr>
              <a:t>ist</a:t>
            </a:r>
            <a:r>
              <a:rPr lang="en-US" altLang="en-US" sz="2000" dirty="0">
                <a:effectLst/>
              </a:rPr>
              <a:t>, dass </a:t>
            </a:r>
            <a:r>
              <a:rPr lang="en-US" altLang="en-US" sz="2000" dirty="0" err="1">
                <a:solidFill>
                  <a:srgbClr val="66FF33"/>
                </a:solidFill>
                <a:effectLst/>
              </a:rPr>
              <a:t>alle</a:t>
            </a:r>
            <a:r>
              <a:rPr lang="en-US" altLang="en-US" sz="2000" dirty="0">
                <a:solidFill>
                  <a:srgbClr val="66FF33"/>
                </a:solidFill>
                <a:effectLst/>
              </a:rPr>
              <a:t> </a:t>
            </a:r>
            <a:r>
              <a:rPr lang="en-US" altLang="en-US" sz="2000" dirty="0" err="1">
                <a:solidFill>
                  <a:srgbClr val="66FF33"/>
                </a:solidFill>
                <a:effectLst/>
              </a:rPr>
              <a:t>Güter</a:t>
            </a:r>
            <a:r>
              <a:rPr lang="en-US" altLang="en-US" sz="2000" dirty="0">
                <a:solidFill>
                  <a:srgbClr val="66FF33"/>
                </a:solidFill>
                <a:effectLst/>
              </a:rPr>
              <a:t>, die </a:t>
            </a:r>
            <a:r>
              <a:rPr lang="en-US" altLang="en-US" sz="2000" dirty="0" err="1">
                <a:solidFill>
                  <a:srgbClr val="66FF33"/>
                </a:solidFill>
                <a:effectLst/>
              </a:rPr>
              <a:t>zwischen</a:t>
            </a:r>
            <a:r>
              <a:rPr lang="en-US" altLang="en-US" sz="2000" dirty="0">
                <a:solidFill>
                  <a:srgbClr val="66FF33"/>
                </a:solidFill>
                <a:effectLst/>
              </a:rPr>
              <a:t> </a:t>
            </a:r>
            <a:r>
              <a:rPr lang="en-US" altLang="en-US" sz="2000" dirty="0" err="1">
                <a:effectLst/>
              </a:rPr>
              <a:t>zwei</a:t>
            </a:r>
            <a:r>
              <a:rPr lang="en-US" altLang="en-US" sz="2000" dirty="0">
                <a:effectLst/>
              </a:rPr>
              <a:t> </a:t>
            </a:r>
            <a:r>
              <a:rPr lang="en-US" altLang="en-US" sz="2000" dirty="0" err="1">
                <a:effectLst/>
              </a:rPr>
              <a:t>Währungsräumen</a:t>
            </a:r>
            <a:r>
              <a:rPr lang="en-US" altLang="en-US" sz="2000" dirty="0">
                <a:effectLst/>
              </a:rPr>
              <a:t> </a:t>
            </a:r>
            <a:r>
              <a:rPr lang="en-US" altLang="en-US" sz="2000" dirty="0" err="1">
                <a:effectLst/>
              </a:rPr>
              <a:t>gehandelt</a:t>
            </a:r>
            <a:r>
              <a:rPr lang="en-US" altLang="en-US" sz="2000" dirty="0">
                <a:effectLst/>
              </a:rPr>
              <a:t> warden </a:t>
            </a:r>
            <a:r>
              <a:rPr lang="en-US" altLang="en-US" sz="2000" dirty="0" err="1">
                <a:effectLst/>
              </a:rPr>
              <a:t>können</a:t>
            </a:r>
            <a:r>
              <a:rPr lang="en-US" altLang="en-US" sz="2000" dirty="0">
                <a:effectLst/>
              </a:rPr>
              <a:t>, den </a:t>
            </a:r>
            <a:r>
              <a:rPr lang="en-US" altLang="en-US" sz="2000" dirty="0" err="1">
                <a:effectLst/>
              </a:rPr>
              <a:t>g</a:t>
            </a:r>
            <a:r>
              <a:rPr lang="en-US" altLang="en-US" sz="2000" dirty="0" err="1">
                <a:solidFill>
                  <a:srgbClr val="66FF33"/>
                </a:solidFill>
                <a:effectLst/>
              </a:rPr>
              <a:t>leichen</a:t>
            </a:r>
            <a:r>
              <a:rPr lang="en-US" altLang="en-US" sz="2000" dirty="0">
                <a:solidFill>
                  <a:srgbClr val="66FF33"/>
                </a:solidFill>
                <a:effectLst/>
              </a:rPr>
              <a:t> </a:t>
            </a:r>
            <a:r>
              <a:rPr lang="en-US" altLang="en-US" sz="2000" dirty="0" err="1">
                <a:solidFill>
                  <a:srgbClr val="66FF33"/>
                </a:solidFill>
                <a:effectLst/>
              </a:rPr>
              <a:t>Preis</a:t>
            </a:r>
            <a:r>
              <a:rPr lang="en-US" altLang="en-US" sz="2000" dirty="0">
                <a:effectLst/>
              </a:rPr>
              <a:t> </a:t>
            </a:r>
            <a:r>
              <a:rPr lang="en-US" altLang="en-US" sz="2000" dirty="0" err="1">
                <a:effectLst/>
              </a:rPr>
              <a:t>haben</a:t>
            </a:r>
            <a:r>
              <a:rPr lang="en-US" altLang="en-US" sz="2000" dirty="0">
                <a:effectLst/>
              </a:rPr>
              <a:t>, </a:t>
            </a:r>
            <a:r>
              <a:rPr lang="en-US" altLang="en-US" sz="2000" dirty="0" err="1">
                <a:effectLst/>
              </a:rPr>
              <a:t>gemessen</a:t>
            </a:r>
            <a:r>
              <a:rPr lang="en-US" altLang="en-US" sz="2000" dirty="0">
                <a:effectLst/>
              </a:rPr>
              <a:t> </a:t>
            </a:r>
            <a:r>
              <a:rPr lang="en-US" altLang="en-US" sz="2000" dirty="0">
                <a:solidFill>
                  <a:srgbClr val="66FF33"/>
                </a:solidFill>
                <a:effectLst/>
              </a:rPr>
              <a:t>in € </a:t>
            </a:r>
            <a:r>
              <a:rPr lang="en-US" altLang="en-US" sz="2000" dirty="0" err="1">
                <a:solidFill>
                  <a:srgbClr val="66FF33"/>
                </a:solidFill>
                <a:effectLst/>
              </a:rPr>
              <a:t>oder</a:t>
            </a:r>
            <a:r>
              <a:rPr lang="en-US" altLang="en-US" sz="2000" dirty="0">
                <a:solidFill>
                  <a:srgbClr val="66FF33"/>
                </a:solidFill>
                <a:effectLst/>
              </a:rPr>
              <a:t> </a:t>
            </a:r>
            <a:r>
              <a:rPr lang="en-US" altLang="en-US" sz="2000" dirty="0" err="1">
                <a:effectLst/>
              </a:rPr>
              <a:t>gemessen</a:t>
            </a:r>
            <a:r>
              <a:rPr lang="en-US" altLang="en-US" sz="2000" dirty="0">
                <a:effectLst/>
              </a:rPr>
              <a:t> in </a:t>
            </a:r>
            <a:r>
              <a:rPr lang="en-US" altLang="en-US" sz="2000" dirty="0">
                <a:solidFill>
                  <a:srgbClr val="00FF00"/>
                </a:solidFill>
                <a:effectLst/>
              </a:rPr>
              <a:t>$</a:t>
            </a:r>
            <a:r>
              <a:rPr lang="en-US" altLang="en-US" sz="2000" dirty="0">
                <a:effectLst/>
              </a:rPr>
              <a:t>:</a:t>
            </a:r>
          </a:p>
          <a:p>
            <a:pPr eaLnBrk="1" hangingPunct="1">
              <a:defRPr/>
            </a:pPr>
            <a:endParaRPr lang="en-US" altLang="en-US" sz="2000" dirty="0">
              <a:effectLst/>
            </a:endParaRPr>
          </a:p>
          <a:p>
            <a:pPr marL="866775" lvl="2" indent="0" eaLnBrk="1" hangingPunct="1">
              <a:buNone/>
              <a:defRPr/>
            </a:pPr>
            <a:r>
              <a:rPr lang="en-US" altLang="en-US" dirty="0">
                <a:effectLst>
                  <a:outerShdw blurRad="38100" dist="38100" dir="2700000" algn="tl">
                    <a:srgbClr val="000000">
                      <a:alpha val="43137"/>
                    </a:srgbClr>
                  </a:outerShdw>
                </a:effectLst>
              </a:rPr>
              <a:t>     P</a:t>
            </a:r>
            <a:r>
              <a:rPr lang="en-US" altLang="en-US" baseline="-25000"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rPr>
              <a:t> * (1/ e</a:t>
            </a:r>
            <a:r>
              <a:rPr lang="en-US" altLang="en-US" baseline="30000" dirty="0">
                <a:effectLst>
                  <a:outerShdw blurRad="38100" dist="38100" dir="2700000" algn="tl">
                    <a:srgbClr val="000000">
                      <a:alpha val="43137"/>
                    </a:srgbClr>
                  </a:outerShdw>
                </a:effectLst>
              </a:rPr>
              <a:t>$</a:t>
            </a:r>
            <a:r>
              <a:rPr lang="en-US" altLang="en-US" baseline="-25000"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rPr>
              <a:t>)  </a:t>
            </a:r>
            <a:r>
              <a:rPr lang="en-US" altLang="en-US" dirty="0">
                <a:solidFill>
                  <a:srgbClr val="FFFFFF"/>
                </a:solidFill>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P</a:t>
            </a:r>
            <a:r>
              <a:rPr lang="en-US" altLang="en-US" baseline="-25000"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&lt;=&gt;    </a:t>
            </a:r>
            <a:r>
              <a:rPr lang="en-US" altLang="en-US" dirty="0">
                <a:solidFill>
                  <a:srgbClr val="66FF33"/>
                </a:solidFill>
                <a:effectLst>
                  <a:outerShdw blurRad="38100" dist="38100" dir="2700000" algn="tl">
                    <a:srgbClr val="000000">
                      <a:alpha val="43137"/>
                    </a:srgbClr>
                  </a:outerShdw>
                </a:effectLst>
              </a:rPr>
              <a:t>2 $</a:t>
            </a:r>
            <a:r>
              <a:rPr lang="en-US" altLang="en-US" dirty="0">
                <a:effectLst>
                  <a:outerShdw blurRad="38100" dist="38100" dir="2700000" algn="tl">
                    <a:srgbClr val="000000">
                      <a:alpha val="43137"/>
                    </a:srgbClr>
                  </a:outerShdw>
                </a:effectLst>
              </a:rPr>
              <a:t> * (1/ </a:t>
            </a:r>
            <a:r>
              <a:rPr lang="en-US" altLang="en-US" dirty="0">
                <a:solidFill>
                  <a:srgbClr val="66FF33"/>
                </a:solidFill>
                <a:effectLst>
                  <a:outerShdw blurRad="38100" dist="38100" dir="2700000" algn="tl">
                    <a:srgbClr val="000000">
                      <a:alpha val="43137"/>
                    </a:srgbClr>
                  </a:outerShdw>
                </a:effectLst>
              </a:rPr>
              <a:t>2</a:t>
            </a:r>
            <a:r>
              <a:rPr lang="en-US" altLang="en-US" baseline="30000" dirty="0">
                <a:solidFill>
                  <a:srgbClr val="66FF33"/>
                </a:solidFill>
                <a:effectLst>
                  <a:outerShdw blurRad="38100" dist="38100" dir="2700000" algn="tl">
                    <a:srgbClr val="000000">
                      <a:alpha val="43137"/>
                    </a:srgbClr>
                  </a:outerShdw>
                </a:effectLst>
              </a:rPr>
              <a:t>$</a:t>
            </a:r>
            <a:r>
              <a:rPr lang="en-US" altLang="en-US" baseline="-25000" dirty="0">
                <a:solidFill>
                  <a:srgbClr val="66FF33"/>
                </a:solidFill>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rPr>
              <a:t>)  </a:t>
            </a:r>
            <a:r>
              <a:rPr lang="en-US" altLang="en-US" dirty="0">
                <a:solidFill>
                  <a:srgbClr val="FFFFFF"/>
                </a:solidFill>
                <a:effectLst>
                  <a:outerShdw blurRad="38100" dist="38100" dir="2700000" algn="tl">
                    <a:srgbClr val="000000">
                      <a:alpha val="43137"/>
                    </a:srgbClr>
                  </a:outerShdw>
                </a:effectLst>
              </a:rPr>
              <a:t>= </a:t>
            </a:r>
            <a:r>
              <a:rPr lang="en-US" altLang="en-US" dirty="0">
                <a:solidFill>
                  <a:srgbClr val="66FF33"/>
                </a:solidFill>
                <a:effectLst>
                  <a:outerShdw blurRad="38100" dist="38100" dir="2700000" algn="tl">
                    <a:srgbClr val="000000">
                      <a:alpha val="43137"/>
                    </a:srgbClr>
                  </a:outerShdw>
                </a:effectLst>
              </a:rPr>
              <a:t>1 €</a:t>
            </a:r>
            <a:r>
              <a:rPr lang="en-US" altLang="en-US" baseline="-25000" dirty="0">
                <a:effectLst>
                  <a:outerShdw blurRad="38100" dist="38100" dir="2700000" algn="tl">
                    <a:srgbClr val="000000">
                      <a:alpha val="43137"/>
                    </a:srgbClr>
                  </a:outerShdw>
                </a:effectLst>
              </a:rPr>
              <a:t> </a:t>
            </a:r>
          </a:p>
          <a:p>
            <a:pPr marL="866775" lvl="2" indent="0" eaLnBrk="1" hangingPunct="1">
              <a:buNone/>
              <a:defRPr/>
            </a:pPr>
            <a:r>
              <a:rPr lang="en-US" altLang="en-US" dirty="0">
                <a:effectLst>
                  <a:outerShdw blurRad="38100" dist="38100" dir="2700000" algn="tl">
                    <a:srgbClr val="000000">
                      <a:alpha val="43137"/>
                    </a:srgbClr>
                  </a:outerShdw>
                </a:effectLst>
              </a:rPr>
              <a:t>     P</a:t>
            </a:r>
            <a:r>
              <a:rPr lang="en-US" altLang="en-US" baseline="-25000"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rPr>
              <a:t>                 </a:t>
            </a:r>
            <a:r>
              <a:rPr lang="en-US" altLang="en-US" dirty="0">
                <a:solidFill>
                  <a:srgbClr val="FFFFFF"/>
                </a:solidFill>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P</a:t>
            </a:r>
            <a:r>
              <a:rPr lang="en-US" altLang="en-US" baseline="-25000"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 e</a:t>
            </a:r>
            <a:r>
              <a:rPr lang="en-US" altLang="en-US" baseline="30000" dirty="0">
                <a:effectLst>
                  <a:outerShdw blurRad="38100" dist="38100" dir="2700000" algn="tl">
                    <a:srgbClr val="000000">
                      <a:alpha val="43137"/>
                    </a:srgbClr>
                  </a:outerShdw>
                </a:effectLst>
              </a:rPr>
              <a:t>$</a:t>
            </a:r>
            <a:r>
              <a:rPr lang="en-US" altLang="en-US" baseline="-25000"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&lt;=&gt;    </a:t>
            </a:r>
            <a:r>
              <a:rPr lang="en-US" altLang="en-US" dirty="0">
                <a:solidFill>
                  <a:srgbClr val="66FF33"/>
                </a:solidFill>
                <a:effectLst>
                  <a:outerShdw blurRad="38100" dist="38100" dir="2700000" algn="tl">
                    <a:srgbClr val="000000">
                      <a:alpha val="43137"/>
                    </a:srgbClr>
                  </a:outerShdw>
                </a:effectLst>
              </a:rPr>
              <a:t>2 $</a:t>
            </a:r>
            <a:r>
              <a:rPr lang="en-US" altLang="en-US" dirty="0">
                <a:effectLst>
                  <a:outerShdw blurRad="38100" dist="38100" dir="2700000" algn="tl">
                    <a:srgbClr val="000000">
                      <a:alpha val="43137"/>
                    </a:srgbClr>
                  </a:outerShdw>
                </a:effectLst>
              </a:rPr>
              <a:t>                 </a:t>
            </a:r>
            <a:r>
              <a:rPr lang="en-US" altLang="en-US" dirty="0">
                <a:solidFill>
                  <a:srgbClr val="FFFFFF"/>
                </a:solidFill>
                <a:effectLst>
                  <a:outerShdw blurRad="38100" dist="38100" dir="2700000" algn="tl">
                    <a:srgbClr val="000000">
                      <a:alpha val="43137"/>
                    </a:srgbClr>
                  </a:outerShdw>
                </a:effectLst>
              </a:rPr>
              <a:t>= </a:t>
            </a:r>
            <a:r>
              <a:rPr lang="en-US" altLang="en-US" dirty="0">
                <a:solidFill>
                  <a:srgbClr val="66FF33"/>
                </a:solidFill>
                <a:effectLst>
                  <a:outerShdw blurRad="38100" dist="38100" dir="2700000" algn="tl">
                    <a:srgbClr val="000000">
                      <a:alpha val="43137"/>
                    </a:srgbClr>
                  </a:outerShdw>
                </a:effectLst>
              </a:rPr>
              <a:t>1 €</a:t>
            </a:r>
            <a:r>
              <a:rPr lang="en-US" altLang="en-US" dirty="0">
                <a:effectLst>
                  <a:outerShdw blurRad="38100" dist="38100" dir="2700000" algn="tl">
                    <a:srgbClr val="000000">
                      <a:alpha val="43137"/>
                    </a:srgbClr>
                  </a:outerShdw>
                </a:effectLst>
              </a:rPr>
              <a:t> * </a:t>
            </a:r>
            <a:r>
              <a:rPr lang="en-US" altLang="en-US" dirty="0">
                <a:solidFill>
                  <a:srgbClr val="66FF33"/>
                </a:solidFill>
                <a:effectLst>
                  <a:outerShdw blurRad="38100" dist="38100" dir="2700000" algn="tl">
                    <a:srgbClr val="000000">
                      <a:alpha val="43137"/>
                    </a:srgbClr>
                  </a:outerShdw>
                </a:effectLst>
              </a:rPr>
              <a:t>2</a:t>
            </a:r>
            <a:r>
              <a:rPr lang="en-US" altLang="en-US" baseline="30000" dirty="0">
                <a:solidFill>
                  <a:srgbClr val="66FF33"/>
                </a:solidFill>
                <a:effectLst>
                  <a:outerShdw blurRad="38100" dist="38100" dir="2700000" algn="tl">
                    <a:srgbClr val="000000">
                      <a:alpha val="43137"/>
                    </a:srgbClr>
                  </a:outerShdw>
                </a:effectLst>
              </a:rPr>
              <a:t>$</a:t>
            </a:r>
            <a:r>
              <a:rPr lang="en-US" altLang="en-US" baseline="-25000" dirty="0">
                <a:solidFill>
                  <a:srgbClr val="66FF33"/>
                </a:solidFill>
                <a:effectLst>
                  <a:outerShdw blurRad="38100" dist="38100" dir="2700000" algn="tl">
                    <a:srgbClr val="000000">
                      <a:alpha val="43137"/>
                    </a:srgbClr>
                  </a:outerShdw>
                </a:effectLst>
              </a:rPr>
              <a:t>€</a:t>
            </a:r>
            <a:endParaRPr lang="en-US" altLang="en-US" dirty="0">
              <a:effectLst>
                <a:outerShdw blurRad="38100" dist="38100" dir="2700000" algn="tl">
                  <a:srgbClr val="000000">
                    <a:alpha val="43137"/>
                  </a:srgbClr>
                </a:outerShdw>
              </a:effectLst>
            </a:endParaRPr>
          </a:p>
          <a:p>
            <a:pPr marL="866775" lvl="2" indent="0" eaLnBrk="1" hangingPunct="1">
              <a:buNone/>
              <a:defRPr/>
            </a:pPr>
            <a:endParaRPr lang="en-US" altLang="en-US" baseline="-25000" dirty="0">
              <a:effectLst>
                <a:outerShdw blurRad="38100" dist="38100" dir="2700000" algn="tl">
                  <a:srgbClr val="000000">
                    <a:alpha val="43137"/>
                  </a:srgbClr>
                </a:outerShdw>
              </a:effectLst>
            </a:endParaRPr>
          </a:p>
          <a:p>
            <a:pPr eaLnBrk="1" hangingPunct="1">
              <a:defRPr/>
            </a:pPr>
            <a:r>
              <a:rPr lang="en-US" altLang="en-US" sz="2000" dirty="0">
                <a:effectLst/>
              </a:rPr>
              <a:t>Bei </a:t>
            </a:r>
            <a:r>
              <a:rPr lang="en-US" altLang="en-US" sz="2000" dirty="0" err="1">
                <a:effectLst/>
              </a:rPr>
              <a:t>einem</a:t>
            </a:r>
            <a:r>
              <a:rPr lang="en-US" altLang="en-US" sz="2000" dirty="0">
                <a:effectLst/>
              </a:rPr>
              <a:t> </a:t>
            </a:r>
            <a:r>
              <a:rPr lang="en-US" altLang="en-US" sz="2000" dirty="0" err="1">
                <a:effectLst/>
              </a:rPr>
              <a:t>Wechselkurs</a:t>
            </a:r>
            <a:r>
              <a:rPr lang="en-US" altLang="en-US" sz="2000" dirty="0">
                <a:effectLst/>
              </a:rPr>
              <a:t> von </a:t>
            </a:r>
            <a:r>
              <a:rPr lang="en-US" altLang="en-US" sz="2000" dirty="0">
                <a:solidFill>
                  <a:srgbClr val="66FF33"/>
                </a:solidFill>
                <a:effectLst>
                  <a:outerShdw blurRad="38100" dist="38100" dir="2700000" algn="tl">
                    <a:srgbClr val="000000">
                      <a:alpha val="43137"/>
                    </a:srgbClr>
                  </a:outerShdw>
                </a:effectLst>
              </a:rPr>
              <a:t>2</a:t>
            </a:r>
            <a:r>
              <a:rPr lang="en-US" altLang="en-US" sz="2000" baseline="30000" dirty="0">
                <a:solidFill>
                  <a:srgbClr val="66FF33"/>
                </a:solidFill>
                <a:effectLst>
                  <a:outerShdw blurRad="38100" dist="38100" dir="2700000" algn="tl">
                    <a:srgbClr val="000000">
                      <a:alpha val="43137"/>
                    </a:srgbClr>
                  </a:outerShdw>
                </a:effectLst>
              </a:rPr>
              <a:t>$</a:t>
            </a:r>
            <a:r>
              <a:rPr lang="en-US" altLang="en-US" sz="2000" baseline="-25000" dirty="0">
                <a:solidFill>
                  <a:srgbClr val="66FF33"/>
                </a:solidFill>
                <a:effectLst>
                  <a:outerShdw blurRad="38100" dist="38100" dir="2700000" algn="tl">
                    <a:srgbClr val="000000">
                      <a:alpha val="43137"/>
                    </a:srgbClr>
                  </a:outerShdw>
                </a:effectLst>
              </a:rPr>
              <a:t>€</a:t>
            </a:r>
            <a:r>
              <a:rPr lang="en-US" altLang="en-US" sz="2000" dirty="0">
                <a:effectLst>
                  <a:outerShdw blurRad="38100" dist="38100" dir="2700000" algn="tl">
                    <a:srgbClr val="000000">
                      <a:alpha val="43137"/>
                    </a:srgbClr>
                  </a:outerShdw>
                </a:effectLst>
              </a:rPr>
              <a:t> </a:t>
            </a:r>
            <a:r>
              <a:rPr lang="en-US" altLang="en-US" sz="2000" dirty="0" err="1">
                <a:effectLst>
                  <a:outerShdw blurRad="38100" dist="38100" dir="2700000" algn="tl">
                    <a:srgbClr val="000000">
                      <a:alpha val="43137"/>
                    </a:srgbClr>
                  </a:outerShdw>
                </a:effectLst>
              </a:rPr>
              <a:t>resultiert</a:t>
            </a:r>
            <a:r>
              <a:rPr lang="en-US" altLang="en-US" sz="2000" dirty="0">
                <a:effectLst>
                  <a:outerShdw blurRad="38100" dist="38100" dir="2700000" algn="tl">
                    <a:srgbClr val="000000">
                      <a:alpha val="43137"/>
                    </a:srgbClr>
                  </a:outerShdw>
                </a:effectLst>
              </a:rPr>
              <a:t> </a:t>
            </a:r>
            <a:r>
              <a:rPr lang="en-US" altLang="en-US" sz="2000" dirty="0" err="1">
                <a:solidFill>
                  <a:srgbClr val="66FF33"/>
                </a:solidFill>
                <a:effectLst>
                  <a:outerShdw blurRad="38100" dist="38100" dir="2700000" algn="tl">
                    <a:srgbClr val="000000">
                      <a:alpha val="43137"/>
                    </a:srgbClr>
                  </a:outerShdw>
                </a:effectLst>
              </a:rPr>
              <a:t>keine</a:t>
            </a:r>
            <a:r>
              <a:rPr lang="en-US" altLang="en-US" sz="2000" dirty="0">
                <a:solidFill>
                  <a:srgbClr val="66FF33"/>
                </a:solidFill>
                <a:effectLst>
                  <a:outerShdw blurRad="38100" dist="38100" dir="2700000" algn="tl">
                    <a:srgbClr val="000000">
                      <a:alpha val="43137"/>
                    </a:srgbClr>
                  </a:outerShdw>
                </a:effectLst>
              </a:rPr>
              <a:t> </a:t>
            </a:r>
            <a:r>
              <a:rPr lang="en-US" altLang="en-US" sz="2000" dirty="0" err="1">
                <a:solidFill>
                  <a:srgbClr val="66FF33"/>
                </a:solidFill>
                <a:effectLst>
                  <a:outerShdw blurRad="38100" dist="38100" dir="2700000" algn="tl">
                    <a:srgbClr val="000000">
                      <a:alpha val="43137"/>
                    </a:srgbClr>
                  </a:outerShdw>
                </a:effectLst>
              </a:rPr>
              <a:t>zusätzliche</a:t>
            </a:r>
            <a:r>
              <a:rPr lang="en-US" altLang="en-US" sz="2000" dirty="0">
                <a:solidFill>
                  <a:srgbClr val="66FF33"/>
                </a:solidFill>
                <a:effectLst>
                  <a:outerShdw blurRad="38100" dist="38100" dir="2700000" algn="tl">
                    <a:srgbClr val="000000">
                      <a:alpha val="43137"/>
                    </a:srgbClr>
                  </a:outerShdw>
                </a:effectLst>
              </a:rPr>
              <a:t> </a:t>
            </a:r>
            <a:r>
              <a:rPr lang="en-US" altLang="en-US" sz="2000" dirty="0" err="1">
                <a:solidFill>
                  <a:srgbClr val="66FF33"/>
                </a:solidFill>
                <a:effectLst>
                  <a:outerShdw blurRad="38100" dist="38100" dir="2700000" algn="tl">
                    <a:srgbClr val="000000">
                      <a:alpha val="43137"/>
                    </a:srgbClr>
                  </a:outerShdw>
                </a:effectLst>
              </a:rPr>
              <a:t>Nachfrage</a:t>
            </a:r>
            <a:r>
              <a:rPr lang="en-US" altLang="en-US" sz="2000" dirty="0">
                <a:effectLst>
                  <a:outerShdw blurRad="38100" dist="38100" dir="2700000" algn="tl">
                    <a:srgbClr val="000000">
                      <a:alpha val="43137"/>
                    </a:srgbClr>
                  </a:outerShdw>
                </a:effectLst>
              </a:rPr>
              <a:t> </a:t>
            </a:r>
            <a:r>
              <a:rPr lang="en-US" altLang="en-US" sz="2000" dirty="0" err="1">
                <a:effectLst>
                  <a:outerShdw blurRad="38100" dist="38100" dir="2700000" algn="tl">
                    <a:srgbClr val="000000">
                      <a:alpha val="43137"/>
                    </a:srgbClr>
                  </a:outerShdw>
                </a:effectLst>
              </a:rPr>
              <a:t>nach</a:t>
            </a:r>
            <a:r>
              <a:rPr lang="en-US" altLang="en-US" sz="2000" dirty="0">
                <a:effectLst>
                  <a:outerShdw blurRad="38100" dist="38100" dir="2700000" algn="tl">
                    <a:srgbClr val="000000">
                      <a:alpha val="43137"/>
                    </a:srgbClr>
                  </a:outerShdw>
                </a:effectLst>
              </a:rPr>
              <a:t> Dollar </a:t>
            </a:r>
            <a:r>
              <a:rPr lang="en-US" altLang="en-US" sz="2000" dirty="0" err="1">
                <a:effectLst>
                  <a:outerShdw blurRad="38100" dist="38100" dir="2700000" algn="tl">
                    <a:srgbClr val="000000">
                      <a:alpha val="43137"/>
                    </a:srgbClr>
                  </a:outerShdw>
                </a:effectLst>
              </a:rPr>
              <a:t>oder</a:t>
            </a:r>
            <a:r>
              <a:rPr lang="en-US" altLang="en-US" sz="2000" dirty="0">
                <a:effectLst>
                  <a:outerShdw blurRad="38100" dist="38100" dir="2700000" algn="tl">
                    <a:srgbClr val="000000">
                      <a:alpha val="43137"/>
                    </a:srgbClr>
                  </a:outerShdw>
                </a:effectLst>
              </a:rPr>
              <a:t> Euro!</a:t>
            </a:r>
          </a:p>
          <a:p>
            <a:pPr eaLnBrk="1" hangingPunct="1">
              <a:defRPr/>
            </a:pPr>
            <a:endParaRPr lang="en-US" altLang="en-US" sz="2000" dirty="0">
              <a:effectLst>
                <a:outerShdw blurRad="38100" dist="38100" dir="2700000" algn="tl">
                  <a:srgbClr val="000000">
                    <a:alpha val="43137"/>
                  </a:srgbClr>
                </a:outerShdw>
              </a:effectLst>
            </a:endParaRPr>
          </a:p>
          <a:p>
            <a:pPr eaLnBrk="1" hangingPunct="1">
              <a:defRPr/>
            </a:pPr>
            <a:r>
              <a:rPr lang="en-US" altLang="en-US" sz="2000" dirty="0">
                <a:effectLst>
                  <a:outerShdw blurRad="38100" dist="38100" dir="2700000" algn="tl">
                    <a:srgbClr val="000000">
                      <a:alpha val="43137"/>
                    </a:srgbClr>
                  </a:outerShdw>
                </a:effectLst>
              </a:rPr>
              <a:t>Der </a:t>
            </a:r>
            <a:r>
              <a:rPr lang="en-US" altLang="en-US" sz="2000" dirty="0" err="1">
                <a:effectLst>
                  <a:outerShdw blurRad="38100" dist="38100" dir="2700000" algn="tl">
                    <a:srgbClr val="000000">
                      <a:alpha val="43137"/>
                    </a:srgbClr>
                  </a:outerShdw>
                </a:effectLst>
              </a:rPr>
              <a:t>Wechselkurs</a:t>
            </a:r>
            <a:r>
              <a:rPr lang="en-US" altLang="en-US" sz="2000" dirty="0">
                <a:effectLst>
                  <a:outerShdw blurRad="38100" dist="38100" dir="2700000" algn="tl">
                    <a:srgbClr val="000000">
                      <a:alpha val="43137"/>
                    </a:srgbClr>
                  </a:outerShdw>
                </a:effectLst>
              </a:rPr>
              <a:t> in in </a:t>
            </a:r>
            <a:r>
              <a:rPr lang="en-US" altLang="en-US" sz="2000" dirty="0" err="1">
                <a:effectLst>
                  <a:outerShdw blurRad="38100" dist="38100" dir="2700000" algn="tl">
                    <a:srgbClr val="000000">
                      <a:alpha val="43137"/>
                    </a:srgbClr>
                  </a:outerShdw>
                </a:effectLst>
              </a:rPr>
              <a:t>dieser</a:t>
            </a:r>
            <a:r>
              <a:rPr lang="en-US" altLang="en-US" sz="2000" dirty="0">
                <a:effectLst>
                  <a:outerShdw blurRad="38100" dist="38100" dir="2700000" algn="tl">
                    <a:srgbClr val="000000">
                      <a:alpha val="43137"/>
                    </a:srgbClr>
                  </a:outerShdw>
                </a:effectLst>
              </a:rPr>
              <a:t> </a:t>
            </a:r>
            <a:r>
              <a:rPr lang="en-US" altLang="en-US" sz="2000" dirty="0" err="1">
                <a:effectLst>
                  <a:outerShdw blurRad="38100" dist="38100" dir="2700000" algn="tl">
                    <a:srgbClr val="000000">
                      <a:alpha val="43137"/>
                    </a:srgbClr>
                  </a:outerShdw>
                </a:effectLst>
              </a:rPr>
              <a:t>Hinsicht</a:t>
            </a:r>
            <a:r>
              <a:rPr lang="en-US" altLang="en-US" sz="2000" dirty="0">
                <a:effectLst>
                  <a:outerShdw blurRad="38100" dist="38100" dir="2700000" algn="tl">
                    <a:srgbClr val="000000">
                      <a:alpha val="43137"/>
                    </a:srgbClr>
                  </a:outerShdw>
                </a:effectLst>
              </a:rPr>
              <a:t> also auf </a:t>
            </a:r>
            <a:r>
              <a:rPr lang="en-US" altLang="en-US" sz="2000" dirty="0" err="1">
                <a:effectLst>
                  <a:outerShdw blurRad="38100" dist="38100" dir="2700000" algn="tl">
                    <a:srgbClr val="000000">
                      <a:alpha val="43137"/>
                    </a:srgbClr>
                  </a:outerShdw>
                </a:effectLst>
              </a:rPr>
              <a:t>einem</a:t>
            </a:r>
            <a:r>
              <a:rPr lang="en-US" altLang="en-US" sz="2000" dirty="0">
                <a:effectLst>
                  <a:outerShdw blurRad="38100" dist="38100" dir="2700000" algn="tl">
                    <a:srgbClr val="000000">
                      <a:alpha val="43137"/>
                    </a:srgbClr>
                  </a:outerShdw>
                </a:effectLst>
              </a:rPr>
              <a:t> </a:t>
            </a:r>
            <a:r>
              <a:rPr lang="en-US" altLang="en-US" sz="2000" dirty="0" err="1">
                <a:solidFill>
                  <a:srgbClr val="66FF33"/>
                </a:solidFill>
                <a:effectLst>
                  <a:outerShdw blurRad="38100" dist="38100" dir="2700000" algn="tl">
                    <a:srgbClr val="000000">
                      <a:alpha val="43137"/>
                    </a:srgbClr>
                  </a:outerShdw>
                </a:effectLst>
              </a:rPr>
              <a:t>Gleichgewichtsniveau</a:t>
            </a:r>
            <a:r>
              <a:rPr lang="en-US" altLang="en-US" sz="2000" dirty="0">
                <a:effectLst>
                  <a:outerShdw blurRad="38100" dist="38100" dir="2700000" algn="tl">
                    <a:srgbClr val="000000">
                      <a:alpha val="43137"/>
                    </a:srgbClr>
                  </a:outerShdw>
                </a:effectLst>
              </a:rPr>
              <a:t>.</a:t>
            </a:r>
          </a:p>
          <a:p>
            <a:pPr eaLnBrk="1" hangingPunct="1">
              <a:defRPr/>
            </a:pPr>
            <a:endParaRPr lang="en-US" altLang="en-US" sz="2000" dirty="0">
              <a:effectLst/>
            </a:endParaRPr>
          </a:p>
          <a:p>
            <a:pPr eaLnBrk="1" hangingPunct="1">
              <a:defRPr/>
            </a:pPr>
            <a:r>
              <a:rPr lang="en-US" altLang="en-US" sz="2000" dirty="0" err="1">
                <a:effectLst/>
              </a:rPr>
              <a:t>Diese</a:t>
            </a:r>
            <a:r>
              <a:rPr lang="en-US" altLang="en-US" sz="2000" dirty="0">
                <a:effectLst/>
              </a:rPr>
              <a:t> </a:t>
            </a:r>
            <a:r>
              <a:rPr lang="en-US" altLang="en-US" sz="2000" dirty="0" err="1">
                <a:effectLst/>
              </a:rPr>
              <a:t>Beziehung</a:t>
            </a:r>
            <a:r>
              <a:rPr lang="en-US" altLang="en-US" sz="2000" dirty="0">
                <a:effectLst/>
              </a:rPr>
              <a:t> </a:t>
            </a:r>
            <a:r>
              <a:rPr lang="en-US" altLang="en-US" sz="2000" dirty="0" err="1">
                <a:effectLst/>
              </a:rPr>
              <a:t>wird</a:t>
            </a:r>
            <a:r>
              <a:rPr lang="en-US" altLang="en-US" sz="2000" dirty="0">
                <a:effectLst/>
              </a:rPr>
              <a:t> “</a:t>
            </a:r>
            <a:r>
              <a:rPr lang="en-US" altLang="en-US" sz="2000" dirty="0" err="1">
                <a:solidFill>
                  <a:srgbClr val="66FF33"/>
                </a:solidFill>
                <a:effectLst/>
              </a:rPr>
              <a:t>Kaufkraftparität</a:t>
            </a:r>
            <a:r>
              <a:rPr lang="en-US" altLang="en-US" sz="2000" dirty="0">
                <a:effectLst/>
              </a:rPr>
              <a:t>” </a:t>
            </a:r>
            <a:r>
              <a:rPr lang="en-US" altLang="en-US" sz="2000" dirty="0" err="1">
                <a:effectLst/>
              </a:rPr>
              <a:t>genannt</a:t>
            </a:r>
            <a:r>
              <a:rPr lang="en-US" altLang="en-US" sz="2000" dirty="0">
                <a:effectLst/>
              </a:rPr>
              <a:t>.</a:t>
            </a:r>
          </a:p>
          <a:p>
            <a:pPr eaLnBrk="1" hangingPunct="1">
              <a:defRPr/>
            </a:pPr>
            <a:endParaRPr lang="de-DE" dirty="0">
              <a:effectLst/>
            </a:endParaRPr>
          </a:p>
        </p:txBody>
      </p:sp>
      <p:sp>
        <p:nvSpPr>
          <p:cNvPr id="7701513" name="Rectangle 9"/>
          <p:cNvSpPr>
            <a:spLocks noGrp="1" noChangeArrowheads="1"/>
          </p:cNvSpPr>
          <p:nvPr>
            <p:ph type="title" idx="4294967295"/>
          </p:nvPr>
        </p:nvSpPr>
        <p:spPr/>
        <p:txBody>
          <a:bodyPr/>
          <a:lstStyle/>
          <a:p>
            <a:pPr eaLnBrk="1" hangingPunct="1">
              <a:defRPr/>
            </a:pPr>
            <a:r>
              <a:rPr lang="de-DE" dirty="0"/>
              <a:t>3. Currency Politics</a:t>
            </a:r>
            <a:br>
              <a:rPr lang="de-DE" dirty="0"/>
            </a:br>
            <a:r>
              <a:rPr lang="en-US" sz="2200" dirty="0"/>
              <a:t>3.1.2. Purchasing Power Parity and Interest Parity</a:t>
            </a:r>
            <a:endParaRPr lang="de-DE"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701507">
                                            <p:txEl>
                                              <p:pRg st="2" end="2"/>
                                            </p:txEl>
                                          </p:spTgt>
                                        </p:tgtEl>
                                        <p:attrNameLst>
                                          <p:attrName>style.visibility</p:attrName>
                                        </p:attrNameLst>
                                      </p:cBhvr>
                                      <p:to>
                                        <p:strVal val="visible"/>
                                      </p:to>
                                    </p:set>
                                    <p:anim calcmode="lin" valueType="num">
                                      <p:cBhvr additive="base">
                                        <p:cTn id="7" dur="500" fill="hold"/>
                                        <p:tgtEl>
                                          <p:spTgt spid="770150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701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701507">
                                            <p:txEl>
                                              <p:pRg st="3" end="3"/>
                                            </p:txEl>
                                          </p:spTgt>
                                        </p:tgtEl>
                                        <p:attrNameLst>
                                          <p:attrName>style.visibility</p:attrName>
                                        </p:attrNameLst>
                                      </p:cBhvr>
                                      <p:to>
                                        <p:strVal val="visible"/>
                                      </p:to>
                                    </p:set>
                                    <p:anim calcmode="lin" valueType="num">
                                      <p:cBhvr additive="base">
                                        <p:cTn id="13" dur="500" fill="hold"/>
                                        <p:tgtEl>
                                          <p:spTgt spid="7701507">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7015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701507">
                                            <p:txEl>
                                              <p:pRg st="5" end="5"/>
                                            </p:txEl>
                                          </p:spTgt>
                                        </p:tgtEl>
                                        <p:attrNameLst>
                                          <p:attrName>style.visibility</p:attrName>
                                        </p:attrNameLst>
                                      </p:cBhvr>
                                      <p:to>
                                        <p:strVal val="visible"/>
                                      </p:to>
                                    </p:set>
                                    <p:anim calcmode="lin" valueType="num">
                                      <p:cBhvr additive="base">
                                        <p:cTn id="19" dur="500" fill="hold"/>
                                        <p:tgtEl>
                                          <p:spTgt spid="7701507">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7015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701507">
                                            <p:txEl>
                                              <p:pRg st="7" end="7"/>
                                            </p:txEl>
                                          </p:spTgt>
                                        </p:tgtEl>
                                        <p:attrNameLst>
                                          <p:attrName>style.visibility</p:attrName>
                                        </p:attrNameLst>
                                      </p:cBhvr>
                                      <p:to>
                                        <p:strVal val="visible"/>
                                      </p:to>
                                    </p:set>
                                    <p:anim calcmode="lin" valueType="num">
                                      <p:cBhvr additive="base">
                                        <p:cTn id="25" dur="500" fill="hold"/>
                                        <p:tgtEl>
                                          <p:spTgt spid="7701507">
                                            <p:txEl>
                                              <p:pRg st="7" end="7"/>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70150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7701507">
                                            <p:txEl>
                                              <p:pRg st="9" end="9"/>
                                            </p:txEl>
                                          </p:spTgt>
                                        </p:tgtEl>
                                        <p:attrNameLst>
                                          <p:attrName>style.visibility</p:attrName>
                                        </p:attrNameLst>
                                      </p:cBhvr>
                                      <p:to>
                                        <p:strVal val="visible"/>
                                      </p:to>
                                    </p:set>
                                    <p:anim calcmode="lin" valueType="num">
                                      <p:cBhvr additive="base">
                                        <p:cTn id="31" dur="500" fill="hold"/>
                                        <p:tgtEl>
                                          <p:spTgt spid="7701507">
                                            <p:txEl>
                                              <p:pRg st="9" end="9"/>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70150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542C8646-951E-4423-AE3A-F2D6A5F3A66D}" type="slidenum">
              <a:rPr lang="de-DE" altLang="en-US" sz="1600" smtClean="0"/>
              <a:pPr algn="r" eaLnBrk="1" hangingPunct="1">
                <a:spcBef>
                  <a:spcPct val="0"/>
                </a:spcBef>
                <a:buClrTx/>
                <a:buFontTx/>
                <a:buNone/>
              </a:pPr>
              <a:t>15</a:t>
            </a:fld>
            <a:r>
              <a:rPr lang="de-DE" altLang="en-US" sz="1600"/>
              <a:t> -</a:t>
            </a:r>
          </a:p>
        </p:txBody>
      </p:sp>
      <p:sp>
        <p:nvSpPr>
          <p:cNvPr id="2150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702531" name="Rectangle 3"/>
          <p:cNvSpPr>
            <a:spLocks noGrp="1" noChangeArrowheads="1"/>
          </p:cNvSpPr>
          <p:nvPr>
            <p:ph type="body" idx="4294967295"/>
          </p:nvPr>
        </p:nvSpPr>
        <p:spPr>
          <a:xfrm>
            <a:off x="468313" y="1160463"/>
            <a:ext cx="8229600" cy="5516562"/>
          </a:xfrm>
        </p:spPr>
        <p:txBody>
          <a:bodyPr/>
          <a:lstStyle/>
          <a:p>
            <a:pPr eaLnBrk="1" hangingPunct="1">
              <a:defRPr/>
            </a:pPr>
            <a:r>
              <a:rPr lang="de-DE" sz="2200" dirty="0"/>
              <a:t>Die “</a:t>
            </a:r>
            <a:r>
              <a:rPr lang="de-DE" sz="2200" dirty="0">
                <a:solidFill>
                  <a:srgbClr val="00FF00"/>
                </a:solidFill>
              </a:rPr>
              <a:t>Kaufkraftparität</a:t>
            </a:r>
            <a:r>
              <a:rPr lang="de-DE" sz="2200" dirty="0"/>
              <a:t>”.</a:t>
            </a:r>
          </a:p>
          <a:p>
            <a:pPr lvl="2" eaLnBrk="1" hangingPunct="1">
              <a:buFont typeface="Arial Unicode MS" pitchFamily="34" charset="-128"/>
              <a:buNone/>
              <a:defRPr/>
            </a:pPr>
            <a:r>
              <a:rPr lang="de-DE" sz="2200" dirty="0"/>
              <a:t>		         </a:t>
            </a:r>
            <a:r>
              <a:rPr lang="de-DE" sz="2200" dirty="0">
                <a:solidFill>
                  <a:srgbClr val="00FF00"/>
                </a:solidFill>
              </a:rPr>
              <a:t>P</a:t>
            </a:r>
            <a:r>
              <a:rPr lang="de-DE" sz="2200" baseline="-25000" dirty="0">
                <a:solidFill>
                  <a:srgbClr val="00FF00"/>
                </a:solidFill>
              </a:rPr>
              <a:t>€</a:t>
            </a:r>
            <a:r>
              <a:rPr lang="de-DE" sz="2200" dirty="0">
                <a:solidFill>
                  <a:srgbClr val="00FF00"/>
                </a:solidFill>
              </a:rPr>
              <a:t>          = P</a:t>
            </a:r>
            <a:r>
              <a:rPr lang="de-DE" sz="2200" baseline="-25000" dirty="0">
                <a:solidFill>
                  <a:srgbClr val="00FF00"/>
                </a:solidFill>
              </a:rPr>
              <a:t>$ </a:t>
            </a:r>
            <a:r>
              <a:rPr lang="de-DE" sz="2200" dirty="0">
                <a:solidFill>
                  <a:srgbClr val="00FF00"/>
                </a:solidFill>
              </a:rPr>
              <a:t>/ e</a:t>
            </a:r>
            <a:r>
              <a:rPr lang="de-DE" sz="2200" baseline="30000" dirty="0">
                <a:solidFill>
                  <a:srgbClr val="00FF00"/>
                </a:solidFill>
              </a:rPr>
              <a:t>$</a:t>
            </a:r>
            <a:r>
              <a:rPr lang="de-DE" sz="2200" baseline="-25000" dirty="0">
                <a:solidFill>
                  <a:srgbClr val="00FF00"/>
                </a:solidFill>
              </a:rPr>
              <a:t>€</a:t>
            </a:r>
            <a:r>
              <a:rPr lang="de-DE" sz="2200" baseline="-25000" dirty="0">
                <a:solidFill>
                  <a:srgbClr val="0066FF"/>
                </a:solidFill>
              </a:rPr>
              <a:t>        </a:t>
            </a:r>
            <a:r>
              <a:rPr lang="de-DE" sz="2200" dirty="0"/>
              <a:t>| Preise gemessen in €</a:t>
            </a:r>
          </a:p>
          <a:p>
            <a:pPr lvl="2" eaLnBrk="1" hangingPunct="1">
              <a:buFont typeface="Arial Unicode MS" pitchFamily="34" charset="-128"/>
              <a:buNone/>
              <a:defRPr/>
            </a:pPr>
            <a:r>
              <a:rPr lang="de-DE" sz="2200" b="1" dirty="0"/>
              <a:t>&lt;=&gt;</a:t>
            </a:r>
            <a:r>
              <a:rPr lang="de-DE" sz="2200" dirty="0">
                <a:solidFill>
                  <a:srgbClr val="0066FF"/>
                </a:solidFill>
              </a:rPr>
              <a:t> 	         </a:t>
            </a:r>
            <a:r>
              <a:rPr lang="de-DE" sz="2200" dirty="0">
                <a:solidFill>
                  <a:srgbClr val="00FF00"/>
                </a:solidFill>
              </a:rPr>
              <a:t>P</a:t>
            </a:r>
            <a:r>
              <a:rPr lang="de-DE" sz="2200" baseline="-25000" dirty="0">
                <a:solidFill>
                  <a:srgbClr val="00FF00"/>
                </a:solidFill>
              </a:rPr>
              <a:t>€</a:t>
            </a:r>
            <a:r>
              <a:rPr lang="de-DE" sz="2200" dirty="0">
                <a:solidFill>
                  <a:srgbClr val="00FF00"/>
                </a:solidFill>
              </a:rPr>
              <a:t> * e</a:t>
            </a:r>
            <a:r>
              <a:rPr lang="de-DE" sz="2200" baseline="30000" dirty="0">
                <a:solidFill>
                  <a:srgbClr val="00FF00"/>
                </a:solidFill>
              </a:rPr>
              <a:t>$</a:t>
            </a:r>
            <a:r>
              <a:rPr lang="de-DE" sz="2200" baseline="-25000" dirty="0">
                <a:solidFill>
                  <a:srgbClr val="00FF00"/>
                </a:solidFill>
              </a:rPr>
              <a:t>€</a:t>
            </a:r>
            <a:r>
              <a:rPr lang="de-DE" sz="2200" dirty="0">
                <a:solidFill>
                  <a:srgbClr val="00FF00"/>
                </a:solidFill>
              </a:rPr>
              <a:t>  = P</a:t>
            </a:r>
            <a:r>
              <a:rPr lang="de-DE" sz="2200" baseline="-25000" dirty="0">
                <a:solidFill>
                  <a:srgbClr val="00FF00"/>
                </a:solidFill>
              </a:rPr>
              <a:t>$                   </a:t>
            </a:r>
            <a:r>
              <a:rPr lang="de-DE" sz="2200" dirty="0"/>
              <a:t>| Preise gemessen in $</a:t>
            </a:r>
            <a:endParaRPr lang="de-DE" sz="2200" baseline="-25000" dirty="0"/>
          </a:p>
          <a:p>
            <a:pPr lvl="2" eaLnBrk="1" hangingPunct="1">
              <a:buFont typeface="Arial Unicode MS" pitchFamily="34" charset="-128"/>
              <a:buNone/>
              <a:defRPr/>
            </a:pPr>
            <a:r>
              <a:rPr lang="de-DE" sz="2200" b="1" dirty="0"/>
              <a:t>&lt;=&gt;</a:t>
            </a:r>
            <a:r>
              <a:rPr lang="de-DE" sz="2200" dirty="0">
                <a:solidFill>
                  <a:srgbClr val="0066FF"/>
                </a:solidFill>
              </a:rPr>
              <a:t> 	                 </a:t>
            </a:r>
            <a:r>
              <a:rPr lang="de-DE" sz="2200" dirty="0">
                <a:solidFill>
                  <a:srgbClr val="00FF00"/>
                </a:solidFill>
              </a:rPr>
              <a:t>e</a:t>
            </a:r>
            <a:r>
              <a:rPr lang="de-DE" sz="2200" baseline="30000" dirty="0">
                <a:solidFill>
                  <a:srgbClr val="00FF00"/>
                </a:solidFill>
              </a:rPr>
              <a:t>$</a:t>
            </a:r>
            <a:r>
              <a:rPr lang="de-DE" sz="2200" baseline="-25000" dirty="0">
                <a:solidFill>
                  <a:srgbClr val="00FF00"/>
                </a:solidFill>
              </a:rPr>
              <a:t>€</a:t>
            </a:r>
            <a:r>
              <a:rPr lang="de-DE" sz="2200" dirty="0">
                <a:solidFill>
                  <a:srgbClr val="00FF00"/>
                </a:solidFill>
              </a:rPr>
              <a:t> = P</a:t>
            </a:r>
            <a:r>
              <a:rPr lang="de-DE" sz="2200" baseline="-25000" dirty="0">
                <a:solidFill>
                  <a:srgbClr val="00FF00"/>
                </a:solidFill>
              </a:rPr>
              <a:t>$  </a:t>
            </a:r>
            <a:r>
              <a:rPr lang="de-DE" sz="2200" dirty="0">
                <a:solidFill>
                  <a:srgbClr val="00FF00"/>
                </a:solidFill>
              </a:rPr>
              <a:t>/  P</a:t>
            </a:r>
            <a:r>
              <a:rPr lang="de-DE" sz="2200" baseline="-25000" dirty="0">
                <a:solidFill>
                  <a:srgbClr val="00FF00"/>
                </a:solidFill>
              </a:rPr>
              <a:t>€       </a:t>
            </a:r>
            <a:r>
              <a:rPr lang="de-DE" sz="2200" dirty="0"/>
              <a:t>| “</a:t>
            </a:r>
            <a:r>
              <a:rPr lang="de-DE" sz="2200" dirty="0">
                <a:solidFill>
                  <a:srgbClr val="00FF00"/>
                </a:solidFill>
              </a:rPr>
              <a:t>KKP</a:t>
            </a:r>
            <a:r>
              <a:rPr lang="de-DE" sz="2200" dirty="0"/>
              <a:t>-Wechselkurs”</a:t>
            </a:r>
          </a:p>
          <a:p>
            <a:pPr lvl="2" eaLnBrk="1" hangingPunct="1">
              <a:buFont typeface="Arial Unicode MS" pitchFamily="34" charset="-128"/>
              <a:buNone/>
              <a:defRPr/>
            </a:pPr>
            <a:endParaRPr lang="de-DE" sz="1800" dirty="0">
              <a:solidFill>
                <a:srgbClr val="00FF00"/>
              </a:solidFill>
            </a:endParaRPr>
          </a:p>
          <a:p>
            <a:pPr eaLnBrk="1" hangingPunct="1">
              <a:defRPr/>
            </a:pPr>
            <a:r>
              <a:rPr lang="de-DE" sz="2000" dirty="0"/>
              <a:t>Die einfache Kaufkraftformel gilt jedoch nur für Güter, deren </a:t>
            </a:r>
            <a:r>
              <a:rPr lang="de-DE" sz="2000" dirty="0">
                <a:solidFill>
                  <a:srgbClr val="66FF33"/>
                </a:solidFill>
              </a:rPr>
              <a:t>Transportkosten</a:t>
            </a:r>
            <a:r>
              <a:rPr lang="de-DE" sz="2000" dirty="0"/>
              <a:t> nahe Null liegen.</a:t>
            </a:r>
          </a:p>
          <a:p>
            <a:pPr eaLnBrk="1" hangingPunct="1">
              <a:defRPr/>
            </a:pPr>
            <a:r>
              <a:rPr lang="de-DE" sz="2000" dirty="0"/>
              <a:t>Für die meisten Güter ist diese Annahme nicht gerechtfertigt.</a:t>
            </a:r>
          </a:p>
          <a:p>
            <a:pPr eaLnBrk="1" hangingPunct="1">
              <a:defRPr/>
            </a:pPr>
            <a:r>
              <a:rPr lang="de-DE" sz="2000" dirty="0"/>
              <a:t>In diesem Fall muss die Formel um die Transportkosten entsprechend angepasst werden.</a:t>
            </a:r>
          </a:p>
          <a:p>
            <a:pPr eaLnBrk="1" hangingPunct="1">
              <a:defRPr/>
            </a:pPr>
            <a:r>
              <a:rPr lang="de-DE" sz="2000" dirty="0"/>
              <a:t>Infolgedessen gibt es bei Vorhandensein von Transportkosten ein </a:t>
            </a:r>
            <a:r>
              <a:rPr lang="de-DE" sz="2000" dirty="0">
                <a:solidFill>
                  <a:srgbClr val="66FF33"/>
                </a:solidFill>
              </a:rPr>
              <a:t>„Band“ um den KPP-Wechselkurs</a:t>
            </a:r>
            <a:r>
              <a:rPr lang="de-DE" sz="2000" dirty="0"/>
              <a:t>, in dem der Wechselkurs nicht von den Güterpreisen beeinflusst wird.</a:t>
            </a:r>
          </a:p>
        </p:txBody>
      </p:sp>
      <p:sp>
        <p:nvSpPr>
          <p:cNvPr id="7702536" name="Rectangle 8"/>
          <p:cNvSpPr>
            <a:spLocks noGrp="1" noChangeArrowheads="1"/>
          </p:cNvSpPr>
          <p:nvPr>
            <p:ph type="title" idx="4294967295"/>
          </p:nvPr>
        </p:nvSpPr>
        <p:spPr/>
        <p:txBody>
          <a:bodyPr/>
          <a:lstStyle/>
          <a:p>
            <a:pPr eaLnBrk="1" hangingPunct="1">
              <a:defRPr/>
            </a:pPr>
            <a:r>
              <a:rPr lang="de-DE" dirty="0"/>
              <a:t>3. Währungstheorie und Währungspolitik</a:t>
            </a:r>
            <a:br>
              <a:rPr lang="de-DE" dirty="0"/>
            </a:br>
            <a:r>
              <a:rPr lang="de-DE" sz="2200" dirty="0"/>
              <a:t>3.1.2. Kaufkraft- und Zinsparität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702531">
                                            <p:txEl>
                                              <p:pRg st="1" end="1"/>
                                            </p:txEl>
                                          </p:spTgt>
                                        </p:tgtEl>
                                        <p:attrNameLst>
                                          <p:attrName>style.visibility</p:attrName>
                                        </p:attrNameLst>
                                      </p:cBhvr>
                                      <p:to>
                                        <p:strVal val="visible"/>
                                      </p:to>
                                    </p:set>
                                    <p:anim calcmode="lin" valueType="num">
                                      <p:cBhvr additive="base">
                                        <p:cTn id="7" dur="500" fill="hold"/>
                                        <p:tgtEl>
                                          <p:spTgt spid="770253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70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702531">
                                            <p:txEl>
                                              <p:pRg st="2" end="2"/>
                                            </p:txEl>
                                          </p:spTgt>
                                        </p:tgtEl>
                                        <p:attrNameLst>
                                          <p:attrName>style.visibility</p:attrName>
                                        </p:attrNameLst>
                                      </p:cBhvr>
                                      <p:to>
                                        <p:strVal val="visible"/>
                                      </p:to>
                                    </p:set>
                                    <p:anim calcmode="lin" valueType="num">
                                      <p:cBhvr additive="base">
                                        <p:cTn id="13" dur="500" fill="hold"/>
                                        <p:tgtEl>
                                          <p:spTgt spid="770253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70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702531">
                                            <p:txEl>
                                              <p:pRg st="3" end="3"/>
                                            </p:txEl>
                                          </p:spTgt>
                                        </p:tgtEl>
                                        <p:attrNameLst>
                                          <p:attrName>style.visibility</p:attrName>
                                        </p:attrNameLst>
                                      </p:cBhvr>
                                      <p:to>
                                        <p:strVal val="visible"/>
                                      </p:to>
                                    </p:set>
                                    <p:anim calcmode="lin" valueType="num">
                                      <p:cBhvr additive="base">
                                        <p:cTn id="19" dur="500" fill="hold"/>
                                        <p:tgtEl>
                                          <p:spTgt spid="770253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702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702531">
                                            <p:txEl>
                                              <p:pRg st="5" end="5"/>
                                            </p:txEl>
                                          </p:spTgt>
                                        </p:tgtEl>
                                        <p:attrNameLst>
                                          <p:attrName>style.visibility</p:attrName>
                                        </p:attrNameLst>
                                      </p:cBhvr>
                                      <p:to>
                                        <p:strVal val="visible"/>
                                      </p:to>
                                    </p:set>
                                    <p:anim calcmode="lin" valueType="num">
                                      <p:cBhvr additive="base">
                                        <p:cTn id="25" dur="500" fill="hold"/>
                                        <p:tgtEl>
                                          <p:spTgt spid="7702531">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7025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702531">
                                            <p:txEl>
                                              <p:pRg st="6" end="6"/>
                                            </p:txEl>
                                          </p:spTgt>
                                        </p:tgtEl>
                                        <p:attrNameLst>
                                          <p:attrName>style.visibility</p:attrName>
                                        </p:attrNameLst>
                                      </p:cBhvr>
                                      <p:to>
                                        <p:strVal val="visible"/>
                                      </p:to>
                                    </p:set>
                                    <p:anim calcmode="lin" valueType="num">
                                      <p:cBhvr additive="base">
                                        <p:cTn id="31" dur="500" fill="hold"/>
                                        <p:tgtEl>
                                          <p:spTgt spid="7702531">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7025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7702531">
                                            <p:txEl>
                                              <p:pRg st="7" end="7"/>
                                            </p:txEl>
                                          </p:spTgt>
                                        </p:tgtEl>
                                        <p:attrNameLst>
                                          <p:attrName>style.visibility</p:attrName>
                                        </p:attrNameLst>
                                      </p:cBhvr>
                                      <p:to>
                                        <p:strVal val="visible"/>
                                      </p:to>
                                    </p:set>
                                    <p:anim calcmode="lin" valueType="num">
                                      <p:cBhvr additive="base">
                                        <p:cTn id="37" dur="500" fill="hold"/>
                                        <p:tgtEl>
                                          <p:spTgt spid="7702531">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70253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7702531">
                                            <p:txEl>
                                              <p:pRg st="8" end="8"/>
                                            </p:txEl>
                                          </p:spTgt>
                                        </p:tgtEl>
                                        <p:attrNameLst>
                                          <p:attrName>style.visibility</p:attrName>
                                        </p:attrNameLst>
                                      </p:cBhvr>
                                      <p:to>
                                        <p:strVal val="visible"/>
                                      </p:to>
                                    </p:set>
                                    <p:anim calcmode="lin" valueType="num">
                                      <p:cBhvr additive="base">
                                        <p:cTn id="43" dur="500" fill="hold"/>
                                        <p:tgtEl>
                                          <p:spTgt spid="7702531">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70253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3344BC7B-0155-4FE6-9636-689536AFE0D6}" type="slidenum">
              <a:rPr lang="de-DE" altLang="en-US" sz="1600" smtClean="0"/>
              <a:pPr>
                <a:spcBef>
                  <a:spcPct val="0"/>
                </a:spcBef>
                <a:buClrTx/>
                <a:buFontTx/>
                <a:buNone/>
              </a:pPr>
              <a:t>16</a:t>
            </a:fld>
            <a:r>
              <a:rPr lang="de-DE" altLang="en-US" sz="1600"/>
              <a:t> -</a:t>
            </a:r>
          </a:p>
        </p:txBody>
      </p:sp>
      <p:sp>
        <p:nvSpPr>
          <p:cNvPr id="2560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7794690" name="Rectangle 2"/>
          <p:cNvSpPr>
            <a:spLocks noGrp="1" noChangeArrowheads="1"/>
          </p:cNvSpPr>
          <p:nvPr>
            <p:ph type="body" idx="4294967295"/>
          </p:nvPr>
        </p:nvSpPr>
        <p:spPr>
          <a:xfrm>
            <a:off x="468313" y="1160463"/>
            <a:ext cx="8229600" cy="5545137"/>
          </a:xfrm>
        </p:spPr>
        <p:txBody>
          <a:bodyPr/>
          <a:lstStyle/>
          <a:p>
            <a:pPr lvl="1" eaLnBrk="1" hangingPunct="1">
              <a:defRPr/>
            </a:pPr>
            <a:r>
              <a:rPr lang="de-DE" sz="2400" dirty="0"/>
              <a:t>In der Realität liegen die Transportkosten für die meisten Güter zwischen </a:t>
            </a:r>
            <a:r>
              <a:rPr lang="de-DE" sz="2400" dirty="0">
                <a:solidFill>
                  <a:srgbClr val="66FF33"/>
                </a:solidFill>
              </a:rPr>
              <a:t>null und unendlich</a:t>
            </a:r>
            <a:r>
              <a:rPr lang="de-DE" sz="2400" dirty="0"/>
              <a:t>.</a:t>
            </a:r>
          </a:p>
          <a:p>
            <a:pPr lvl="1" eaLnBrk="1" hangingPunct="1">
              <a:defRPr/>
            </a:pPr>
            <a:r>
              <a:rPr lang="de-DE" sz="2400" dirty="0"/>
              <a:t>Neben den Transportkosten gibt es noch </a:t>
            </a:r>
            <a:r>
              <a:rPr lang="de-DE" sz="2400" dirty="0">
                <a:solidFill>
                  <a:srgbClr val="66FF33"/>
                </a:solidFill>
              </a:rPr>
              <a:t>andere</a:t>
            </a:r>
            <a:r>
              <a:rPr lang="de-DE" sz="2400" dirty="0"/>
              <a:t> </a:t>
            </a:r>
            <a:r>
              <a:rPr lang="de-DE" sz="2400" dirty="0">
                <a:solidFill>
                  <a:srgbClr val="66FF33"/>
                </a:solidFill>
              </a:rPr>
              <a:t>Faktoren</a:t>
            </a:r>
            <a:r>
              <a:rPr lang="de-DE" sz="2400" dirty="0"/>
              <a:t>, die eine strikte empirische </a:t>
            </a:r>
            <a:r>
              <a:rPr lang="de-DE" sz="2400" dirty="0">
                <a:solidFill>
                  <a:srgbClr val="66FF33"/>
                </a:solidFill>
              </a:rPr>
              <a:t>Geltung</a:t>
            </a:r>
            <a:r>
              <a:rPr lang="de-DE" sz="2400" dirty="0"/>
              <a:t> des </a:t>
            </a:r>
            <a:r>
              <a:rPr lang="de-DE" sz="2400" dirty="0">
                <a:solidFill>
                  <a:srgbClr val="66FF33"/>
                </a:solidFill>
              </a:rPr>
              <a:t>Kaufkraftparitäten Theorems verhindern</a:t>
            </a:r>
            <a:r>
              <a:rPr lang="en-US" altLang="en-US" sz="2400" dirty="0"/>
              <a:t>:</a:t>
            </a:r>
          </a:p>
          <a:p>
            <a:pPr lvl="1" eaLnBrk="1" hangingPunct="1">
              <a:lnSpc>
                <a:spcPts val="600"/>
              </a:lnSpc>
              <a:defRPr/>
            </a:pPr>
            <a:endParaRPr lang="en-US" altLang="en-US" sz="2400" dirty="0"/>
          </a:p>
          <a:p>
            <a:pPr marL="1260475" lvl="2" indent="-393700" eaLnBrk="1" hangingPunct="1">
              <a:defRPr/>
            </a:pPr>
            <a:r>
              <a:rPr lang="de-DE" altLang="en-US" dirty="0">
                <a:solidFill>
                  <a:srgbClr val="66FF33"/>
                </a:solidFill>
              </a:rPr>
              <a:t>Tarife</a:t>
            </a:r>
            <a:r>
              <a:rPr lang="de-DE" altLang="en-US" dirty="0"/>
              <a:t> und mengenmäßige Beschränkungen wirken wie Transportkosten.</a:t>
            </a:r>
          </a:p>
          <a:p>
            <a:pPr marL="1260475" lvl="2" indent="-393700" eaLnBrk="1" hangingPunct="1">
              <a:defRPr/>
            </a:pPr>
            <a:r>
              <a:rPr lang="de-DE" altLang="en-US" dirty="0"/>
              <a:t>Bei </a:t>
            </a:r>
            <a:r>
              <a:rPr lang="de-DE" altLang="en-US" dirty="0">
                <a:solidFill>
                  <a:srgbClr val="66FF33"/>
                </a:solidFill>
              </a:rPr>
              <a:t>Monopolen und Oligopolen </a:t>
            </a:r>
            <a:r>
              <a:rPr lang="de-DE" altLang="en-US" dirty="0"/>
              <a:t>können Unternehmen gewinnmaximierende Preisdifferenzierungsstrategien zwischen verschiedenen Währungsgebieten anwenden.</a:t>
            </a:r>
            <a:endParaRPr lang="en-US" altLang="en-US" dirty="0"/>
          </a:p>
          <a:p>
            <a:pPr marL="1260475" lvl="2" indent="-393700" eaLnBrk="1" hangingPunct="1">
              <a:lnSpc>
                <a:spcPts val="1600"/>
              </a:lnSpc>
              <a:defRPr/>
            </a:pPr>
            <a:endParaRPr lang="en-US" altLang="en-US" dirty="0">
              <a:solidFill>
                <a:srgbClr val="FF0000"/>
              </a:solidFill>
            </a:endParaRPr>
          </a:p>
          <a:p>
            <a:pPr lvl="1" eaLnBrk="1" hangingPunct="1">
              <a:buNone/>
              <a:defRPr/>
            </a:pPr>
            <a:r>
              <a:rPr lang="en-US" altLang="en-US" dirty="0">
                <a:solidFill>
                  <a:srgbClr val="FF0000"/>
                </a:solidFill>
              </a:rPr>
              <a:t>=&gt;</a:t>
            </a:r>
            <a:r>
              <a:rPr lang="en-US" altLang="en-US" dirty="0"/>
              <a:t> </a:t>
            </a:r>
            <a:r>
              <a:rPr lang="de-DE" dirty="0"/>
              <a:t>Folglich gibt es eine Art „</a:t>
            </a:r>
            <a:r>
              <a:rPr lang="de-DE" dirty="0">
                <a:solidFill>
                  <a:srgbClr val="66FF33"/>
                </a:solidFill>
              </a:rPr>
              <a:t>Bandbreite</a:t>
            </a:r>
            <a:r>
              <a:rPr lang="de-DE" dirty="0"/>
              <a:t>“ um den KKP-Wechselkurs, innerhalb derer der tatsächliche Wechselkurs nicht durch den internationalen Handel beeinflusst werden kann.</a:t>
            </a:r>
            <a:endParaRPr lang="en-US" altLang="en-US" dirty="0"/>
          </a:p>
        </p:txBody>
      </p:sp>
      <p:sp>
        <p:nvSpPr>
          <p:cNvPr id="6" name="Rectangle 8">
            <a:extLst>
              <a:ext uri="{FF2B5EF4-FFF2-40B4-BE49-F238E27FC236}">
                <a16:creationId xmlns:a16="http://schemas.microsoft.com/office/drawing/2014/main" id="{CF66CD50-AEA1-44E3-B87F-3E41E22F8AF9}"/>
              </a:ext>
            </a:extLst>
          </p:cNvPr>
          <p:cNvSpPr txBox="1">
            <a:spLocks noChangeArrowheads="1"/>
          </p:cNvSpPr>
          <p:nvPr/>
        </p:nvSpPr>
        <p:spPr bwMode="auto">
          <a:xfrm>
            <a:off x="457200" y="31750"/>
            <a:ext cx="8229600" cy="1100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9pPr>
          </a:lstStyle>
          <a:p>
            <a:pPr eaLnBrk="1" hangingPunct="1">
              <a:defRPr/>
            </a:pPr>
            <a:r>
              <a:rPr lang="de-DE" kern="0"/>
              <a:t>3. Währungstheorie und Währungspolitik</a:t>
            </a:r>
            <a:br>
              <a:rPr lang="de-DE" kern="0"/>
            </a:br>
            <a:r>
              <a:rPr lang="de-DE" sz="2200" kern="0"/>
              <a:t>3.1.2. Kaufkraft- und Zinsparität</a:t>
            </a:r>
            <a:endParaRPr lang="de-DE" sz="2200"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9469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9469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9469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946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03555" name="Rectangle 3"/>
          <p:cNvSpPr>
            <a:spLocks noGrp="1" noChangeArrowheads="1"/>
          </p:cNvSpPr>
          <p:nvPr>
            <p:ph type="body" idx="4294967295"/>
          </p:nvPr>
        </p:nvSpPr>
        <p:spPr>
          <a:xfrm>
            <a:off x="468313" y="1050735"/>
            <a:ext cx="8643842" cy="3907296"/>
          </a:xfrm>
        </p:spPr>
        <p:txBody>
          <a:bodyPr/>
          <a:lstStyle/>
          <a:p>
            <a:pPr eaLnBrk="1" hangingPunct="1">
              <a:defRPr/>
            </a:pPr>
            <a:r>
              <a:rPr lang="en-US" sz="2000" dirty="0" err="1"/>
              <a:t>Wenn</a:t>
            </a:r>
            <a:r>
              <a:rPr lang="en-US" sz="2000" dirty="0"/>
              <a:t> es </a:t>
            </a:r>
            <a:r>
              <a:rPr lang="en-US" sz="2000" dirty="0" err="1">
                <a:solidFill>
                  <a:srgbClr val="00FF00"/>
                </a:solidFill>
              </a:rPr>
              <a:t>Transportkosten</a:t>
            </a:r>
            <a:r>
              <a:rPr lang="en-US" sz="2000" dirty="0"/>
              <a:t> </a:t>
            </a:r>
            <a:r>
              <a:rPr lang="en-US" sz="2000" dirty="0" err="1"/>
              <a:t>gibt</a:t>
            </a:r>
            <a:r>
              <a:rPr lang="en-US" sz="2000" dirty="0"/>
              <a:t>, muss die Formel </a:t>
            </a:r>
            <a:r>
              <a:rPr lang="en-US" sz="2000" dirty="0" err="1"/>
              <a:t>für</a:t>
            </a:r>
            <a:r>
              <a:rPr lang="en-US" sz="2000" dirty="0"/>
              <a:t> den KKP-</a:t>
            </a:r>
            <a:r>
              <a:rPr lang="en-US" sz="2000" dirty="0" err="1"/>
              <a:t>Wechselkurs</a:t>
            </a:r>
            <a:r>
              <a:rPr lang="en-US" sz="2000" dirty="0"/>
              <a:t> (e</a:t>
            </a:r>
            <a:r>
              <a:rPr lang="en-US" sz="2000" baseline="30000" dirty="0"/>
              <a:t>$</a:t>
            </a:r>
            <a:r>
              <a:rPr lang="en-US" sz="2000" baseline="-25000" dirty="0"/>
              <a:t>€</a:t>
            </a:r>
            <a:r>
              <a:rPr lang="en-US" sz="2000" dirty="0"/>
              <a:t>) </a:t>
            </a:r>
            <a:r>
              <a:rPr lang="en-US" sz="2000" dirty="0" err="1"/>
              <a:t>modifziert</a:t>
            </a:r>
            <a:r>
              <a:rPr lang="en-US" sz="2000" dirty="0"/>
              <a:t> </a:t>
            </a:r>
            <a:r>
              <a:rPr lang="en-US" sz="2000" dirty="0" err="1"/>
              <a:t>werden:</a:t>
            </a:r>
            <a:r>
              <a:rPr lang="en-US" sz="2000" baseline="30000" dirty="0" err="1"/>
              <a:t>1</a:t>
            </a:r>
            <a:r>
              <a:rPr lang="en-US" sz="2000" baseline="30000" dirty="0"/>
              <a:t>)</a:t>
            </a:r>
            <a:endParaRPr lang="en-US" sz="2300" baseline="30000" dirty="0"/>
          </a:p>
          <a:p>
            <a:pPr eaLnBrk="1" hangingPunct="1">
              <a:defRPr/>
            </a:pPr>
            <a:endParaRPr lang="en-US" sz="2300" dirty="0"/>
          </a:p>
          <a:p>
            <a:pPr eaLnBrk="1" hangingPunct="1">
              <a:defRPr/>
            </a:pPr>
            <a:endParaRPr lang="en-US" dirty="0"/>
          </a:p>
          <a:p>
            <a:pPr eaLnBrk="1" hangingPunct="1">
              <a:lnSpc>
                <a:spcPct val="40000"/>
              </a:lnSpc>
              <a:defRPr/>
            </a:pPr>
            <a:endParaRPr lang="en-US" dirty="0"/>
          </a:p>
          <a:p>
            <a:pPr eaLnBrk="1" hangingPunct="1">
              <a:buNone/>
              <a:defRPr/>
            </a:pPr>
            <a:r>
              <a:rPr lang="en-US" b="1" dirty="0">
                <a:solidFill>
                  <a:srgbClr val="FF3300"/>
                </a:solidFill>
              </a:rPr>
              <a:t>=&gt;</a:t>
            </a:r>
            <a:r>
              <a:rPr lang="en-US" dirty="0"/>
              <a:t> </a:t>
            </a:r>
            <a:r>
              <a:rPr lang="de-DE" sz="2000" dirty="0"/>
              <a:t>Je </a:t>
            </a:r>
            <a:r>
              <a:rPr lang="de-DE" sz="2000" dirty="0">
                <a:solidFill>
                  <a:srgbClr val="66FF33"/>
                </a:solidFill>
              </a:rPr>
              <a:t>höher die Transaktionskosten </a:t>
            </a:r>
            <a:r>
              <a:rPr lang="de-DE" sz="2000" dirty="0"/>
              <a:t>pro Stück (C $) sind, desto </a:t>
            </a:r>
            <a:r>
              <a:rPr lang="de-DE" sz="2000" dirty="0">
                <a:solidFill>
                  <a:srgbClr val="66FF33"/>
                </a:solidFill>
              </a:rPr>
              <a:t>geringer</a:t>
            </a:r>
            <a:r>
              <a:rPr lang="de-DE" sz="2000" dirty="0"/>
              <a:t> ist die Auswirkung des internationalen Handels auf den Wechselkurs:</a:t>
            </a:r>
            <a:endParaRPr lang="en-US" altLang="en-US" sz="2200" dirty="0"/>
          </a:p>
          <a:p>
            <a:pPr lvl="1" eaLnBrk="1" hangingPunct="1">
              <a:defRPr/>
            </a:pPr>
            <a:r>
              <a:rPr lang="en-US" altLang="en-US" sz="1900" dirty="0" err="1"/>
              <a:t>Wenn</a:t>
            </a:r>
            <a:r>
              <a:rPr lang="en-US" altLang="en-US" sz="1900" dirty="0"/>
              <a:t> </a:t>
            </a:r>
            <a:r>
              <a:rPr lang="en-US" altLang="en-US" sz="1900" dirty="0" err="1"/>
              <a:t>Transaktionskosten</a:t>
            </a:r>
            <a:r>
              <a:rPr lang="en-US" altLang="en-US" sz="1900" dirty="0"/>
              <a:t> </a:t>
            </a:r>
            <a:r>
              <a:rPr lang="en-US" altLang="en-US" sz="1900" dirty="0" err="1">
                <a:solidFill>
                  <a:srgbClr val="66FF33"/>
                </a:solidFill>
              </a:rPr>
              <a:t>unendlich</a:t>
            </a:r>
            <a:r>
              <a:rPr lang="en-US" altLang="en-US" sz="1900" dirty="0">
                <a:solidFill>
                  <a:srgbClr val="66FF33"/>
                </a:solidFill>
              </a:rPr>
              <a:t> </a:t>
            </a:r>
            <a:r>
              <a:rPr lang="en-US" altLang="en-US" sz="1900" dirty="0" err="1">
                <a:solidFill>
                  <a:srgbClr val="66FF33"/>
                </a:solidFill>
              </a:rPr>
              <a:t>hoch</a:t>
            </a:r>
            <a:r>
              <a:rPr lang="en-US" altLang="en-US" sz="1900" dirty="0">
                <a:solidFill>
                  <a:srgbClr val="66FF33"/>
                </a:solidFill>
              </a:rPr>
              <a:t> </a:t>
            </a:r>
            <a:r>
              <a:rPr lang="en-US" altLang="en-US" sz="1900" dirty="0" err="1">
                <a:solidFill>
                  <a:srgbClr val="66FF33"/>
                </a:solidFill>
              </a:rPr>
              <a:t>sind</a:t>
            </a:r>
            <a:r>
              <a:rPr lang="en-US" altLang="en-US" sz="1900" dirty="0">
                <a:solidFill>
                  <a:srgbClr val="66FF33"/>
                </a:solidFill>
              </a:rPr>
              <a:t> </a:t>
            </a:r>
            <a:r>
              <a:rPr lang="en-US" altLang="en-US" sz="1900" dirty="0"/>
              <a:t>(C</a:t>
            </a:r>
            <a:r>
              <a:rPr lang="en-US" altLang="en-US" sz="1900" baseline="-25000" dirty="0"/>
              <a:t>$ </a:t>
            </a:r>
            <a:r>
              <a:rPr lang="en-US" altLang="en-US" sz="1900" dirty="0">
                <a:cs typeface="Times New Roman" pitchFamily="18" charset="0"/>
              </a:rPr>
              <a:t>→ ∞</a:t>
            </a:r>
            <a:r>
              <a:rPr lang="en-US" altLang="en-US" sz="1900" dirty="0"/>
              <a:t>), </a:t>
            </a:r>
            <a:r>
              <a:rPr lang="en-US" altLang="en-US" sz="1900" dirty="0" err="1"/>
              <a:t>wird</a:t>
            </a:r>
            <a:r>
              <a:rPr lang="en-US" altLang="en-US" sz="1900" dirty="0"/>
              <a:t> es </a:t>
            </a:r>
            <a:r>
              <a:rPr lang="en-US" altLang="en-US" sz="1900" dirty="0" err="1">
                <a:solidFill>
                  <a:srgbClr val="00FF00"/>
                </a:solidFill>
              </a:rPr>
              <a:t>keinen</a:t>
            </a:r>
            <a:r>
              <a:rPr lang="en-US" altLang="en-US" sz="1900" dirty="0">
                <a:solidFill>
                  <a:srgbClr val="00FF00"/>
                </a:solidFill>
              </a:rPr>
              <a:t> Handel </a:t>
            </a:r>
            <a:r>
              <a:rPr lang="en-US" altLang="en-US" sz="1900" dirty="0" err="1">
                <a:solidFill>
                  <a:srgbClr val="00FF00"/>
                </a:solidFill>
              </a:rPr>
              <a:t>geben</a:t>
            </a:r>
            <a:r>
              <a:rPr lang="en-US" altLang="en-US" sz="1900" dirty="0">
                <a:solidFill>
                  <a:srgbClr val="00FF00"/>
                </a:solidFill>
              </a:rPr>
              <a:t> </a:t>
            </a:r>
            <a:r>
              <a:rPr lang="en-US" altLang="en-US" sz="1900" dirty="0"/>
              <a:t>und der </a:t>
            </a:r>
            <a:r>
              <a:rPr lang="en-US" altLang="en-US" sz="1900" dirty="0" err="1"/>
              <a:t>Wechselkurs</a:t>
            </a:r>
            <a:r>
              <a:rPr lang="en-US" altLang="en-US" sz="1900" dirty="0"/>
              <a:t> </a:t>
            </a:r>
            <a:r>
              <a:rPr lang="en-US" altLang="en-US" sz="1900" dirty="0" err="1"/>
              <a:t>wird</a:t>
            </a:r>
            <a:r>
              <a:rPr lang="en-US" altLang="en-US" sz="1900" dirty="0"/>
              <a:t> </a:t>
            </a:r>
            <a:r>
              <a:rPr lang="en-US" altLang="en-US" sz="1900" dirty="0" err="1"/>
              <a:t>nicht</a:t>
            </a:r>
            <a:r>
              <a:rPr lang="en-US" altLang="en-US" sz="1900" dirty="0"/>
              <a:t> </a:t>
            </a:r>
            <a:r>
              <a:rPr lang="en-US" altLang="en-US" sz="1900" dirty="0" err="1"/>
              <a:t>durch</a:t>
            </a:r>
            <a:r>
              <a:rPr lang="en-US" altLang="en-US" sz="1900" dirty="0"/>
              <a:t> </a:t>
            </a:r>
            <a:r>
              <a:rPr lang="en-US" altLang="en-US" sz="1900" dirty="0" err="1"/>
              <a:t>Güterhandel</a:t>
            </a:r>
            <a:r>
              <a:rPr lang="en-US" altLang="en-US" sz="1900" dirty="0"/>
              <a:t> </a:t>
            </a:r>
            <a:r>
              <a:rPr lang="en-US" altLang="en-US" sz="1900" dirty="0" err="1"/>
              <a:t>beeinflusst</a:t>
            </a:r>
            <a:r>
              <a:rPr lang="en-US" altLang="en-US" sz="1900" dirty="0"/>
              <a:t>.</a:t>
            </a:r>
          </a:p>
          <a:p>
            <a:pPr lvl="1" eaLnBrk="1" hangingPunct="1">
              <a:defRPr/>
            </a:pPr>
            <a:r>
              <a:rPr lang="en-US" altLang="en-US" sz="1900" dirty="0" err="1"/>
              <a:t>Wenn</a:t>
            </a:r>
            <a:r>
              <a:rPr lang="en-US" altLang="en-US" sz="1900" dirty="0"/>
              <a:t> die </a:t>
            </a:r>
            <a:r>
              <a:rPr lang="en-US" altLang="en-US" sz="1900" dirty="0" err="1"/>
              <a:t>Transaktionskosten</a:t>
            </a:r>
            <a:r>
              <a:rPr lang="en-US" altLang="en-US" sz="1900" dirty="0"/>
              <a:t> </a:t>
            </a:r>
            <a:r>
              <a:rPr lang="en-US" altLang="en-US" sz="1900" dirty="0">
                <a:solidFill>
                  <a:srgbClr val="66FF33"/>
                </a:solidFill>
              </a:rPr>
              <a:t>null</a:t>
            </a:r>
            <a:r>
              <a:rPr lang="en-US" altLang="en-US" sz="1900" dirty="0">
                <a:solidFill>
                  <a:srgbClr val="00FF00"/>
                </a:solidFill>
              </a:rPr>
              <a:t> </a:t>
            </a:r>
            <a:r>
              <a:rPr lang="en-US" altLang="en-US" sz="1900" dirty="0" err="1"/>
              <a:t>sind</a:t>
            </a:r>
            <a:r>
              <a:rPr lang="en-US" altLang="en-US" sz="1900" dirty="0"/>
              <a:t> (C</a:t>
            </a:r>
            <a:r>
              <a:rPr lang="en-US" altLang="en-US" sz="1900" baseline="-25000" dirty="0"/>
              <a:t>$ </a:t>
            </a:r>
            <a:r>
              <a:rPr lang="en-US" altLang="en-US" sz="1900" dirty="0">
                <a:cs typeface="Times New Roman" pitchFamily="18" charset="0"/>
              </a:rPr>
              <a:t>= 0</a:t>
            </a:r>
            <a:r>
              <a:rPr lang="en-US" altLang="en-US" sz="1900" dirty="0"/>
              <a:t>), </a:t>
            </a:r>
            <a:r>
              <a:rPr lang="en-US" altLang="en-US" sz="1900" dirty="0" err="1"/>
              <a:t>wird</a:t>
            </a:r>
            <a:r>
              <a:rPr lang="en-US" altLang="en-US" sz="1900" dirty="0"/>
              <a:t> der </a:t>
            </a:r>
            <a:r>
              <a:rPr lang="en-US" altLang="en-US" sz="1900" dirty="0" err="1"/>
              <a:t>Wechselkurs</a:t>
            </a:r>
            <a:r>
              <a:rPr lang="en-US" altLang="en-US" sz="1900" dirty="0"/>
              <a:t> </a:t>
            </a:r>
            <a:r>
              <a:rPr lang="en-US" altLang="en-US" sz="1900" dirty="0" err="1">
                <a:solidFill>
                  <a:srgbClr val="66FF33"/>
                </a:solidFill>
              </a:rPr>
              <a:t>vollständig</a:t>
            </a:r>
            <a:r>
              <a:rPr lang="en-US" altLang="en-US" sz="1900" dirty="0"/>
              <a:t> </a:t>
            </a:r>
            <a:r>
              <a:rPr lang="en-US" altLang="en-US" sz="1900" dirty="0" err="1"/>
              <a:t>durch</a:t>
            </a:r>
            <a:r>
              <a:rPr lang="en-US" altLang="en-US" sz="1900" dirty="0"/>
              <a:t> den </a:t>
            </a:r>
            <a:r>
              <a:rPr lang="en-US" altLang="en-US" sz="1900" dirty="0" err="1"/>
              <a:t>Güterhandel</a:t>
            </a:r>
            <a:r>
              <a:rPr lang="en-US" altLang="en-US" sz="1900" dirty="0"/>
              <a:t> </a:t>
            </a:r>
            <a:r>
              <a:rPr lang="en-US" altLang="en-US" sz="1900" dirty="0" err="1"/>
              <a:t>bestimmt</a:t>
            </a:r>
            <a:r>
              <a:rPr lang="en-US" altLang="en-US" sz="1900" dirty="0"/>
              <a:t>:</a:t>
            </a:r>
          </a:p>
        </p:txBody>
      </p:sp>
      <mc:AlternateContent xmlns:mc="http://schemas.openxmlformats.org/markup-compatibility/2006" xmlns:a14="http://schemas.microsoft.com/office/drawing/2010/main">
        <mc:Choice Requires="a14">
          <p:sp>
            <p:nvSpPr>
              <p:cNvPr id="16" name="Object 4">
                <a:extLst>
                  <a:ext uri="{FF2B5EF4-FFF2-40B4-BE49-F238E27FC236}">
                    <a16:creationId xmlns:a16="http://schemas.microsoft.com/office/drawing/2014/main" id="{67A405E6-58CB-46BA-A42A-4DA714AABD92}"/>
                  </a:ext>
                </a:extLst>
              </p:cNvPr>
              <p:cNvSpPr txBox="1"/>
              <p:nvPr/>
            </p:nvSpPr>
            <p:spPr bwMode="auto">
              <a:xfrm>
                <a:off x="2034986" y="1984916"/>
                <a:ext cx="4970938" cy="769937"/>
              </a:xfrm>
              <a:prstGeom prst="rect">
                <a:avLst/>
              </a:prstGeom>
              <a:solidFill>
                <a:srgbClr val="FFFF99"/>
              </a:solidFill>
              <a:ln w="28575">
                <a:solidFill>
                  <a:srgbClr val="FF0000"/>
                </a:solidFill>
                <a:miter lim="800000"/>
                <a:headEnd/>
                <a:tailEnd/>
              </a:ln>
            </p:spPr>
            <p:txBody>
              <a:bodyPr>
                <a:no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0000"/>
                              </a:solidFill>
                              <a:latin typeface="Cambria Math" panose="02040503050406030204" pitchFamily="18" charset="0"/>
                            </a:rPr>
                          </m:ctrlPr>
                        </m:dPr>
                        <m:e>
                          <m:r>
                            <a:rPr lang="de-DE" b="0" i="1" smtClean="0">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P</m:t>
                                  </m:r>
                                </m:e>
                                <m:sub>
                                  <m:r>
                                    <a:rPr lang="en-US" i="0">
                                      <a:solidFill>
                                        <a:srgbClr val="000000"/>
                                      </a:solidFill>
                                      <a:latin typeface="Cambria Math" panose="02040503050406030204" pitchFamily="18" charset="0"/>
                                    </a:rPr>
                                    <m:t>$</m:t>
                                  </m:r>
                                </m:sub>
                              </m:sSub>
                            </m:num>
                            <m:den>
                              <m:sSub>
                                <m:sSubPr>
                                  <m:ctrlPr>
                                    <a:rPr lang="en-US"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P</m:t>
                                  </m:r>
                                </m:e>
                                <m:sub>
                                  <m:r>
                                    <a:rPr lang="de-DE" b="0" i="0" smtClean="0">
                                      <a:solidFill>
                                        <a:srgbClr val="000000"/>
                                      </a:solidFill>
                                      <a:latin typeface="Cambria Math" panose="02040503050406030204" pitchFamily="18" charset="0"/>
                                    </a:rPr>
                                    <m:t>€</m:t>
                                  </m:r>
                                </m:sub>
                              </m:sSub>
                            </m:den>
                          </m:f>
                          <m:r>
                            <a:rPr lang="en-US" i="0">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C</m:t>
                                  </m:r>
                                </m:e>
                                <m:sub>
                                  <m:r>
                                    <a:rPr lang="en-US" i="0">
                                      <a:solidFill>
                                        <a:srgbClr val="000000"/>
                                      </a:solidFill>
                                      <a:latin typeface="Cambria Math" panose="02040503050406030204" pitchFamily="18" charset="0"/>
                                    </a:rPr>
                                    <m:t>$</m:t>
                                  </m:r>
                                </m:sub>
                              </m:sSub>
                            </m:num>
                            <m:den>
                              <m:sSub>
                                <m:sSubPr>
                                  <m:ctrlPr>
                                    <a:rPr lang="en-US"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P</m:t>
                                  </m:r>
                                </m:e>
                                <m:sub>
                                  <m:r>
                                    <a:rPr lang="de-DE">
                                      <a:solidFill>
                                        <a:srgbClr val="000000"/>
                                      </a:solidFill>
                                      <a:latin typeface="Cambria Math" panose="02040503050406030204" pitchFamily="18" charset="0"/>
                                    </a:rPr>
                                    <m:t>€</m:t>
                                  </m:r>
                                </m:sub>
                              </m:sSub>
                            </m:den>
                          </m:f>
                          <m:r>
                            <a:rPr lang="en-US" i="0">
                              <a:solidFill>
                                <a:srgbClr val="000000"/>
                              </a:solidFill>
                              <a:latin typeface="Cambria Math" panose="02040503050406030204" pitchFamily="18" charset="0"/>
                            </a:rPr>
                            <m:t>  </m:t>
                          </m:r>
                        </m:e>
                      </m:d>
                      <m:r>
                        <a:rPr lang="en-US" i="0">
                          <a:solidFill>
                            <a:srgbClr val="000000"/>
                          </a:solidFill>
                          <a:latin typeface="Cambria Math" panose="02040503050406030204" pitchFamily="18" charset="0"/>
                        </a:rPr>
                        <m:t> ≤  </m:t>
                      </m:r>
                      <m:sSubSup>
                        <m:sSubSupPr>
                          <m:ctrlPr>
                            <a:rPr lang="en-US" i="1" smtClean="0">
                              <a:solidFill>
                                <a:srgbClr val="000000"/>
                              </a:solidFill>
                              <a:latin typeface="Cambria Math" panose="02040503050406030204" pitchFamily="18" charset="0"/>
                            </a:rPr>
                          </m:ctrlPr>
                        </m:sSubSupPr>
                        <m:e>
                          <m:r>
                            <a:rPr lang="de-DE" b="0" i="1" smtClean="0">
                              <a:solidFill>
                                <a:srgbClr val="000000"/>
                              </a:solidFill>
                              <a:latin typeface="Cambria Math" panose="02040503050406030204" pitchFamily="18" charset="0"/>
                            </a:rPr>
                            <m:t>𝑒</m:t>
                          </m:r>
                        </m:e>
                        <m:sub>
                          <m:r>
                            <a:rPr lang="de-DE" b="0" i="1" smtClean="0">
                              <a:solidFill>
                                <a:srgbClr val="000000"/>
                              </a:solidFill>
                              <a:latin typeface="Cambria Math" panose="02040503050406030204" pitchFamily="18" charset="0"/>
                            </a:rPr>
                            <m:t>€</m:t>
                          </m:r>
                        </m:sub>
                        <m:sup>
                          <m:r>
                            <a:rPr lang="de-DE" b="0" i="1" smtClean="0">
                              <a:solidFill>
                                <a:srgbClr val="000000"/>
                              </a:solidFill>
                              <a:latin typeface="Cambria Math" panose="02040503050406030204" pitchFamily="18" charset="0"/>
                            </a:rPr>
                            <m:t>$</m:t>
                          </m:r>
                        </m:sup>
                      </m:sSubSup>
                      <m:r>
                        <a:rPr lang="en-US" i="0">
                          <a:solidFill>
                            <a:srgbClr val="000000"/>
                          </a:solidFill>
                          <a:latin typeface="Cambria Math" panose="02040503050406030204" pitchFamily="18" charset="0"/>
                        </a:rPr>
                        <m:t>  ≤ </m:t>
                      </m:r>
                      <m:d>
                        <m:dPr>
                          <m:ctrlPr>
                            <a:rPr lang="en-US" i="1">
                              <a:solidFill>
                                <a:srgbClr val="000000"/>
                              </a:solidFill>
                              <a:latin typeface="Cambria Math" panose="02040503050406030204" pitchFamily="18" charset="0"/>
                            </a:rPr>
                          </m:ctrlPr>
                        </m:dPr>
                        <m:e>
                          <m:r>
                            <a:rPr lang="de-DE" b="0" i="1" smtClean="0">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P</m:t>
                                  </m:r>
                                </m:e>
                                <m:sub>
                                  <m:r>
                                    <a:rPr lang="en-US" i="0">
                                      <a:solidFill>
                                        <a:srgbClr val="000000"/>
                                      </a:solidFill>
                                      <a:latin typeface="Cambria Math" panose="02040503050406030204" pitchFamily="18" charset="0"/>
                                    </a:rPr>
                                    <m:t>$</m:t>
                                  </m:r>
                                </m:sub>
                              </m:sSub>
                            </m:num>
                            <m:den>
                              <m:sSub>
                                <m:sSubPr>
                                  <m:ctrlPr>
                                    <a:rPr lang="en-US"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P</m:t>
                                  </m:r>
                                </m:e>
                                <m:sub>
                                  <m:r>
                                    <a:rPr lang="de-DE">
                                      <a:solidFill>
                                        <a:srgbClr val="000000"/>
                                      </a:solidFill>
                                      <a:latin typeface="Cambria Math" panose="02040503050406030204" pitchFamily="18" charset="0"/>
                                    </a:rPr>
                                    <m:t>€</m:t>
                                  </m:r>
                                </m:sub>
                              </m:sSub>
                            </m:den>
                          </m:f>
                          <m:r>
                            <a:rPr lang="en-US" i="0">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C</m:t>
                                  </m:r>
                                </m:e>
                                <m:sub>
                                  <m:r>
                                    <a:rPr lang="en-US" i="0">
                                      <a:solidFill>
                                        <a:srgbClr val="000000"/>
                                      </a:solidFill>
                                      <a:latin typeface="Cambria Math" panose="02040503050406030204" pitchFamily="18" charset="0"/>
                                    </a:rPr>
                                    <m:t>$</m:t>
                                  </m:r>
                                </m:sub>
                              </m:sSub>
                            </m:num>
                            <m:den>
                              <m:sSub>
                                <m:sSubPr>
                                  <m:ctrlPr>
                                    <a:rPr lang="en-US"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P</m:t>
                                  </m:r>
                                </m:e>
                                <m:sub>
                                  <m:r>
                                    <a:rPr lang="de-DE">
                                      <a:solidFill>
                                        <a:srgbClr val="000000"/>
                                      </a:solidFill>
                                      <a:latin typeface="Cambria Math" panose="02040503050406030204" pitchFamily="18" charset="0"/>
                                    </a:rPr>
                                    <m:t>€</m:t>
                                  </m:r>
                                </m:sub>
                              </m:sSub>
                            </m:den>
                          </m:f>
                          <m:r>
                            <a:rPr lang="en-US" i="0">
                              <a:solidFill>
                                <a:srgbClr val="000000"/>
                              </a:solidFill>
                              <a:latin typeface="Cambria Math" panose="02040503050406030204" pitchFamily="18" charset="0"/>
                            </a:rPr>
                            <m:t>  </m:t>
                          </m:r>
                        </m:e>
                      </m:d>
                      <m:r>
                        <a:rPr lang="en-US" i="0">
                          <a:solidFill>
                            <a:srgbClr val="000000"/>
                          </a:solidFill>
                          <a:latin typeface="Cambria Math" panose="02040503050406030204" pitchFamily="18" charset="0"/>
                        </a:rPr>
                        <m:t> </m:t>
                      </m:r>
                    </m:oMath>
                  </m:oMathPara>
                </a14:m>
                <a:endParaRPr lang="en-US" dirty="0"/>
              </a:p>
            </p:txBody>
          </p:sp>
        </mc:Choice>
        <mc:Fallback xmlns="">
          <p:sp>
            <p:nvSpPr>
              <p:cNvPr id="16" name="Object 4">
                <a:extLst>
                  <a:ext uri="{FF2B5EF4-FFF2-40B4-BE49-F238E27FC236}">
                    <a16:creationId xmlns:a16="http://schemas.microsoft.com/office/drawing/2014/main" id="{67A405E6-58CB-46BA-A42A-4DA714AABD92}"/>
                  </a:ext>
                </a:extLst>
              </p:cNvPr>
              <p:cNvSpPr txBox="1">
                <a:spLocks noRot="1" noChangeAspect="1" noMove="1" noResize="1" noEditPoints="1" noAdjustHandles="1" noChangeArrowheads="1" noChangeShapeType="1" noTextEdit="1"/>
              </p:cNvSpPr>
              <p:nvPr/>
            </p:nvSpPr>
            <p:spPr bwMode="auto">
              <a:xfrm>
                <a:off x="2034986" y="1984916"/>
                <a:ext cx="4970938" cy="769937"/>
              </a:xfrm>
              <a:prstGeom prst="rect">
                <a:avLst/>
              </a:prstGeom>
              <a:blipFill>
                <a:blip r:embed="rId3"/>
                <a:stretch>
                  <a:fillRect/>
                </a:stretch>
              </a:blipFill>
              <a:ln w="28575">
                <a:solidFill>
                  <a:srgbClr val="FF0000"/>
                </a:solidFill>
                <a:miter lim="800000"/>
                <a:headEnd/>
                <a:tailEnd/>
              </a:ln>
            </p:spPr>
            <p:txBody>
              <a:bodyPr/>
              <a:lstStyle/>
              <a:p>
                <a:r>
                  <a:rPr lang="en-US">
                    <a:noFill/>
                  </a:rPr>
                  <a:t> </a:t>
                </a:r>
              </a:p>
            </p:txBody>
          </p:sp>
        </mc:Fallback>
      </mc:AlternateContent>
      <p:sp>
        <p:nvSpPr>
          <p:cNvPr id="2253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CAD10011-65FB-475B-B899-0CBD99E4AC43}" type="slidenum">
              <a:rPr lang="de-DE" altLang="en-US" sz="1600" smtClean="0"/>
              <a:pPr>
                <a:spcBef>
                  <a:spcPct val="0"/>
                </a:spcBef>
                <a:buClrTx/>
                <a:buFontTx/>
                <a:buNone/>
              </a:pPr>
              <a:t>17</a:t>
            </a:fld>
            <a:r>
              <a:rPr lang="de-DE" altLang="en-US" sz="1600"/>
              <a:t> -</a:t>
            </a:r>
          </a:p>
        </p:txBody>
      </p:sp>
      <p:sp>
        <p:nvSpPr>
          <p:cNvPr id="7703557" name="Oval 5"/>
          <p:cNvSpPr>
            <a:spLocks noChangeArrowheads="1"/>
          </p:cNvSpPr>
          <p:nvPr/>
        </p:nvSpPr>
        <p:spPr bwMode="auto">
          <a:xfrm>
            <a:off x="3086563" y="1918589"/>
            <a:ext cx="504825" cy="973138"/>
          </a:xfrm>
          <a:prstGeom prst="ellipse">
            <a:avLst/>
          </a:prstGeom>
          <a:noFill/>
          <a:ln w="28575" algn="ctr">
            <a:solidFill>
              <a:srgbClr val="00FF00"/>
            </a:solidFill>
            <a:round/>
            <a:headEn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7703558" name="Oval 6"/>
          <p:cNvSpPr>
            <a:spLocks noChangeArrowheads="1"/>
          </p:cNvSpPr>
          <p:nvPr/>
        </p:nvSpPr>
        <p:spPr bwMode="auto">
          <a:xfrm>
            <a:off x="6071174" y="1918589"/>
            <a:ext cx="504825" cy="973138"/>
          </a:xfrm>
          <a:prstGeom prst="ellipse">
            <a:avLst/>
          </a:prstGeom>
          <a:noFill/>
          <a:ln w="28575" algn="ctr">
            <a:solidFill>
              <a:srgbClr val="00FF00"/>
            </a:solidFill>
            <a:round/>
            <a:headEn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7703564" name="Rectangle 12"/>
          <p:cNvSpPr>
            <a:spLocks noGrp="1" noChangeArrowheads="1"/>
          </p:cNvSpPr>
          <p:nvPr>
            <p:ph type="title" idx="4294967295"/>
          </p:nvPr>
        </p:nvSpPr>
        <p:spPr/>
        <p:txBody>
          <a:bodyPr/>
          <a:lstStyle/>
          <a:p>
            <a:pPr eaLnBrk="1" hangingPunct="1">
              <a:defRPr/>
            </a:pPr>
            <a:r>
              <a:rPr lang="de-DE" dirty="0"/>
              <a:t>3. Currency Politics</a:t>
            </a:r>
            <a:br>
              <a:rPr lang="de-DE" dirty="0"/>
            </a:br>
            <a:r>
              <a:rPr lang="en-US" sz="2200" dirty="0"/>
              <a:t>3.1.2. Purchasing Power Parity and Interest Parity</a:t>
            </a:r>
            <a:endParaRPr lang="de-DE" sz="2200" dirty="0"/>
          </a:p>
        </p:txBody>
      </p:sp>
      <p:sp>
        <p:nvSpPr>
          <p:cNvPr id="10" name="AutoShape 10"/>
          <p:cNvSpPr>
            <a:spLocks/>
          </p:cNvSpPr>
          <p:nvPr/>
        </p:nvSpPr>
        <p:spPr bwMode="auto">
          <a:xfrm>
            <a:off x="7178389" y="1843977"/>
            <a:ext cx="250825" cy="1042987"/>
          </a:xfrm>
          <a:prstGeom prst="rightBrace">
            <a:avLst>
              <a:gd name="adj1" fmla="val 34652"/>
              <a:gd name="adj2" fmla="val 50000"/>
            </a:avLst>
          </a:prstGeom>
          <a:noFill/>
          <a:ln w="28575">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a:solidFill>
                <a:schemeClr val="bg2"/>
              </a:solidFill>
            </a:endParaRPr>
          </a:p>
        </p:txBody>
      </p:sp>
      <p:sp>
        <p:nvSpPr>
          <p:cNvPr id="11" name="Text Box 11"/>
          <p:cNvSpPr txBox="1">
            <a:spLocks noChangeArrowheads="1"/>
          </p:cNvSpPr>
          <p:nvPr/>
        </p:nvSpPr>
        <p:spPr bwMode="auto">
          <a:xfrm>
            <a:off x="7456392" y="1894777"/>
            <a:ext cx="1655763" cy="915987"/>
          </a:xfrm>
          <a:prstGeom prst="rect">
            <a:avLst/>
          </a:prstGeom>
          <a:noFill/>
          <a:ln w="6350"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50000"/>
              </a:spcBef>
              <a:buClrTx/>
              <a:buNone/>
            </a:pPr>
            <a:r>
              <a:rPr lang="en-US" altLang="en-US" sz="1800" dirty="0" err="1"/>
              <a:t>Obere</a:t>
            </a:r>
            <a:r>
              <a:rPr lang="en-US" altLang="en-US" sz="1800" dirty="0"/>
              <a:t> </a:t>
            </a:r>
            <a:r>
              <a:rPr lang="en-US" altLang="en-US" sz="1800" dirty="0" err="1"/>
              <a:t>Grenze</a:t>
            </a:r>
            <a:r>
              <a:rPr lang="en-US" altLang="en-US" sz="1800" dirty="0"/>
              <a:t> d. </a:t>
            </a:r>
            <a:r>
              <a:rPr lang="en-US" altLang="en-US" sz="1800" dirty="0" err="1"/>
              <a:t>Transaktions-kostenbandes</a:t>
            </a:r>
            <a:endParaRPr lang="en-US" altLang="en-US" sz="1800" dirty="0"/>
          </a:p>
        </p:txBody>
      </p:sp>
      <p:sp>
        <p:nvSpPr>
          <p:cNvPr id="12" name="AutoShape 12"/>
          <p:cNvSpPr>
            <a:spLocks/>
          </p:cNvSpPr>
          <p:nvPr/>
        </p:nvSpPr>
        <p:spPr bwMode="auto">
          <a:xfrm flipH="1">
            <a:off x="1675290" y="1818577"/>
            <a:ext cx="250825" cy="1042987"/>
          </a:xfrm>
          <a:prstGeom prst="rightBrace">
            <a:avLst>
              <a:gd name="adj1" fmla="val 34652"/>
              <a:gd name="adj2" fmla="val 50000"/>
            </a:avLst>
          </a:prstGeom>
          <a:noFill/>
          <a:ln w="28575">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a:solidFill>
                <a:schemeClr val="bg2"/>
              </a:solidFill>
            </a:endParaRPr>
          </a:p>
        </p:txBody>
      </p:sp>
      <p:sp>
        <p:nvSpPr>
          <p:cNvPr id="13" name="Text Box 13"/>
          <p:cNvSpPr txBox="1">
            <a:spLocks noChangeArrowheads="1"/>
          </p:cNvSpPr>
          <p:nvPr/>
        </p:nvSpPr>
        <p:spPr bwMode="auto">
          <a:xfrm>
            <a:off x="11208" y="1904302"/>
            <a:ext cx="1655763" cy="915987"/>
          </a:xfrm>
          <a:prstGeom prst="rect">
            <a:avLst/>
          </a:prstGeom>
          <a:noFill/>
          <a:ln w="6350"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1800" dirty="0" err="1"/>
              <a:t>Untere</a:t>
            </a:r>
            <a:r>
              <a:rPr lang="en-US" altLang="en-US" sz="1800" dirty="0"/>
              <a:t> </a:t>
            </a:r>
            <a:r>
              <a:rPr lang="en-US" altLang="en-US" sz="1800" dirty="0" err="1"/>
              <a:t>Grenze</a:t>
            </a:r>
            <a:r>
              <a:rPr lang="en-US" altLang="en-US" sz="1800" dirty="0"/>
              <a:t> d. </a:t>
            </a:r>
            <a:r>
              <a:rPr lang="en-US" altLang="en-US" sz="1800" dirty="0" err="1"/>
              <a:t>Transaktions-kostenbandes</a:t>
            </a:r>
            <a:endParaRPr lang="en-US" altLang="en-US" sz="1800" dirty="0"/>
          </a:p>
        </p:txBody>
      </p:sp>
      <p:sp>
        <p:nvSpPr>
          <p:cNvPr id="2" name="Textfeld 1">
            <a:extLst>
              <a:ext uri="{FF2B5EF4-FFF2-40B4-BE49-F238E27FC236}">
                <a16:creationId xmlns:a16="http://schemas.microsoft.com/office/drawing/2014/main" id="{F68308AC-51BB-459A-B12E-525820DE88A9}"/>
              </a:ext>
            </a:extLst>
          </p:cNvPr>
          <p:cNvSpPr txBox="1"/>
          <p:nvPr/>
        </p:nvSpPr>
        <p:spPr>
          <a:xfrm rot="16200000">
            <a:off x="-1302235" y="4947279"/>
            <a:ext cx="3201306" cy="646331"/>
          </a:xfrm>
          <a:prstGeom prst="rect">
            <a:avLst/>
          </a:prstGeom>
          <a:noFill/>
        </p:spPr>
        <p:txBody>
          <a:bodyPr wrap="square" rtlCol="0">
            <a:spAutoFit/>
          </a:bodyPr>
          <a:lstStyle/>
          <a:p>
            <a:pPr algn="just"/>
            <a:r>
              <a:rPr lang="en-US" sz="1800" baseline="30000" dirty="0">
                <a:solidFill>
                  <a:schemeClr val="tx1"/>
                </a:solidFill>
              </a:rPr>
              <a:t>1)</a:t>
            </a:r>
            <a:r>
              <a:rPr lang="en-US" sz="1800" dirty="0">
                <a:solidFill>
                  <a:schemeClr val="tx1"/>
                </a:solidFill>
              </a:rPr>
              <a:t> </a:t>
            </a:r>
            <a:r>
              <a:rPr lang="en-US" sz="1800" dirty="0" err="1">
                <a:solidFill>
                  <a:schemeClr val="tx1"/>
                </a:solidFill>
              </a:rPr>
              <a:t>Zur</a:t>
            </a:r>
            <a:r>
              <a:rPr lang="en-US" sz="1800" dirty="0">
                <a:solidFill>
                  <a:schemeClr val="tx1"/>
                </a:solidFill>
              </a:rPr>
              <a:t> </a:t>
            </a:r>
            <a:r>
              <a:rPr lang="en-US" sz="1800" dirty="0" err="1">
                <a:solidFill>
                  <a:schemeClr val="tx1"/>
                </a:solidFill>
              </a:rPr>
              <a:t>Herleitung</a:t>
            </a:r>
            <a:r>
              <a:rPr lang="en-US" sz="1800" dirty="0">
                <a:solidFill>
                  <a:schemeClr val="tx1"/>
                </a:solidFill>
              </a:rPr>
              <a:t> der Formel </a:t>
            </a:r>
            <a:r>
              <a:rPr lang="en-US" sz="1800" dirty="0" err="1">
                <a:solidFill>
                  <a:schemeClr val="tx1"/>
                </a:solidFill>
              </a:rPr>
              <a:t>vgl</a:t>
            </a:r>
            <a:r>
              <a:rPr lang="en-US" sz="1800" dirty="0">
                <a:solidFill>
                  <a:schemeClr val="tx1"/>
                </a:solidFill>
              </a:rPr>
              <a:t>. den </a:t>
            </a:r>
            <a:r>
              <a:rPr lang="en-US" sz="1800" dirty="0" err="1">
                <a:solidFill>
                  <a:schemeClr val="tx1"/>
                </a:solidFill>
              </a:rPr>
              <a:t>nächsten</a:t>
            </a:r>
            <a:r>
              <a:rPr lang="en-US" sz="1800" dirty="0">
                <a:solidFill>
                  <a:schemeClr val="tx1"/>
                </a:solidFill>
              </a:rPr>
              <a:t> </a:t>
            </a:r>
            <a:r>
              <a:rPr lang="en-US" sz="1800" dirty="0" err="1">
                <a:solidFill>
                  <a:schemeClr val="tx1"/>
                </a:solidFill>
              </a:rPr>
              <a:t>Exkurs</a:t>
            </a:r>
            <a:r>
              <a:rPr lang="en-US" sz="1800" dirty="0">
                <a:solidFill>
                  <a:schemeClr val="tx1"/>
                </a:solidFill>
              </a:rPr>
              <a:t> </a:t>
            </a:r>
          </a:p>
        </p:txBody>
      </p:sp>
      <mc:AlternateContent xmlns:mc="http://schemas.openxmlformats.org/markup-compatibility/2006" xmlns:a14="http://schemas.microsoft.com/office/drawing/2010/main">
        <mc:Choice Requires="a14">
          <p:sp>
            <p:nvSpPr>
              <p:cNvPr id="14" name="Object 4">
                <a:extLst>
                  <a:ext uri="{FF2B5EF4-FFF2-40B4-BE49-F238E27FC236}">
                    <a16:creationId xmlns:a16="http://schemas.microsoft.com/office/drawing/2014/main" id="{CEFF20DA-9195-4312-B07A-5EF49423F621}"/>
                  </a:ext>
                </a:extLst>
              </p:cNvPr>
              <p:cNvSpPr txBox="1"/>
              <p:nvPr/>
            </p:nvSpPr>
            <p:spPr bwMode="auto">
              <a:xfrm>
                <a:off x="1741391" y="5147917"/>
                <a:ext cx="5308601" cy="769937"/>
              </a:xfrm>
              <a:prstGeom prst="rect">
                <a:avLst/>
              </a:prstGeom>
              <a:solidFill>
                <a:srgbClr val="FFFF99"/>
              </a:solidFill>
              <a:ln w="28575">
                <a:solidFill>
                  <a:srgbClr val="FF0000"/>
                </a:solidFill>
                <a:miter lim="800000"/>
                <a:headEnd/>
                <a:tailEnd/>
              </a:ln>
            </p:spPr>
            <p:txBody>
              <a:bodyPr>
                <a:no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P</m:t>
                                  </m:r>
                                </m:e>
                                <m:sub>
                                  <m:r>
                                    <a:rPr lang="en-US" i="0">
                                      <a:solidFill>
                                        <a:srgbClr val="000000"/>
                                      </a:solidFill>
                                      <a:latin typeface="Cambria Math" panose="02040503050406030204" pitchFamily="18" charset="0"/>
                                    </a:rPr>
                                    <m:t>$</m:t>
                                  </m:r>
                                </m:sub>
                              </m:sSub>
                            </m:num>
                            <m:den>
                              <m:sSub>
                                <m:sSubPr>
                                  <m:ctrlPr>
                                    <a:rPr lang="en-US"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P</m:t>
                                  </m:r>
                                </m:e>
                                <m:sub>
                                  <m:r>
                                    <a:rPr lang="de-DE" b="0" i="0" smtClean="0">
                                      <a:solidFill>
                                        <a:srgbClr val="000000"/>
                                      </a:solidFill>
                                      <a:latin typeface="Cambria Math" panose="02040503050406030204" pitchFamily="18" charset="0"/>
                                    </a:rPr>
                                    <m:t>€</m:t>
                                  </m:r>
                                </m:sub>
                              </m:sSub>
                            </m:den>
                          </m:f>
                          <m:r>
                            <a:rPr lang="en-US" i="0">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r>
                                <a:rPr lang="de-DE" b="0" i="1" smtClean="0">
                                  <a:solidFill>
                                    <a:srgbClr val="000000"/>
                                  </a:solidFill>
                                  <a:latin typeface="Cambria Math" panose="02040503050406030204" pitchFamily="18" charset="0"/>
                                </a:rPr>
                                <m:t>0</m:t>
                              </m:r>
                            </m:num>
                            <m:den>
                              <m:sSub>
                                <m:sSubPr>
                                  <m:ctrlPr>
                                    <a:rPr lang="en-US"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P</m:t>
                                  </m:r>
                                </m:e>
                                <m:sub>
                                  <m:r>
                                    <a:rPr lang="de-DE">
                                      <a:solidFill>
                                        <a:srgbClr val="000000"/>
                                      </a:solidFill>
                                      <a:latin typeface="Cambria Math" panose="02040503050406030204" pitchFamily="18" charset="0"/>
                                    </a:rPr>
                                    <m:t>€</m:t>
                                  </m:r>
                                </m:sub>
                              </m:sSub>
                            </m:den>
                          </m:f>
                          <m:r>
                            <a:rPr lang="en-US" i="0">
                              <a:solidFill>
                                <a:srgbClr val="000000"/>
                              </a:solidFill>
                              <a:latin typeface="Cambria Math" panose="02040503050406030204" pitchFamily="18" charset="0"/>
                            </a:rPr>
                            <m:t>  </m:t>
                          </m:r>
                        </m:e>
                      </m:d>
                      <m:r>
                        <a:rPr lang="en-US" i="0">
                          <a:solidFill>
                            <a:srgbClr val="000000"/>
                          </a:solidFill>
                          <a:latin typeface="Cambria Math" panose="02040503050406030204" pitchFamily="18" charset="0"/>
                        </a:rPr>
                        <m:t>  ≤  </m:t>
                      </m:r>
                      <m:sSubSup>
                        <m:sSubSupPr>
                          <m:ctrlPr>
                            <a:rPr lang="en-US" i="1" smtClean="0">
                              <a:solidFill>
                                <a:srgbClr val="000000"/>
                              </a:solidFill>
                              <a:latin typeface="Cambria Math" panose="02040503050406030204" pitchFamily="18" charset="0"/>
                            </a:rPr>
                          </m:ctrlPr>
                        </m:sSubSupPr>
                        <m:e>
                          <m:r>
                            <a:rPr lang="de-DE" b="0" i="1" smtClean="0">
                              <a:solidFill>
                                <a:srgbClr val="000000"/>
                              </a:solidFill>
                              <a:latin typeface="Cambria Math" panose="02040503050406030204" pitchFamily="18" charset="0"/>
                            </a:rPr>
                            <m:t>𝑒</m:t>
                          </m:r>
                        </m:e>
                        <m:sub>
                          <m:r>
                            <a:rPr lang="de-DE" b="0" i="1" smtClean="0">
                              <a:solidFill>
                                <a:srgbClr val="000000"/>
                              </a:solidFill>
                              <a:latin typeface="Cambria Math" panose="02040503050406030204" pitchFamily="18" charset="0"/>
                            </a:rPr>
                            <m:t>€</m:t>
                          </m:r>
                        </m:sub>
                        <m:sup>
                          <m:r>
                            <a:rPr lang="de-DE" b="0" i="1" smtClean="0">
                              <a:solidFill>
                                <a:srgbClr val="000000"/>
                              </a:solidFill>
                              <a:latin typeface="Cambria Math" panose="02040503050406030204" pitchFamily="18" charset="0"/>
                            </a:rPr>
                            <m:t>$</m:t>
                          </m:r>
                        </m:sup>
                      </m:sSubSup>
                      <m:r>
                        <a:rPr lang="en-US" i="0">
                          <a:solidFill>
                            <a:srgbClr val="000000"/>
                          </a:solidFill>
                          <a:latin typeface="Cambria Math" panose="02040503050406030204" pitchFamily="18" charset="0"/>
                        </a:rPr>
                        <m:t>  ≤  </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P</m:t>
                                  </m:r>
                                </m:e>
                                <m:sub>
                                  <m:r>
                                    <a:rPr lang="en-US" i="0">
                                      <a:solidFill>
                                        <a:srgbClr val="000000"/>
                                      </a:solidFill>
                                      <a:latin typeface="Cambria Math" panose="02040503050406030204" pitchFamily="18" charset="0"/>
                                    </a:rPr>
                                    <m:t>$</m:t>
                                  </m:r>
                                </m:sub>
                              </m:sSub>
                            </m:num>
                            <m:den>
                              <m:sSub>
                                <m:sSubPr>
                                  <m:ctrlPr>
                                    <a:rPr lang="en-US"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P</m:t>
                                  </m:r>
                                </m:e>
                                <m:sub>
                                  <m:r>
                                    <a:rPr lang="de-DE">
                                      <a:solidFill>
                                        <a:srgbClr val="000000"/>
                                      </a:solidFill>
                                      <a:latin typeface="Cambria Math" panose="02040503050406030204" pitchFamily="18" charset="0"/>
                                    </a:rPr>
                                    <m:t>€</m:t>
                                  </m:r>
                                </m:sub>
                              </m:sSub>
                            </m:den>
                          </m:f>
                          <m:r>
                            <a:rPr lang="en-US" i="0">
                              <a:solidFill>
                                <a:srgbClr val="000000"/>
                              </a:solidFill>
                              <a:latin typeface="Cambria Math" panose="02040503050406030204" pitchFamily="18" charset="0"/>
                            </a:rPr>
                            <m:t> +  </m:t>
                          </m:r>
                          <m:f>
                            <m:fPr>
                              <m:ctrlPr>
                                <a:rPr lang="en-US" i="1">
                                  <a:solidFill>
                                    <a:srgbClr val="000000"/>
                                  </a:solidFill>
                                  <a:latin typeface="Cambria Math" panose="02040503050406030204" pitchFamily="18" charset="0"/>
                                </a:rPr>
                              </m:ctrlPr>
                            </m:fPr>
                            <m:num>
                              <m:r>
                                <a:rPr lang="de-DE" b="0" i="1" smtClean="0">
                                  <a:solidFill>
                                    <a:srgbClr val="000000"/>
                                  </a:solidFill>
                                  <a:latin typeface="Cambria Math" panose="02040503050406030204" pitchFamily="18" charset="0"/>
                                </a:rPr>
                                <m:t>0</m:t>
                              </m:r>
                            </m:num>
                            <m:den>
                              <m:sSub>
                                <m:sSubPr>
                                  <m:ctrlPr>
                                    <a:rPr lang="en-US"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P</m:t>
                                  </m:r>
                                </m:e>
                                <m:sub>
                                  <m:r>
                                    <a:rPr lang="de-DE">
                                      <a:solidFill>
                                        <a:srgbClr val="000000"/>
                                      </a:solidFill>
                                      <a:latin typeface="Cambria Math" panose="02040503050406030204" pitchFamily="18" charset="0"/>
                                    </a:rPr>
                                    <m:t>€</m:t>
                                  </m:r>
                                </m:sub>
                              </m:sSub>
                            </m:den>
                          </m:f>
                          <m:r>
                            <a:rPr lang="en-US" i="0">
                              <a:solidFill>
                                <a:srgbClr val="000000"/>
                              </a:solidFill>
                              <a:latin typeface="Cambria Math" panose="02040503050406030204" pitchFamily="18" charset="0"/>
                            </a:rPr>
                            <m:t>  </m:t>
                          </m:r>
                        </m:e>
                      </m:d>
                      <m:r>
                        <a:rPr lang="en-US" i="0">
                          <a:solidFill>
                            <a:srgbClr val="000000"/>
                          </a:solidFill>
                          <a:latin typeface="Cambria Math" panose="02040503050406030204" pitchFamily="18" charset="0"/>
                        </a:rPr>
                        <m:t> </m:t>
                      </m:r>
                    </m:oMath>
                  </m:oMathPara>
                </a14:m>
                <a:endParaRPr lang="en-US" dirty="0"/>
              </a:p>
            </p:txBody>
          </p:sp>
        </mc:Choice>
        <mc:Fallback xmlns="">
          <p:sp>
            <p:nvSpPr>
              <p:cNvPr id="14" name="Object 4">
                <a:extLst>
                  <a:ext uri="{FF2B5EF4-FFF2-40B4-BE49-F238E27FC236}">
                    <a16:creationId xmlns:a16="http://schemas.microsoft.com/office/drawing/2014/main" id="{CEFF20DA-9195-4312-B07A-5EF49423F621}"/>
                  </a:ext>
                </a:extLst>
              </p:cNvPr>
              <p:cNvSpPr txBox="1">
                <a:spLocks noRot="1" noChangeAspect="1" noMove="1" noResize="1" noEditPoints="1" noAdjustHandles="1" noChangeArrowheads="1" noChangeShapeType="1" noTextEdit="1"/>
              </p:cNvSpPr>
              <p:nvPr/>
            </p:nvSpPr>
            <p:spPr bwMode="auto">
              <a:xfrm>
                <a:off x="1741391" y="5147917"/>
                <a:ext cx="5308601" cy="769937"/>
              </a:xfrm>
              <a:prstGeom prst="rect">
                <a:avLst/>
              </a:prstGeom>
              <a:blipFill>
                <a:blip r:embed="rId4"/>
                <a:stretch>
                  <a:fillRect/>
                </a:stretch>
              </a:blipFill>
              <a:ln w="28575">
                <a:solidFill>
                  <a:srgbClr val="FF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bject 4">
                <a:extLst>
                  <a:ext uri="{FF2B5EF4-FFF2-40B4-BE49-F238E27FC236}">
                    <a16:creationId xmlns:a16="http://schemas.microsoft.com/office/drawing/2014/main" id="{30B8CC0D-C31A-47E9-BB91-6469048C0123}"/>
                  </a:ext>
                </a:extLst>
              </p:cNvPr>
              <p:cNvSpPr txBox="1"/>
              <p:nvPr/>
            </p:nvSpPr>
            <p:spPr bwMode="auto">
              <a:xfrm>
                <a:off x="1750570" y="6005396"/>
                <a:ext cx="5308601" cy="769937"/>
              </a:xfrm>
              <a:prstGeom prst="rect">
                <a:avLst/>
              </a:prstGeom>
              <a:solidFill>
                <a:srgbClr val="FFFF99"/>
              </a:solidFill>
              <a:ln w="28575">
                <a:solidFill>
                  <a:srgbClr val="FF0000"/>
                </a:solidFill>
                <a:miter lim="800000"/>
                <a:headEnd/>
                <a:tailEnd/>
              </a:ln>
            </p:spPr>
            <p:txBody>
              <a:bodyPr>
                <a:no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P</m:t>
                                  </m:r>
                                </m:e>
                                <m:sub>
                                  <m:r>
                                    <a:rPr lang="en-US" i="0">
                                      <a:solidFill>
                                        <a:srgbClr val="000000"/>
                                      </a:solidFill>
                                      <a:latin typeface="Cambria Math" panose="02040503050406030204" pitchFamily="18" charset="0"/>
                                    </a:rPr>
                                    <m:t>$</m:t>
                                  </m:r>
                                </m:sub>
                              </m:sSub>
                            </m:num>
                            <m:den>
                              <m:sSub>
                                <m:sSubPr>
                                  <m:ctrlPr>
                                    <a:rPr lang="en-US"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P</m:t>
                                  </m:r>
                                </m:e>
                                <m:sub>
                                  <m:r>
                                    <a:rPr lang="de-DE" b="0" i="0" smtClean="0">
                                      <a:solidFill>
                                        <a:srgbClr val="000000"/>
                                      </a:solidFill>
                                      <a:latin typeface="Cambria Math" panose="02040503050406030204" pitchFamily="18" charset="0"/>
                                    </a:rPr>
                                    <m:t>€</m:t>
                                  </m:r>
                                </m:sub>
                              </m:sSub>
                            </m:den>
                          </m:f>
                          <m:r>
                            <a:rPr lang="en-US" i="0">
                              <a:solidFill>
                                <a:srgbClr val="000000"/>
                              </a:solidFill>
                              <a:latin typeface="Cambria Math" panose="02040503050406030204" pitchFamily="18" charset="0"/>
                            </a:rPr>
                            <m:t> </m:t>
                          </m:r>
                        </m:e>
                      </m:d>
                      <m:r>
                        <a:rPr lang="en-US" i="0">
                          <a:solidFill>
                            <a:srgbClr val="000000"/>
                          </a:solidFill>
                          <a:latin typeface="Cambria Math" panose="02040503050406030204" pitchFamily="18" charset="0"/>
                        </a:rPr>
                        <m:t>  ≤  </m:t>
                      </m:r>
                      <m:sSubSup>
                        <m:sSubSupPr>
                          <m:ctrlPr>
                            <a:rPr lang="en-US" i="1" smtClean="0">
                              <a:solidFill>
                                <a:srgbClr val="000000"/>
                              </a:solidFill>
                              <a:latin typeface="Cambria Math" panose="02040503050406030204" pitchFamily="18" charset="0"/>
                            </a:rPr>
                          </m:ctrlPr>
                        </m:sSubSupPr>
                        <m:e>
                          <m:r>
                            <a:rPr lang="de-DE" b="0" i="1" smtClean="0">
                              <a:solidFill>
                                <a:srgbClr val="000000"/>
                              </a:solidFill>
                              <a:latin typeface="Cambria Math" panose="02040503050406030204" pitchFamily="18" charset="0"/>
                            </a:rPr>
                            <m:t>𝑒</m:t>
                          </m:r>
                        </m:e>
                        <m:sub>
                          <m:r>
                            <a:rPr lang="de-DE" b="0" i="1" smtClean="0">
                              <a:solidFill>
                                <a:srgbClr val="000000"/>
                              </a:solidFill>
                              <a:latin typeface="Cambria Math" panose="02040503050406030204" pitchFamily="18" charset="0"/>
                            </a:rPr>
                            <m:t>€</m:t>
                          </m:r>
                        </m:sub>
                        <m:sup>
                          <m:r>
                            <a:rPr lang="de-DE" b="0" i="1" smtClean="0">
                              <a:solidFill>
                                <a:srgbClr val="000000"/>
                              </a:solidFill>
                              <a:latin typeface="Cambria Math" panose="02040503050406030204" pitchFamily="18" charset="0"/>
                            </a:rPr>
                            <m:t>$</m:t>
                          </m:r>
                        </m:sup>
                      </m:sSubSup>
                      <m:r>
                        <a:rPr lang="en-US" i="0">
                          <a:solidFill>
                            <a:srgbClr val="000000"/>
                          </a:solidFill>
                          <a:latin typeface="Cambria Math" panose="02040503050406030204" pitchFamily="18" charset="0"/>
                        </a:rPr>
                        <m:t>  ≤  </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P</m:t>
                                  </m:r>
                                </m:e>
                                <m:sub>
                                  <m:r>
                                    <a:rPr lang="en-US" i="0">
                                      <a:solidFill>
                                        <a:srgbClr val="000000"/>
                                      </a:solidFill>
                                      <a:latin typeface="Cambria Math" panose="02040503050406030204" pitchFamily="18" charset="0"/>
                                    </a:rPr>
                                    <m:t>$</m:t>
                                  </m:r>
                                </m:sub>
                              </m:sSub>
                            </m:num>
                            <m:den>
                              <m:sSub>
                                <m:sSubPr>
                                  <m:ctrlPr>
                                    <a:rPr lang="en-US"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P</m:t>
                                  </m:r>
                                </m:e>
                                <m:sub>
                                  <m:r>
                                    <a:rPr lang="de-DE">
                                      <a:solidFill>
                                        <a:srgbClr val="000000"/>
                                      </a:solidFill>
                                      <a:latin typeface="Cambria Math" panose="02040503050406030204" pitchFamily="18" charset="0"/>
                                    </a:rPr>
                                    <m:t>€</m:t>
                                  </m:r>
                                </m:sub>
                              </m:sSub>
                            </m:den>
                          </m:f>
                          <m:r>
                            <a:rPr lang="en-US" i="0">
                              <a:solidFill>
                                <a:srgbClr val="000000"/>
                              </a:solidFill>
                              <a:latin typeface="Cambria Math" panose="02040503050406030204" pitchFamily="18" charset="0"/>
                            </a:rPr>
                            <m:t> </m:t>
                          </m:r>
                        </m:e>
                      </m:d>
                      <m:r>
                        <a:rPr lang="en-US" i="0">
                          <a:solidFill>
                            <a:srgbClr val="000000"/>
                          </a:solidFill>
                          <a:latin typeface="Cambria Math" panose="02040503050406030204" pitchFamily="18" charset="0"/>
                        </a:rPr>
                        <m:t> </m:t>
                      </m:r>
                    </m:oMath>
                  </m:oMathPara>
                </a14:m>
                <a:endParaRPr lang="en-US" dirty="0"/>
              </a:p>
            </p:txBody>
          </p:sp>
        </mc:Choice>
        <mc:Fallback xmlns="">
          <p:sp>
            <p:nvSpPr>
              <p:cNvPr id="17" name="Object 4">
                <a:extLst>
                  <a:ext uri="{FF2B5EF4-FFF2-40B4-BE49-F238E27FC236}">
                    <a16:creationId xmlns:a16="http://schemas.microsoft.com/office/drawing/2014/main" id="{30B8CC0D-C31A-47E9-BB91-6469048C0123}"/>
                  </a:ext>
                </a:extLst>
              </p:cNvPr>
              <p:cNvSpPr txBox="1">
                <a:spLocks noRot="1" noChangeAspect="1" noMove="1" noResize="1" noEditPoints="1" noAdjustHandles="1" noChangeArrowheads="1" noChangeShapeType="1" noTextEdit="1"/>
              </p:cNvSpPr>
              <p:nvPr/>
            </p:nvSpPr>
            <p:spPr bwMode="auto">
              <a:xfrm>
                <a:off x="1750570" y="6005396"/>
                <a:ext cx="5308601" cy="769937"/>
              </a:xfrm>
              <a:prstGeom prst="rect">
                <a:avLst/>
              </a:prstGeom>
              <a:blipFill>
                <a:blip r:embed="rId5"/>
                <a:stretch>
                  <a:fillRect/>
                </a:stretch>
              </a:blipFill>
              <a:ln w="28575">
                <a:solidFill>
                  <a:srgbClr val="FF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bject 4">
                <a:extLst>
                  <a:ext uri="{FF2B5EF4-FFF2-40B4-BE49-F238E27FC236}">
                    <a16:creationId xmlns:a16="http://schemas.microsoft.com/office/drawing/2014/main" id="{000B88BE-DCEA-48C8-80F1-5C62525125BE}"/>
                  </a:ext>
                </a:extLst>
              </p:cNvPr>
              <p:cNvSpPr txBox="1"/>
              <p:nvPr/>
            </p:nvSpPr>
            <p:spPr bwMode="auto">
              <a:xfrm>
                <a:off x="7171979" y="6014994"/>
                <a:ext cx="1443209" cy="769937"/>
              </a:xfrm>
              <a:prstGeom prst="rect">
                <a:avLst/>
              </a:prstGeom>
              <a:solidFill>
                <a:srgbClr val="FFFF99"/>
              </a:solidFill>
              <a:ln w="28575">
                <a:solidFill>
                  <a:srgbClr val="FF0000"/>
                </a:solidFill>
                <a:miter lim="800000"/>
                <a:headEnd/>
                <a:tailEnd/>
              </a:ln>
            </p:spPr>
            <p:txBody>
              <a:bodyPr>
                <a:noAutofit/>
              </a:bodyPr>
              <a:lstStyle/>
              <a:p>
                <a:pPr/>
                <a14:m>
                  <m:oMathPara xmlns:m="http://schemas.openxmlformats.org/officeDocument/2006/math">
                    <m:oMathParaPr>
                      <m:jc m:val="centerGroup"/>
                    </m:oMathParaPr>
                    <m:oMath xmlns:m="http://schemas.openxmlformats.org/officeDocument/2006/math">
                      <m:r>
                        <a:rPr lang="de-DE" i="1" smtClean="0">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sSubSup>
                        <m:sSubSupPr>
                          <m:ctrlPr>
                            <a:rPr lang="en-US" i="1" smtClean="0">
                              <a:solidFill>
                                <a:srgbClr val="000000"/>
                              </a:solidFill>
                              <a:latin typeface="Cambria Math" panose="02040503050406030204" pitchFamily="18" charset="0"/>
                            </a:rPr>
                          </m:ctrlPr>
                        </m:sSubSupPr>
                        <m:e>
                          <m:r>
                            <a:rPr lang="de-DE" b="0" i="1" smtClean="0">
                              <a:solidFill>
                                <a:srgbClr val="000000"/>
                              </a:solidFill>
                              <a:latin typeface="Cambria Math" panose="02040503050406030204" pitchFamily="18" charset="0"/>
                            </a:rPr>
                            <m:t>𝑒</m:t>
                          </m:r>
                        </m:e>
                        <m:sub>
                          <m:r>
                            <a:rPr lang="de-DE" b="0" i="1" smtClean="0">
                              <a:solidFill>
                                <a:srgbClr val="000000"/>
                              </a:solidFill>
                              <a:latin typeface="Cambria Math" panose="02040503050406030204" pitchFamily="18" charset="0"/>
                            </a:rPr>
                            <m:t>€</m:t>
                          </m:r>
                        </m:sub>
                        <m:sup>
                          <m:r>
                            <a:rPr lang="de-DE" b="0" i="1" smtClean="0">
                              <a:solidFill>
                                <a:srgbClr val="000000"/>
                              </a:solidFill>
                              <a:latin typeface="Cambria Math" panose="02040503050406030204" pitchFamily="18" charset="0"/>
                            </a:rPr>
                            <m:t>$</m:t>
                          </m:r>
                        </m:sup>
                      </m:sSubSup>
                      <m:r>
                        <a:rPr lang="de-DE" b="0" i="0" smtClean="0">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P</m:t>
                              </m:r>
                            </m:e>
                            <m:sub>
                              <m:r>
                                <a:rPr lang="en-US">
                                  <a:solidFill>
                                    <a:srgbClr val="000000"/>
                                  </a:solidFill>
                                  <a:latin typeface="Cambria Math" panose="02040503050406030204" pitchFamily="18" charset="0"/>
                                </a:rPr>
                                <m:t>$</m:t>
                              </m:r>
                            </m:sub>
                          </m:sSub>
                        </m:num>
                        <m:den>
                          <m:sSub>
                            <m:sSubPr>
                              <m:ctrlPr>
                                <a:rPr lang="en-US"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P</m:t>
                              </m:r>
                            </m:e>
                            <m:sub>
                              <m:r>
                                <a:rPr lang="de-DE">
                                  <a:solidFill>
                                    <a:srgbClr val="000000"/>
                                  </a:solidFill>
                                  <a:latin typeface="Cambria Math" panose="02040503050406030204" pitchFamily="18" charset="0"/>
                                </a:rPr>
                                <m:t>€</m:t>
                              </m:r>
                            </m:sub>
                          </m:sSub>
                        </m:den>
                      </m:f>
                    </m:oMath>
                  </m:oMathPara>
                </a14:m>
                <a:endParaRPr lang="en-US" dirty="0"/>
              </a:p>
            </p:txBody>
          </p:sp>
        </mc:Choice>
        <mc:Fallback xmlns="">
          <p:sp>
            <p:nvSpPr>
              <p:cNvPr id="18" name="Object 4">
                <a:extLst>
                  <a:ext uri="{FF2B5EF4-FFF2-40B4-BE49-F238E27FC236}">
                    <a16:creationId xmlns:a16="http://schemas.microsoft.com/office/drawing/2014/main" id="{000B88BE-DCEA-48C8-80F1-5C62525125BE}"/>
                  </a:ext>
                </a:extLst>
              </p:cNvPr>
              <p:cNvSpPr txBox="1">
                <a:spLocks noRot="1" noChangeAspect="1" noMove="1" noResize="1" noEditPoints="1" noAdjustHandles="1" noChangeArrowheads="1" noChangeShapeType="1" noTextEdit="1"/>
              </p:cNvSpPr>
              <p:nvPr/>
            </p:nvSpPr>
            <p:spPr bwMode="auto">
              <a:xfrm>
                <a:off x="7171979" y="6014994"/>
                <a:ext cx="1443209" cy="769937"/>
              </a:xfrm>
              <a:prstGeom prst="rect">
                <a:avLst/>
              </a:prstGeom>
              <a:blipFill>
                <a:blip r:embed="rId6"/>
                <a:stretch>
                  <a:fillRect/>
                </a:stretch>
              </a:blipFill>
              <a:ln w="28575">
                <a:solidFill>
                  <a:srgbClr val="FF0000"/>
                </a:solidFill>
                <a:miter lim="800000"/>
                <a:headEnd/>
                <a:tailEnd/>
              </a:ln>
            </p:spPr>
            <p:txBody>
              <a:bodyPr/>
              <a:lstStyle/>
              <a:p>
                <a:r>
                  <a:rPr lang="en-US">
                    <a:noFill/>
                  </a:rPr>
                  <a:t> </a:t>
                </a:r>
              </a:p>
            </p:txBody>
          </p:sp>
        </mc:Fallback>
      </mc:AlternateContent>
      <p:sp>
        <p:nvSpPr>
          <p:cNvPr id="3" name="Rechteck 2">
            <a:extLst>
              <a:ext uri="{FF2B5EF4-FFF2-40B4-BE49-F238E27FC236}">
                <a16:creationId xmlns:a16="http://schemas.microsoft.com/office/drawing/2014/main" id="{24306C71-A890-4BD8-8D25-C3D9C73D7F41}"/>
              </a:ext>
            </a:extLst>
          </p:cNvPr>
          <p:cNvSpPr/>
          <p:nvPr/>
        </p:nvSpPr>
        <p:spPr bwMode="auto">
          <a:xfrm>
            <a:off x="5334807" y="2035021"/>
            <a:ext cx="322236" cy="685800"/>
          </a:xfrm>
          <a:prstGeom prst="rect">
            <a:avLst/>
          </a:prstGeom>
          <a:noFill/>
          <a:ln w="25400" cap="flat" cmpd="sng" algn="ctr">
            <a:solidFill>
              <a:srgbClr val="FF0000"/>
            </a:solidFill>
            <a:prstDash val="solid"/>
            <a:round/>
            <a:headEnd type="none" w="med" len="lg"/>
            <a:tailEnd type="none" w="lg" len="lg"/>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66FFFF"/>
              </a:solidFill>
              <a:effectLst/>
              <a:latin typeface="Arial" charset="0"/>
            </a:endParaRPr>
          </a:p>
        </p:txBody>
      </p:sp>
      <p:sp>
        <p:nvSpPr>
          <p:cNvPr id="19" name="Rechteck 18">
            <a:extLst>
              <a:ext uri="{FF2B5EF4-FFF2-40B4-BE49-F238E27FC236}">
                <a16:creationId xmlns:a16="http://schemas.microsoft.com/office/drawing/2014/main" id="{83B4B17E-96DA-41C8-A01A-C8D8A4296A0B}"/>
              </a:ext>
            </a:extLst>
          </p:cNvPr>
          <p:cNvSpPr/>
          <p:nvPr/>
        </p:nvSpPr>
        <p:spPr bwMode="auto">
          <a:xfrm>
            <a:off x="2355177" y="2035021"/>
            <a:ext cx="322236" cy="685800"/>
          </a:xfrm>
          <a:prstGeom prst="rect">
            <a:avLst/>
          </a:prstGeom>
          <a:noFill/>
          <a:ln w="25400" cap="flat" cmpd="sng" algn="ctr">
            <a:solidFill>
              <a:srgbClr val="FF0000"/>
            </a:solidFill>
            <a:prstDash val="solid"/>
            <a:round/>
            <a:headEnd type="none" w="med" len="lg"/>
            <a:tailEnd type="none" w="lg" len="lg"/>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66FFFF"/>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035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035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703555">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703555">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703555">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703557" grpId="0" animBg="1"/>
      <p:bldP spid="7703558" grpId="0" animBg="1"/>
      <p:bldP spid="10" grpId="0" animBg="1"/>
      <p:bldP spid="11" grpId="0" animBg="1"/>
      <p:bldP spid="12" grpId="0" animBg="1"/>
      <p:bldP spid="13" grpId="0" animBg="1"/>
      <p:bldP spid="14" grpId="0" animBg="1"/>
      <p:bldP spid="17" grpId="0" animBg="1"/>
      <p:bldP spid="18" grpId="0" animBg="1"/>
      <p:bldP spid="3"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6" name="Foliennummernplatzhalt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100">
                <a:solidFill>
                  <a:schemeClr val="tx1"/>
                </a:solidFill>
                <a:latin typeface="Arial" pitchFamily="34" charset="0"/>
              </a:defRPr>
            </a:lvl1pPr>
            <a:lvl2pPr marL="742950" indent="-285750">
              <a:spcBef>
                <a:spcPct val="20000"/>
              </a:spcBef>
              <a:buClr>
                <a:srgbClr val="FF0000"/>
              </a:buClr>
              <a:buSzPct val="110000"/>
              <a:buFont typeface="Arial Unicode MS" pitchFamily="34" charset="-128"/>
              <a:buChar char="■"/>
              <a:defRPr sz="2000">
                <a:solidFill>
                  <a:schemeClr val="tx1"/>
                </a:solidFill>
                <a:latin typeface="Arial" pitchFamily="34"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130000"/>
              <a:buFont typeface="Arial Unicode MS" pitchFamily="34" charset="-128"/>
              <a:buChar char="●"/>
              <a:defRPr sz="2000">
                <a:solidFill>
                  <a:schemeClr val="tx1"/>
                </a:solidFill>
                <a:latin typeface="Arial" pitchFamily="34" charset="0"/>
              </a:defRPr>
            </a:lvl4pPr>
            <a:lvl5pPr marL="2057400" indent="-228600">
              <a:spcBef>
                <a:spcPct val="20000"/>
              </a:spcBef>
              <a:buClr>
                <a:srgbClr val="FF0000"/>
              </a:buClr>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9pPr>
          </a:lstStyle>
          <a:p>
            <a:pPr>
              <a:spcBef>
                <a:spcPct val="0"/>
              </a:spcBef>
              <a:buClrTx/>
              <a:buFontTx/>
              <a:buNone/>
            </a:pPr>
            <a:r>
              <a:rPr lang="en-US" altLang="en-US" sz="1600"/>
              <a:t>- </a:t>
            </a:r>
            <a:fld id="{7FDF1D93-8125-4BDB-9AC2-21A39D1CA624}" type="slidenum">
              <a:rPr lang="en-US" altLang="en-US" sz="1600" smtClean="0"/>
              <a:pPr>
                <a:spcBef>
                  <a:spcPct val="0"/>
                </a:spcBef>
                <a:buClrTx/>
                <a:buFontTx/>
                <a:buNone/>
              </a:pPr>
              <a:t>18</a:t>
            </a:fld>
            <a:r>
              <a:rPr lang="en-US" altLang="en-US" sz="1600"/>
              <a:t> -</a:t>
            </a:r>
            <a:endParaRPr lang="en-US" altLang="en-US" sz="1600" dirty="0"/>
          </a:p>
        </p:txBody>
      </p:sp>
      <p:sp>
        <p:nvSpPr>
          <p:cNvPr id="11267" name="Fußzeilenplatzhalt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100">
                <a:solidFill>
                  <a:schemeClr val="tx1"/>
                </a:solidFill>
                <a:latin typeface="Arial" pitchFamily="34" charset="0"/>
              </a:defRPr>
            </a:lvl1pPr>
            <a:lvl2pPr marL="742950" indent="-285750">
              <a:spcBef>
                <a:spcPct val="20000"/>
              </a:spcBef>
              <a:buClr>
                <a:srgbClr val="FF0000"/>
              </a:buClr>
              <a:buSzPct val="110000"/>
              <a:buFont typeface="Arial Unicode MS" pitchFamily="34" charset="-128"/>
              <a:buChar char="■"/>
              <a:defRPr sz="2000">
                <a:solidFill>
                  <a:schemeClr val="tx1"/>
                </a:solidFill>
                <a:latin typeface="Arial" pitchFamily="34"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130000"/>
              <a:buFont typeface="Arial Unicode MS" pitchFamily="34" charset="-128"/>
              <a:buChar char="●"/>
              <a:defRPr sz="2000">
                <a:solidFill>
                  <a:schemeClr val="tx1"/>
                </a:solidFill>
                <a:latin typeface="Arial" pitchFamily="34" charset="0"/>
              </a:defRPr>
            </a:lvl4pPr>
            <a:lvl5pPr marL="2057400" indent="-228600">
              <a:spcBef>
                <a:spcPct val="20000"/>
              </a:spcBef>
              <a:buClr>
                <a:srgbClr val="FF0000"/>
              </a:buClr>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9pPr>
          </a:lstStyle>
          <a:p>
            <a:pPr>
              <a:spcBef>
                <a:spcPct val="0"/>
              </a:spcBef>
              <a:buClrTx/>
              <a:buFontTx/>
              <a:buNone/>
            </a:pPr>
            <a:r>
              <a:rPr lang="en-US" altLang="en-US" sz="600"/>
              <a:t>Prof. Dr. Rainer Maurer</a:t>
            </a:r>
            <a:endParaRPr lang="en-US" altLang="en-US" sz="600" dirty="0"/>
          </a:p>
        </p:txBody>
      </p:sp>
      <p:sp>
        <p:nvSpPr>
          <p:cNvPr id="11268"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100">
                <a:solidFill>
                  <a:schemeClr val="tx1"/>
                </a:solidFill>
                <a:latin typeface="Arial" pitchFamily="34" charset="0"/>
              </a:defRPr>
            </a:lvl1pPr>
            <a:lvl2pPr marL="742950" indent="-285750">
              <a:spcBef>
                <a:spcPct val="20000"/>
              </a:spcBef>
              <a:buClr>
                <a:srgbClr val="FF0000"/>
              </a:buClr>
              <a:buSzPct val="110000"/>
              <a:buFont typeface="Arial Unicode MS" pitchFamily="34" charset="-128"/>
              <a:buChar char="■"/>
              <a:defRPr sz="2000">
                <a:solidFill>
                  <a:schemeClr val="tx1"/>
                </a:solidFill>
                <a:latin typeface="Arial" pitchFamily="34"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130000"/>
              <a:buFont typeface="Arial Unicode MS" pitchFamily="34" charset="-128"/>
              <a:buChar char="●"/>
              <a:defRPr sz="2000">
                <a:solidFill>
                  <a:schemeClr val="tx1"/>
                </a:solidFill>
                <a:latin typeface="Arial" pitchFamily="34" charset="0"/>
              </a:defRPr>
            </a:lvl4pPr>
            <a:lvl5pPr marL="2057400" indent="-228600">
              <a:spcBef>
                <a:spcPct val="20000"/>
              </a:spcBef>
              <a:buClr>
                <a:srgbClr val="FF0000"/>
              </a:buClr>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9pPr>
          </a:lstStyle>
          <a:p>
            <a:pPr algn="r" eaLnBrk="1" hangingPunct="1">
              <a:spcBef>
                <a:spcPct val="0"/>
              </a:spcBef>
              <a:buClrTx/>
              <a:buFontTx/>
              <a:buNone/>
            </a:pPr>
            <a:r>
              <a:rPr lang="en-US" altLang="en-US" sz="1600" b="1"/>
              <a:t>- </a:t>
            </a:r>
            <a:fld id="{596B5EF9-5DD5-4F29-8ECE-FD8C52BBFF4A}" type="slidenum">
              <a:rPr lang="en-US" altLang="en-US" sz="1600" b="1" smtClean="0"/>
              <a:pPr algn="r" eaLnBrk="1" hangingPunct="1">
                <a:spcBef>
                  <a:spcPct val="0"/>
                </a:spcBef>
                <a:buClrTx/>
                <a:buFontTx/>
                <a:buNone/>
              </a:pPr>
              <a:t>18</a:t>
            </a:fld>
            <a:r>
              <a:rPr lang="en-US" altLang="en-US" sz="1600" b="1"/>
              <a:t> -</a:t>
            </a:r>
            <a:endParaRPr lang="en-US" altLang="en-US" sz="1600" b="1" dirty="0"/>
          </a:p>
        </p:txBody>
      </p:sp>
      <p:sp>
        <p:nvSpPr>
          <p:cNvPr id="11269"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100">
                <a:solidFill>
                  <a:schemeClr val="tx1"/>
                </a:solidFill>
                <a:latin typeface="Arial" pitchFamily="34" charset="0"/>
              </a:defRPr>
            </a:lvl1pPr>
            <a:lvl2pPr marL="742950" indent="-285750">
              <a:spcBef>
                <a:spcPct val="20000"/>
              </a:spcBef>
              <a:buClr>
                <a:srgbClr val="FF0000"/>
              </a:buClr>
              <a:buSzPct val="110000"/>
              <a:buFont typeface="Arial Unicode MS" pitchFamily="34" charset="-128"/>
              <a:buChar char="■"/>
              <a:defRPr sz="2000">
                <a:solidFill>
                  <a:schemeClr val="tx1"/>
                </a:solidFill>
                <a:latin typeface="Arial" pitchFamily="34"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pitchFamily="34" charset="0"/>
              </a:defRPr>
            </a:lvl3pPr>
            <a:lvl4pPr marL="1600200" indent="-228600">
              <a:spcBef>
                <a:spcPct val="20000"/>
              </a:spcBef>
              <a:buClr>
                <a:srgbClr val="FF0000"/>
              </a:buClr>
              <a:buSzPct val="130000"/>
              <a:buFont typeface="Arial Unicode MS" pitchFamily="34" charset="-128"/>
              <a:buChar char="●"/>
              <a:defRPr sz="2000">
                <a:solidFill>
                  <a:schemeClr val="tx1"/>
                </a:solidFill>
                <a:latin typeface="Arial" pitchFamily="34" charset="0"/>
              </a:defRPr>
            </a:lvl4pPr>
            <a:lvl5pPr marL="2057400" indent="-228600">
              <a:spcBef>
                <a:spcPct val="20000"/>
              </a:spcBef>
              <a:buClr>
                <a:srgbClr val="FF0000"/>
              </a:buClr>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9pPr>
          </a:lstStyle>
          <a:p>
            <a:pPr eaLnBrk="1" hangingPunct="1">
              <a:spcBef>
                <a:spcPct val="0"/>
              </a:spcBef>
              <a:buClrTx/>
              <a:buFontTx/>
              <a:buNone/>
            </a:pPr>
            <a:r>
              <a:rPr lang="en-US" altLang="en-US" sz="600"/>
              <a:t>Prof. Dr. Rainer Maurer</a:t>
            </a:r>
            <a:endParaRPr lang="en-US" altLang="en-US" sz="600" dirty="0"/>
          </a:p>
        </p:txBody>
      </p:sp>
      <mc:AlternateContent xmlns:mc="http://schemas.openxmlformats.org/markup-compatibility/2006" xmlns:a14="http://schemas.microsoft.com/office/drawing/2010/main">
        <mc:Choice Requires="a14">
          <p:sp>
            <p:nvSpPr>
              <p:cNvPr id="105478" name="Rectangle 3"/>
              <p:cNvSpPr>
                <a:spLocks noChangeArrowheads="1"/>
              </p:cNvSpPr>
              <p:nvPr/>
            </p:nvSpPr>
            <p:spPr bwMode="auto">
              <a:xfrm>
                <a:off x="0" y="-4763"/>
                <a:ext cx="9144000" cy="6858001"/>
              </a:xfrm>
              <a:prstGeom prst="rect">
                <a:avLst/>
              </a:prstGeom>
              <a:solidFill>
                <a:schemeClr val="accent5"/>
              </a:solidFill>
              <a:ln w="12700">
                <a:solidFill>
                  <a:srgbClr val="FF0000"/>
                </a:solidFill>
                <a:miter lim="800000"/>
                <a:headEnd/>
                <a:tailEnd/>
              </a:ln>
            </p:spPr>
            <p:txBody>
              <a:bodyPr/>
              <a:lstStyle>
                <a:lvl1pPr eaLnBrk="0" hangingPunct="0">
                  <a:spcBef>
                    <a:spcPct val="20000"/>
                  </a:spcBef>
                  <a:buClr>
                    <a:srgbClr val="FF0000"/>
                  </a:buClr>
                  <a:buFont typeface="Arial Unicode MS" pitchFamily="34" charset="-128"/>
                  <a:buChar char="➤"/>
                  <a:defRPr sz="2400">
                    <a:solidFill>
                      <a:schemeClr val="tx1"/>
                    </a:solidFill>
                    <a:latin typeface="Arial" pitchFamily="34" charset="0"/>
                  </a:defRPr>
                </a:lvl1pPr>
                <a:lvl2pPr marL="742950" indent="-285750" eaLnBrk="0" hangingPunct="0">
                  <a:spcBef>
                    <a:spcPct val="20000"/>
                  </a:spcBef>
                  <a:buClr>
                    <a:srgbClr val="FF0000"/>
                  </a:buClr>
                  <a:buSzPct val="110000"/>
                  <a:buFont typeface="Arial Unicode MS" pitchFamily="34" charset="-128"/>
                  <a:buChar char="■"/>
                  <a:defRPr sz="2200">
                    <a:solidFill>
                      <a:schemeClr val="tx1"/>
                    </a:solidFill>
                    <a:latin typeface="Arial" pitchFamily="34" charset="0"/>
                  </a:defRPr>
                </a:lvl2pPr>
                <a:lvl3pPr marL="1143000" indent="-228600" eaLnBrk="0" hangingPunct="0">
                  <a:spcBef>
                    <a:spcPct val="20000"/>
                  </a:spcBef>
                  <a:buClr>
                    <a:srgbClr val="FF0000"/>
                  </a:buClr>
                  <a:buSzPct val="130000"/>
                  <a:buFont typeface="Arial Unicode MS" pitchFamily="34" charset="-128"/>
                  <a:buChar char="◆"/>
                  <a:defRPr sz="2000">
                    <a:solidFill>
                      <a:schemeClr val="tx1"/>
                    </a:solidFill>
                    <a:latin typeface="Arial" pitchFamily="34" charset="0"/>
                  </a:defRPr>
                </a:lvl3pPr>
                <a:lvl4pPr marL="1600200" indent="-228600" eaLnBrk="0" hangingPunct="0">
                  <a:spcBef>
                    <a:spcPct val="20000"/>
                  </a:spcBef>
                  <a:buClr>
                    <a:srgbClr val="FF0000"/>
                  </a:buClr>
                  <a:buFont typeface="Wingdings" pitchFamily="2" charset="2"/>
                  <a:buChar char="­"/>
                  <a:defRPr sz="2000">
                    <a:solidFill>
                      <a:schemeClr val="tx1"/>
                    </a:solidFill>
                    <a:latin typeface="Arial" pitchFamily="34" charset="0"/>
                  </a:defRPr>
                </a:lvl4pPr>
                <a:lvl5pPr marL="2057400" indent="-228600" eaLnBrk="0" hangingPunct="0">
                  <a:spcBef>
                    <a:spcPct val="20000"/>
                  </a:spcBef>
                  <a:buClr>
                    <a:srgbClr val="FF0000"/>
                  </a:buClr>
                  <a:buFont typeface="Wingdings" pitchFamily="2" charset="2"/>
                  <a:buChar char="l"/>
                  <a:defRPr sz="2000">
                    <a:solidFill>
                      <a:schemeClr val="tx1"/>
                    </a:solidFill>
                    <a:latin typeface="Arial" pitchFamily="34"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pitchFamily="34" charset="0"/>
                  </a:defRPr>
                </a:lvl9pPr>
              </a:lstStyle>
              <a:p>
                <a:pPr eaLnBrk="1" hangingPunct="1">
                  <a:buFont typeface="Arial Unicode MS" pitchFamily="34" charset="-128"/>
                  <a:buNone/>
                  <a:defRPr/>
                </a:pPr>
                <a:r>
                  <a:rPr lang="en-US" altLang="en-US" sz="2000" u="sng" dirty="0" err="1">
                    <a:solidFill>
                      <a:srgbClr val="FF0000"/>
                    </a:solidFill>
                  </a:rPr>
                  <a:t>Exkurs</a:t>
                </a:r>
                <a:r>
                  <a:rPr lang="en-US" altLang="en-US" sz="2000" u="sng" dirty="0">
                    <a:solidFill>
                      <a:srgbClr val="FF0000"/>
                    </a:solidFill>
                  </a:rPr>
                  <a:t>: KKP </a:t>
                </a:r>
                <a:r>
                  <a:rPr lang="en-US" altLang="en-US" sz="2000" u="sng" dirty="0" err="1">
                    <a:solidFill>
                      <a:srgbClr val="FF0000"/>
                    </a:solidFill>
                  </a:rPr>
                  <a:t>bei</a:t>
                </a:r>
                <a:r>
                  <a:rPr lang="en-US" altLang="en-US" sz="2000" u="sng" dirty="0">
                    <a:solidFill>
                      <a:srgbClr val="FF0000"/>
                    </a:solidFill>
                  </a:rPr>
                  <a:t> </a:t>
                </a:r>
                <a:r>
                  <a:rPr lang="en-US" altLang="en-US" sz="2000" u="sng" dirty="0" err="1">
                    <a:solidFill>
                      <a:srgbClr val="FF0000"/>
                    </a:solidFill>
                  </a:rPr>
                  <a:t>Transaktionskosten</a:t>
                </a:r>
                <a:endParaRPr lang="en-US" altLang="en-US" sz="2000" u="sng" dirty="0">
                  <a:solidFill>
                    <a:srgbClr val="FF0000"/>
                  </a:solidFill>
                </a:endParaRPr>
              </a:p>
              <a:p>
                <a:pPr algn="just" eaLnBrk="1" hangingPunct="1">
                  <a:lnSpc>
                    <a:spcPct val="80000"/>
                  </a:lnSpc>
                  <a:buFont typeface="Arial Unicode MS" pitchFamily="34" charset="-128"/>
                  <a:buNone/>
                  <a:defRPr/>
                </a:pPr>
                <a:endParaRPr lang="en-US" altLang="en-US" sz="2000" b="1" u="sng" dirty="0">
                  <a:solidFill>
                    <a:schemeClr val="bg2">
                      <a:lumMod val="50000"/>
                      <a:lumOff val="50000"/>
                    </a:schemeClr>
                  </a:solidFill>
                </a:endParaRPr>
              </a:p>
              <a:p>
                <a:pPr algn="just" eaLnBrk="1" hangingPunct="1">
                  <a:lnSpc>
                    <a:spcPct val="80000"/>
                  </a:lnSpc>
                  <a:buNone/>
                  <a:defRPr/>
                </a:pPr>
                <a:r>
                  <a:rPr lang="en-US" altLang="en-US" sz="2000" b="1" u="sng" dirty="0" err="1">
                    <a:solidFill>
                      <a:srgbClr val="FF0000"/>
                    </a:solidFill>
                  </a:rPr>
                  <a:t>Keine</a:t>
                </a:r>
                <a:r>
                  <a:rPr lang="en-US" altLang="en-US" sz="2000" b="1" u="sng" dirty="0">
                    <a:solidFill>
                      <a:srgbClr val="FF0000"/>
                    </a:solidFill>
                  </a:rPr>
                  <a:t> </a:t>
                </a:r>
                <a:r>
                  <a:rPr lang="en-US" altLang="en-US" sz="2000" b="1" u="sng" dirty="0" err="1">
                    <a:solidFill>
                      <a:srgbClr val="FF0000"/>
                    </a:solidFill>
                  </a:rPr>
                  <a:t>Exporte</a:t>
                </a:r>
                <a:r>
                  <a:rPr lang="en-US" altLang="en-US" sz="2000" b="1" u="sng" dirty="0">
                    <a:solidFill>
                      <a:srgbClr val="FF0000"/>
                    </a:solidFill>
                  </a:rPr>
                  <a:t> in die USA</a:t>
                </a:r>
                <a:r>
                  <a:rPr lang="en-US" altLang="en-US" sz="2000" b="1" u="sng" dirty="0">
                    <a:solidFill>
                      <a:schemeClr val="bg2">
                        <a:lumMod val="50000"/>
                        <a:lumOff val="50000"/>
                      </a:schemeClr>
                    </a:solidFill>
                  </a:rPr>
                  <a:t>, </a:t>
                </a:r>
                <a:r>
                  <a:rPr lang="en-US" altLang="en-US" sz="2000" b="1" u="sng" dirty="0" err="1">
                    <a:solidFill>
                      <a:schemeClr val="bg2">
                        <a:lumMod val="50000"/>
                        <a:lumOff val="50000"/>
                      </a:schemeClr>
                    </a:solidFill>
                  </a:rPr>
                  <a:t>wg</a:t>
                </a:r>
                <a:r>
                  <a:rPr lang="en-US" altLang="en-US" sz="2000" b="1" u="sng" dirty="0">
                    <a:solidFill>
                      <a:schemeClr val="bg2">
                        <a:lumMod val="50000"/>
                        <a:lumOff val="50000"/>
                      </a:schemeClr>
                    </a:solidFill>
                  </a:rPr>
                  <a:t>. </a:t>
                </a:r>
                <a:r>
                  <a:rPr lang="en-US" altLang="en-US" sz="2000" b="1" u="sng" dirty="0" err="1">
                    <a:solidFill>
                      <a:schemeClr val="bg2">
                        <a:lumMod val="50000"/>
                        <a:lumOff val="50000"/>
                      </a:schemeClr>
                    </a:solidFill>
                  </a:rPr>
                  <a:t>Transaktionskosten</a:t>
                </a:r>
                <a:r>
                  <a:rPr lang="en-US" altLang="en-US" sz="2000" b="1" u="sng" dirty="0">
                    <a:solidFill>
                      <a:schemeClr val="bg2">
                        <a:lumMod val="50000"/>
                        <a:lumOff val="50000"/>
                      </a:schemeClr>
                    </a:solidFill>
                  </a:rPr>
                  <a:t> </a:t>
                </a:r>
                <a14:m>
                  <m:oMath xmlns:m="http://schemas.openxmlformats.org/officeDocument/2006/math">
                    <m:sSub>
                      <m:sSubPr>
                        <m:ctrlPr>
                          <a:rPr lang="de-DE" altLang="en-US" sz="2000" i="1">
                            <a:solidFill>
                              <a:schemeClr val="bg2">
                                <a:lumMod val="50000"/>
                                <a:lumOff val="50000"/>
                              </a:schemeClr>
                            </a:solidFill>
                            <a:latin typeface="Cambria Math" panose="02040503050406030204" pitchFamily="18" charset="0"/>
                          </a:rPr>
                        </m:ctrlPr>
                      </m:sSubPr>
                      <m:e>
                        <m:r>
                          <m:rPr>
                            <m:sty m:val="p"/>
                          </m:rPr>
                          <a:rPr lang="de-DE" altLang="en-US" sz="2000">
                            <a:solidFill>
                              <a:schemeClr val="bg2">
                                <a:lumMod val="50000"/>
                                <a:lumOff val="50000"/>
                              </a:schemeClr>
                            </a:solidFill>
                            <a:latin typeface="Cambria Math" panose="02040503050406030204" pitchFamily="18" charset="0"/>
                          </a:rPr>
                          <m:t>C</m:t>
                        </m:r>
                      </m:e>
                      <m:sub>
                        <m:r>
                          <a:rPr lang="de-DE" altLang="en-US" sz="2000">
                            <a:solidFill>
                              <a:schemeClr val="bg2">
                                <a:lumMod val="50000"/>
                                <a:lumOff val="50000"/>
                              </a:schemeClr>
                            </a:solidFill>
                            <a:latin typeface="Cambria Math" panose="02040503050406030204" pitchFamily="18" charset="0"/>
                          </a:rPr>
                          <m:t>$</m:t>
                        </m:r>
                      </m:sub>
                    </m:sSub>
                    <m:r>
                      <a:rPr lang="de-DE" altLang="en-US" sz="2000" i="1">
                        <a:solidFill>
                          <a:schemeClr val="bg2">
                            <a:lumMod val="50000"/>
                            <a:lumOff val="50000"/>
                          </a:schemeClr>
                        </a:solidFill>
                        <a:latin typeface="Cambria Math" panose="02040503050406030204" pitchFamily="18" charset="0"/>
                      </a:rPr>
                      <m:t> </m:t>
                    </m:r>
                  </m:oMath>
                </a14:m>
                <a:r>
                  <a:rPr lang="en-US" altLang="en-US" sz="2000" b="1" u="sng" dirty="0">
                    <a:solidFill>
                      <a:schemeClr val="bg2">
                        <a:lumMod val="50000"/>
                        <a:lumOff val="50000"/>
                      </a:schemeClr>
                    </a:solidFill>
                  </a:rPr>
                  <a:t>:</a:t>
                </a:r>
              </a:p>
              <a:p>
                <a:pPr algn="just" eaLnBrk="1" hangingPunct="1">
                  <a:lnSpc>
                    <a:spcPct val="80000"/>
                  </a:lnSpc>
                  <a:buFont typeface="Arial Unicode MS" pitchFamily="34" charset="-128"/>
                  <a:buNone/>
                  <a:defRPr/>
                </a:pPr>
                <a:endParaRPr lang="en-US" altLang="en-US" sz="2000" b="1" u="sng" dirty="0">
                  <a:solidFill>
                    <a:schemeClr val="bg2">
                      <a:lumMod val="50000"/>
                      <a:lumOff val="50000"/>
                    </a:schemeClr>
                  </a:solidFill>
                </a:endParaRPr>
              </a:p>
              <a:p>
                <a:pPr algn="just" eaLnBrk="1" hangingPunct="1">
                  <a:lnSpc>
                    <a:spcPct val="80000"/>
                  </a:lnSpc>
                  <a:buFont typeface="Arial Unicode MS" pitchFamily="34" charset="-128"/>
                  <a:buNone/>
                  <a:defRPr/>
                </a:pPr>
                <a:r>
                  <a:rPr lang="en-US" altLang="en-US" sz="2000" dirty="0">
                    <a:solidFill>
                      <a:schemeClr val="bg2">
                        <a:lumMod val="50000"/>
                        <a:lumOff val="50000"/>
                      </a:schemeClr>
                    </a:solidFill>
                  </a:rPr>
                  <a:t>Euroland </a:t>
                </a:r>
                <a:r>
                  <a:rPr lang="en-US" altLang="en-US" sz="2000" dirty="0" err="1">
                    <a:solidFill>
                      <a:schemeClr val="bg2">
                        <a:lumMod val="50000"/>
                        <a:lumOff val="50000"/>
                      </a:schemeClr>
                    </a:solidFill>
                  </a:rPr>
                  <a:t>Preis</a:t>
                </a:r>
                <a:r>
                  <a:rPr lang="en-US" altLang="en-US" sz="2000" dirty="0">
                    <a:solidFill>
                      <a:schemeClr val="bg2">
                        <a:lumMod val="50000"/>
                        <a:lumOff val="50000"/>
                      </a:schemeClr>
                    </a:solidFill>
                  </a:rPr>
                  <a:t> + </a:t>
                </a:r>
                <a:r>
                  <a:rPr lang="en-US" altLang="en-US" sz="2000" dirty="0" err="1">
                    <a:solidFill>
                      <a:schemeClr val="bg2">
                        <a:lumMod val="50000"/>
                        <a:lumOff val="50000"/>
                      </a:schemeClr>
                    </a:solidFill>
                  </a:rPr>
                  <a:t>Transaktionsksoten</a:t>
                </a:r>
                <a:r>
                  <a:rPr lang="en-US" altLang="en-US" sz="2000" dirty="0">
                    <a:solidFill>
                      <a:schemeClr val="bg2">
                        <a:lumMod val="50000"/>
                        <a:lumOff val="50000"/>
                      </a:schemeClr>
                    </a:solidFill>
                  </a:rPr>
                  <a:t>    ≥     US </a:t>
                </a:r>
                <a:r>
                  <a:rPr lang="en-US" altLang="en-US" sz="2000" dirty="0" err="1">
                    <a:solidFill>
                      <a:schemeClr val="bg2">
                        <a:lumMod val="50000"/>
                        <a:lumOff val="50000"/>
                      </a:schemeClr>
                    </a:solidFill>
                  </a:rPr>
                  <a:t>Güterpreis</a:t>
                </a:r>
                <a:endParaRPr lang="en-US" altLang="en-US" sz="2000" dirty="0">
                  <a:solidFill>
                    <a:schemeClr val="bg2">
                      <a:lumMod val="50000"/>
                      <a:lumOff val="50000"/>
                    </a:schemeClr>
                  </a:solidFill>
                </a:endParaRPr>
              </a:p>
              <a:p>
                <a:pPr eaLnBrk="1" hangingPunct="1">
                  <a:buNone/>
                  <a:defRPr/>
                </a:pPr>
                <a:r>
                  <a:rPr lang="en-US" altLang="en-US" sz="2000" dirty="0">
                    <a:solidFill>
                      <a:schemeClr val="bg2">
                        <a:lumMod val="50000"/>
                        <a:lumOff val="50000"/>
                      </a:schemeClr>
                    </a:solidFill>
                  </a:rPr>
                  <a:t> </a:t>
                </a:r>
                <a:r>
                  <a:rPr lang="de-DE" altLang="en-US" sz="2000" dirty="0">
                    <a:solidFill>
                      <a:schemeClr val="bg2">
                        <a:lumMod val="50000"/>
                        <a:lumOff val="50000"/>
                      </a:schemeClr>
                    </a:solidFill>
                  </a:rPr>
                  <a:t>&lt;=&gt;</a:t>
                </a:r>
                <a:r>
                  <a:rPr lang="en-US" altLang="en-US" sz="2000" dirty="0">
                    <a:solidFill>
                      <a:schemeClr val="bg2">
                        <a:lumMod val="50000"/>
                        <a:lumOff val="50000"/>
                      </a:schemeClr>
                    </a:solidFill>
                  </a:rPr>
                  <a:t>                            </a:t>
                </a:r>
                <a14:m>
                  <m:oMath xmlns:m="http://schemas.openxmlformats.org/officeDocument/2006/math">
                    <m:sSub>
                      <m:sSubPr>
                        <m:ctrlPr>
                          <a:rPr lang="en-US" altLang="en-US" sz="2000" i="1" smtClean="0">
                            <a:solidFill>
                              <a:schemeClr val="bg2">
                                <a:lumMod val="50000"/>
                                <a:lumOff val="50000"/>
                              </a:schemeClr>
                            </a:solidFill>
                            <a:latin typeface="Cambria Math" panose="02040503050406030204" pitchFamily="18" charset="0"/>
                          </a:rPr>
                        </m:ctrlPr>
                      </m:sSubPr>
                      <m:e>
                        <m:r>
                          <m:rPr>
                            <m:sty m:val="p"/>
                          </m:rPr>
                          <a:rPr lang="de-DE" altLang="en-US" sz="2000" b="0" i="0" smtClean="0">
                            <a:solidFill>
                              <a:schemeClr val="bg2">
                                <a:lumMod val="50000"/>
                                <a:lumOff val="50000"/>
                              </a:schemeClr>
                            </a:solidFill>
                            <a:latin typeface="Cambria Math" panose="02040503050406030204" pitchFamily="18" charset="0"/>
                          </a:rPr>
                          <m:t>P</m:t>
                        </m:r>
                      </m:e>
                      <m:sub>
                        <m:r>
                          <a:rPr lang="de-DE" altLang="en-US" sz="2000" b="0" i="0" smtClean="0">
                            <a:solidFill>
                              <a:schemeClr val="bg2">
                                <a:lumMod val="50000"/>
                                <a:lumOff val="50000"/>
                              </a:schemeClr>
                            </a:solidFill>
                            <a:latin typeface="Cambria Math" panose="02040503050406030204" pitchFamily="18" charset="0"/>
                          </a:rPr>
                          <m:t>€</m:t>
                        </m:r>
                      </m:sub>
                    </m:sSub>
                    <m:r>
                      <a:rPr lang="de-DE" altLang="en-US" sz="2000" b="0" i="0" smtClean="0">
                        <a:solidFill>
                          <a:schemeClr val="bg2">
                            <a:lumMod val="50000"/>
                            <a:lumOff val="50000"/>
                          </a:schemeClr>
                        </a:solidFill>
                        <a:latin typeface="Cambria Math" panose="02040503050406030204" pitchFamily="18" charset="0"/>
                      </a:rPr>
                      <m:t>∗</m:t>
                    </m:r>
                    <m:sSubSup>
                      <m:sSubSupPr>
                        <m:ctrlPr>
                          <a:rPr lang="de-DE" altLang="en-US" sz="2000" b="0" i="1" smtClean="0">
                            <a:solidFill>
                              <a:schemeClr val="bg2">
                                <a:lumMod val="50000"/>
                                <a:lumOff val="50000"/>
                              </a:schemeClr>
                            </a:solidFill>
                            <a:latin typeface="Cambria Math" panose="02040503050406030204" pitchFamily="18" charset="0"/>
                          </a:rPr>
                        </m:ctrlPr>
                      </m:sSubSupPr>
                      <m:e>
                        <m:r>
                          <m:rPr>
                            <m:sty m:val="p"/>
                          </m:rPr>
                          <a:rPr lang="de-DE" altLang="en-US" sz="2000" b="0" i="0" smtClean="0">
                            <a:solidFill>
                              <a:schemeClr val="bg2">
                                <a:lumMod val="50000"/>
                                <a:lumOff val="50000"/>
                              </a:schemeClr>
                            </a:solidFill>
                            <a:latin typeface="Cambria Math" panose="02040503050406030204" pitchFamily="18" charset="0"/>
                          </a:rPr>
                          <m:t>e</m:t>
                        </m:r>
                      </m:e>
                      <m:sub>
                        <m:r>
                          <a:rPr lang="de-DE" altLang="en-US" sz="2000" b="0" i="0" smtClean="0">
                            <a:solidFill>
                              <a:schemeClr val="bg2">
                                <a:lumMod val="50000"/>
                                <a:lumOff val="50000"/>
                              </a:schemeClr>
                            </a:solidFill>
                            <a:latin typeface="Cambria Math" panose="02040503050406030204" pitchFamily="18" charset="0"/>
                          </a:rPr>
                          <m:t>€</m:t>
                        </m:r>
                      </m:sub>
                      <m:sup>
                        <m:r>
                          <a:rPr lang="de-DE" altLang="en-US" sz="2000" b="0" i="0" smtClean="0">
                            <a:solidFill>
                              <a:schemeClr val="bg2">
                                <a:lumMod val="50000"/>
                                <a:lumOff val="50000"/>
                              </a:schemeClr>
                            </a:solidFill>
                            <a:latin typeface="Cambria Math" panose="02040503050406030204" pitchFamily="18" charset="0"/>
                          </a:rPr>
                          <m:t>$</m:t>
                        </m:r>
                      </m:sup>
                    </m:sSubSup>
                    <m:r>
                      <a:rPr lang="de-DE" altLang="en-US" sz="2000" b="0" i="0" smtClean="0">
                        <a:solidFill>
                          <a:schemeClr val="bg2">
                            <a:lumMod val="50000"/>
                            <a:lumOff val="50000"/>
                          </a:schemeClr>
                        </a:solidFill>
                        <a:latin typeface="Cambria Math" panose="02040503050406030204" pitchFamily="18" charset="0"/>
                      </a:rPr>
                      <m:t>+</m:t>
                    </m:r>
                    <m:sSub>
                      <m:sSubPr>
                        <m:ctrlPr>
                          <a:rPr lang="de-DE" altLang="en-US" sz="2000" b="0" i="1" smtClean="0">
                            <a:solidFill>
                              <a:schemeClr val="bg2">
                                <a:lumMod val="50000"/>
                                <a:lumOff val="50000"/>
                              </a:schemeClr>
                            </a:solidFill>
                            <a:latin typeface="Cambria Math" panose="02040503050406030204" pitchFamily="18" charset="0"/>
                          </a:rPr>
                        </m:ctrlPr>
                      </m:sSubPr>
                      <m:e>
                        <m:r>
                          <m:rPr>
                            <m:sty m:val="p"/>
                          </m:rPr>
                          <a:rPr lang="de-DE" altLang="en-US" sz="2000" b="0" i="0" smtClean="0">
                            <a:solidFill>
                              <a:schemeClr val="bg2">
                                <a:lumMod val="50000"/>
                                <a:lumOff val="50000"/>
                              </a:schemeClr>
                            </a:solidFill>
                            <a:latin typeface="Cambria Math" panose="02040503050406030204" pitchFamily="18" charset="0"/>
                          </a:rPr>
                          <m:t>C</m:t>
                        </m:r>
                      </m:e>
                      <m:sub>
                        <m:r>
                          <a:rPr lang="de-DE" altLang="en-US" sz="2000" b="0" i="0" smtClean="0">
                            <a:solidFill>
                              <a:schemeClr val="bg2">
                                <a:lumMod val="50000"/>
                                <a:lumOff val="50000"/>
                              </a:schemeClr>
                            </a:solidFill>
                            <a:latin typeface="Cambria Math" panose="02040503050406030204" pitchFamily="18" charset="0"/>
                          </a:rPr>
                          <m:t>$</m:t>
                        </m:r>
                      </m:sub>
                    </m:sSub>
                    <m:r>
                      <a:rPr lang="de-DE" altLang="en-US" sz="2000" b="0" i="0" smtClean="0">
                        <a:solidFill>
                          <a:schemeClr val="bg2">
                            <a:lumMod val="50000"/>
                            <a:lumOff val="50000"/>
                          </a:schemeClr>
                        </a:solidFill>
                        <a:latin typeface="Cambria Math" panose="02040503050406030204" pitchFamily="18" charset="0"/>
                      </a:rPr>
                      <m:t>     </m:t>
                    </m:r>
                    <m:r>
                      <a:rPr lang="de-DE" altLang="en-US" sz="2000" b="0" i="0" smtClean="0">
                        <a:solidFill>
                          <a:schemeClr val="bg2">
                            <a:lumMod val="50000"/>
                            <a:lumOff val="50000"/>
                          </a:schemeClr>
                        </a:solidFill>
                        <a:latin typeface="Cambria Math" panose="02040503050406030204" pitchFamily="18" charset="0"/>
                        <a:ea typeface="Cambria Math" panose="02040503050406030204" pitchFamily="18" charset="0"/>
                      </a:rPr>
                      <m:t>≥</m:t>
                    </m:r>
                    <m:sSub>
                      <m:sSubPr>
                        <m:ctrlPr>
                          <a:rPr lang="en-US" altLang="en-US" sz="2000" i="1">
                            <a:solidFill>
                              <a:schemeClr val="bg2">
                                <a:lumMod val="50000"/>
                                <a:lumOff val="50000"/>
                              </a:schemeClr>
                            </a:solidFill>
                            <a:latin typeface="Cambria Math" panose="02040503050406030204" pitchFamily="18" charset="0"/>
                          </a:rPr>
                        </m:ctrlPr>
                      </m:sSubPr>
                      <m:e>
                        <m:r>
                          <a:rPr lang="de-DE" altLang="en-US" sz="2000" b="0" i="0" smtClean="0">
                            <a:solidFill>
                              <a:schemeClr val="bg2">
                                <a:lumMod val="50000"/>
                                <a:lumOff val="50000"/>
                              </a:schemeClr>
                            </a:solidFill>
                            <a:latin typeface="Cambria Math" panose="02040503050406030204" pitchFamily="18" charset="0"/>
                          </a:rPr>
                          <m:t>     </m:t>
                        </m:r>
                        <m:r>
                          <m:rPr>
                            <m:sty m:val="p"/>
                          </m:rPr>
                          <a:rPr lang="de-DE" altLang="en-US" sz="2000" i="0">
                            <a:solidFill>
                              <a:schemeClr val="bg2">
                                <a:lumMod val="50000"/>
                                <a:lumOff val="50000"/>
                              </a:schemeClr>
                            </a:solidFill>
                            <a:latin typeface="Cambria Math" panose="02040503050406030204" pitchFamily="18" charset="0"/>
                          </a:rPr>
                          <m:t>P</m:t>
                        </m:r>
                      </m:e>
                      <m:sub>
                        <m:r>
                          <a:rPr lang="de-DE" altLang="en-US" sz="2000" b="0" i="0" smtClean="0">
                            <a:solidFill>
                              <a:schemeClr val="bg2">
                                <a:lumMod val="50000"/>
                                <a:lumOff val="50000"/>
                              </a:schemeClr>
                            </a:solidFill>
                            <a:latin typeface="Cambria Math" panose="02040503050406030204" pitchFamily="18" charset="0"/>
                          </a:rPr>
                          <m:t>$</m:t>
                        </m:r>
                      </m:sub>
                    </m:sSub>
                  </m:oMath>
                </a14:m>
                <a:endParaRPr lang="de-DE" altLang="en-US" sz="2000" dirty="0">
                  <a:solidFill>
                    <a:schemeClr val="bg2">
                      <a:lumMod val="50000"/>
                      <a:lumOff val="50000"/>
                    </a:schemeClr>
                  </a:solidFill>
                  <a:latin typeface="Cambria Math" panose="02040503050406030204" pitchFamily="18" charset="0"/>
                </a:endParaRPr>
              </a:p>
              <a:p>
                <a:pPr eaLnBrk="1" hangingPunct="1">
                  <a:buNone/>
                  <a:defRPr/>
                </a:pPr>
                <a:r>
                  <a:rPr lang="de-DE" altLang="en-US" sz="2000" dirty="0">
                    <a:solidFill>
                      <a:schemeClr val="bg2">
                        <a:lumMod val="50000"/>
                        <a:lumOff val="50000"/>
                      </a:schemeClr>
                    </a:solidFill>
                  </a:rPr>
                  <a:t> &lt;=&gt;                                        </a:t>
                </a:r>
                <a14:m>
                  <m:oMath xmlns:m="http://schemas.openxmlformats.org/officeDocument/2006/math">
                    <m:r>
                      <a:rPr lang="de-DE" altLang="en-US" sz="2000" b="0" i="0" smtClean="0">
                        <a:solidFill>
                          <a:schemeClr val="bg2">
                            <a:lumMod val="50000"/>
                            <a:lumOff val="50000"/>
                          </a:schemeClr>
                        </a:solidFill>
                        <a:latin typeface="Cambria Math" panose="02040503050406030204" pitchFamily="18" charset="0"/>
                      </a:rPr>
                      <m:t>    </m:t>
                    </m:r>
                    <m:sSubSup>
                      <m:sSubSupPr>
                        <m:ctrlPr>
                          <a:rPr lang="de-DE" altLang="en-US" sz="2000" i="1">
                            <a:solidFill>
                              <a:schemeClr val="bg2">
                                <a:lumMod val="50000"/>
                                <a:lumOff val="50000"/>
                              </a:schemeClr>
                            </a:solidFill>
                            <a:latin typeface="Cambria Math" panose="02040503050406030204" pitchFamily="18" charset="0"/>
                          </a:rPr>
                        </m:ctrlPr>
                      </m:sSubSupPr>
                      <m:e>
                        <m:r>
                          <m:rPr>
                            <m:sty m:val="p"/>
                          </m:rPr>
                          <a:rPr lang="de-DE" altLang="en-US" sz="2000" i="0">
                            <a:solidFill>
                              <a:schemeClr val="bg2">
                                <a:lumMod val="50000"/>
                                <a:lumOff val="50000"/>
                              </a:schemeClr>
                            </a:solidFill>
                            <a:latin typeface="Cambria Math" panose="02040503050406030204" pitchFamily="18" charset="0"/>
                          </a:rPr>
                          <m:t>e</m:t>
                        </m:r>
                      </m:e>
                      <m:sub>
                        <m:r>
                          <a:rPr lang="de-DE" altLang="en-US" sz="2000" i="0">
                            <a:solidFill>
                              <a:schemeClr val="bg2">
                                <a:lumMod val="50000"/>
                                <a:lumOff val="50000"/>
                              </a:schemeClr>
                            </a:solidFill>
                            <a:latin typeface="Cambria Math" panose="02040503050406030204" pitchFamily="18" charset="0"/>
                          </a:rPr>
                          <m:t>€</m:t>
                        </m:r>
                      </m:sub>
                      <m:sup>
                        <m:r>
                          <a:rPr lang="de-DE" altLang="en-US" sz="2000" i="0">
                            <a:solidFill>
                              <a:schemeClr val="bg2">
                                <a:lumMod val="50000"/>
                                <a:lumOff val="50000"/>
                              </a:schemeClr>
                            </a:solidFill>
                            <a:latin typeface="Cambria Math" panose="02040503050406030204" pitchFamily="18" charset="0"/>
                          </a:rPr>
                          <m:t>$</m:t>
                        </m:r>
                      </m:sup>
                    </m:sSubSup>
                    <m:r>
                      <a:rPr lang="de-DE" altLang="en-US" sz="2000" i="0">
                        <a:solidFill>
                          <a:schemeClr val="bg2">
                            <a:lumMod val="50000"/>
                            <a:lumOff val="50000"/>
                          </a:schemeClr>
                        </a:solidFill>
                        <a:latin typeface="Cambria Math" panose="02040503050406030204" pitchFamily="18" charset="0"/>
                      </a:rPr>
                      <m:t>    </m:t>
                    </m:r>
                    <m:r>
                      <a:rPr lang="de-DE" altLang="en-US" sz="2000" i="0">
                        <a:solidFill>
                          <a:schemeClr val="bg2">
                            <a:lumMod val="50000"/>
                            <a:lumOff val="50000"/>
                          </a:schemeClr>
                        </a:solidFill>
                        <a:latin typeface="Cambria Math" panose="02040503050406030204" pitchFamily="18" charset="0"/>
                        <a:ea typeface="Cambria Math" panose="02040503050406030204" pitchFamily="18" charset="0"/>
                      </a:rPr>
                      <m:t>≥</m:t>
                    </m:r>
                    <m:r>
                      <a:rPr lang="de-DE" altLang="en-US" sz="2000" b="0" i="0" smtClean="0">
                        <a:solidFill>
                          <a:schemeClr val="bg2">
                            <a:lumMod val="50000"/>
                            <a:lumOff val="50000"/>
                          </a:schemeClr>
                        </a:solidFill>
                        <a:latin typeface="Cambria Math" panose="02040503050406030204" pitchFamily="18" charset="0"/>
                        <a:ea typeface="Cambria Math" panose="02040503050406030204" pitchFamily="18" charset="0"/>
                      </a:rPr>
                      <m:t>   </m:t>
                    </m:r>
                    <m:f>
                      <m:fPr>
                        <m:ctrlPr>
                          <a:rPr lang="de-DE" altLang="en-US" sz="2000" i="1">
                            <a:solidFill>
                              <a:schemeClr val="bg2">
                                <a:lumMod val="50000"/>
                                <a:lumOff val="50000"/>
                              </a:schemeClr>
                            </a:solidFill>
                            <a:latin typeface="Cambria Math" panose="02040503050406030204" pitchFamily="18" charset="0"/>
                          </a:rPr>
                        </m:ctrlPr>
                      </m:fPr>
                      <m:num>
                        <m:sSub>
                          <m:sSubPr>
                            <m:ctrlPr>
                              <a:rPr lang="en-US" altLang="en-US" sz="2000" i="1">
                                <a:solidFill>
                                  <a:schemeClr val="bg2">
                                    <a:lumMod val="50000"/>
                                    <a:lumOff val="50000"/>
                                  </a:schemeClr>
                                </a:solidFill>
                                <a:latin typeface="Cambria Math" panose="02040503050406030204" pitchFamily="18" charset="0"/>
                              </a:rPr>
                            </m:ctrlPr>
                          </m:sSubPr>
                          <m:e>
                            <m:r>
                              <a:rPr lang="de-DE" altLang="en-US" sz="2000" i="0">
                                <a:solidFill>
                                  <a:schemeClr val="bg2">
                                    <a:lumMod val="50000"/>
                                    <a:lumOff val="50000"/>
                                  </a:schemeClr>
                                </a:solidFill>
                                <a:latin typeface="Cambria Math" panose="02040503050406030204" pitchFamily="18" charset="0"/>
                              </a:rPr>
                              <m:t> </m:t>
                            </m:r>
                            <m:r>
                              <m:rPr>
                                <m:sty m:val="p"/>
                              </m:rPr>
                              <a:rPr lang="de-DE" altLang="en-US" sz="2000" i="0">
                                <a:solidFill>
                                  <a:schemeClr val="bg2">
                                    <a:lumMod val="50000"/>
                                    <a:lumOff val="50000"/>
                                  </a:schemeClr>
                                </a:solidFill>
                                <a:latin typeface="Cambria Math" panose="02040503050406030204" pitchFamily="18" charset="0"/>
                              </a:rPr>
                              <m:t>P</m:t>
                            </m:r>
                          </m:e>
                          <m:sub>
                            <m:r>
                              <a:rPr lang="de-DE" altLang="en-US" sz="2000" i="0">
                                <a:solidFill>
                                  <a:schemeClr val="bg2">
                                    <a:lumMod val="50000"/>
                                    <a:lumOff val="50000"/>
                                  </a:schemeClr>
                                </a:solidFill>
                                <a:latin typeface="Cambria Math" panose="02040503050406030204" pitchFamily="18" charset="0"/>
                              </a:rPr>
                              <m:t>$</m:t>
                            </m:r>
                          </m:sub>
                        </m:sSub>
                      </m:num>
                      <m:den>
                        <m:sSub>
                          <m:sSubPr>
                            <m:ctrlPr>
                              <a:rPr lang="en-US" altLang="en-US" sz="2000" i="1">
                                <a:solidFill>
                                  <a:schemeClr val="bg2">
                                    <a:lumMod val="50000"/>
                                    <a:lumOff val="50000"/>
                                  </a:schemeClr>
                                </a:solidFill>
                                <a:latin typeface="Cambria Math" panose="02040503050406030204" pitchFamily="18" charset="0"/>
                              </a:rPr>
                            </m:ctrlPr>
                          </m:sSubPr>
                          <m:e>
                            <m:r>
                              <a:rPr lang="de-DE" altLang="en-US" sz="2000" i="0">
                                <a:solidFill>
                                  <a:schemeClr val="bg2">
                                    <a:lumMod val="50000"/>
                                    <a:lumOff val="50000"/>
                                  </a:schemeClr>
                                </a:solidFill>
                                <a:latin typeface="Cambria Math" panose="02040503050406030204" pitchFamily="18" charset="0"/>
                              </a:rPr>
                              <m:t> </m:t>
                            </m:r>
                            <m:r>
                              <m:rPr>
                                <m:sty m:val="p"/>
                              </m:rPr>
                              <a:rPr lang="de-DE" altLang="en-US" sz="2000" i="0">
                                <a:solidFill>
                                  <a:schemeClr val="bg2">
                                    <a:lumMod val="50000"/>
                                    <a:lumOff val="50000"/>
                                  </a:schemeClr>
                                </a:solidFill>
                                <a:latin typeface="Cambria Math" panose="02040503050406030204" pitchFamily="18" charset="0"/>
                              </a:rPr>
                              <m:t>P</m:t>
                            </m:r>
                          </m:e>
                          <m:sub>
                            <m:r>
                              <a:rPr lang="de-DE" altLang="en-US" sz="2000" b="0" i="0" smtClean="0">
                                <a:solidFill>
                                  <a:schemeClr val="bg2">
                                    <a:lumMod val="50000"/>
                                    <a:lumOff val="50000"/>
                                  </a:schemeClr>
                                </a:solidFill>
                                <a:latin typeface="Cambria Math" panose="02040503050406030204" pitchFamily="18" charset="0"/>
                              </a:rPr>
                              <m:t>€</m:t>
                            </m:r>
                          </m:sub>
                        </m:sSub>
                      </m:den>
                    </m:f>
                    <m:r>
                      <a:rPr lang="de-DE" altLang="en-US" sz="2000" b="0" i="0" smtClean="0">
                        <a:solidFill>
                          <a:schemeClr val="bg2">
                            <a:lumMod val="50000"/>
                            <a:lumOff val="50000"/>
                          </a:schemeClr>
                        </a:solidFill>
                        <a:latin typeface="Cambria Math" panose="02040503050406030204" pitchFamily="18" charset="0"/>
                      </a:rPr>
                      <m:t>−</m:t>
                    </m:r>
                    <m:f>
                      <m:fPr>
                        <m:ctrlPr>
                          <a:rPr lang="de-DE" altLang="en-US" sz="2000" i="1">
                            <a:solidFill>
                              <a:schemeClr val="bg2">
                                <a:lumMod val="50000"/>
                                <a:lumOff val="50000"/>
                              </a:schemeClr>
                            </a:solidFill>
                            <a:latin typeface="Cambria Math" panose="02040503050406030204" pitchFamily="18" charset="0"/>
                          </a:rPr>
                        </m:ctrlPr>
                      </m:fPr>
                      <m:num>
                        <m:sSub>
                          <m:sSubPr>
                            <m:ctrlPr>
                              <a:rPr lang="de-DE" altLang="en-US" sz="2000" i="1">
                                <a:solidFill>
                                  <a:schemeClr val="bg2">
                                    <a:lumMod val="50000"/>
                                    <a:lumOff val="50000"/>
                                  </a:schemeClr>
                                </a:solidFill>
                                <a:latin typeface="Cambria Math" panose="02040503050406030204" pitchFamily="18" charset="0"/>
                              </a:rPr>
                            </m:ctrlPr>
                          </m:sSubPr>
                          <m:e>
                            <m:r>
                              <m:rPr>
                                <m:sty m:val="p"/>
                              </m:rPr>
                              <a:rPr lang="de-DE" altLang="en-US" sz="2000" i="0">
                                <a:solidFill>
                                  <a:schemeClr val="bg2">
                                    <a:lumMod val="50000"/>
                                    <a:lumOff val="50000"/>
                                  </a:schemeClr>
                                </a:solidFill>
                                <a:latin typeface="Cambria Math" panose="02040503050406030204" pitchFamily="18" charset="0"/>
                              </a:rPr>
                              <m:t>C</m:t>
                            </m:r>
                          </m:e>
                          <m:sub>
                            <m:r>
                              <a:rPr lang="de-DE" altLang="en-US" sz="2000" i="0">
                                <a:solidFill>
                                  <a:schemeClr val="bg2">
                                    <a:lumMod val="50000"/>
                                    <a:lumOff val="50000"/>
                                  </a:schemeClr>
                                </a:solidFill>
                                <a:latin typeface="Cambria Math" panose="02040503050406030204" pitchFamily="18" charset="0"/>
                              </a:rPr>
                              <m:t>$</m:t>
                            </m:r>
                          </m:sub>
                        </m:sSub>
                      </m:num>
                      <m:den>
                        <m:sSub>
                          <m:sSubPr>
                            <m:ctrlPr>
                              <a:rPr lang="en-US" altLang="en-US" sz="2000" i="1">
                                <a:solidFill>
                                  <a:schemeClr val="bg2">
                                    <a:lumMod val="50000"/>
                                    <a:lumOff val="50000"/>
                                  </a:schemeClr>
                                </a:solidFill>
                                <a:latin typeface="Cambria Math" panose="02040503050406030204" pitchFamily="18" charset="0"/>
                              </a:rPr>
                            </m:ctrlPr>
                          </m:sSubPr>
                          <m:e>
                            <m:r>
                              <a:rPr lang="de-DE" altLang="en-US" sz="2000" i="0">
                                <a:solidFill>
                                  <a:schemeClr val="bg2">
                                    <a:lumMod val="50000"/>
                                    <a:lumOff val="50000"/>
                                  </a:schemeClr>
                                </a:solidFill>
                                <a:latin typeface="Cambria Math" panose="02040503050406030204" pitchFamily="18" charset="0"/>
                              </a:rPr>
                              <m:t> </m:t>
                            </m:r>
                            <m:r>
                              <m:rPr>
                                <m:sty m:val="p"/>
                              </m:rPr>
                              <a:rPr lang="de-DE" altLang="en-US" sz="2000" i="0">
                                <a:solidFill>
                                  <a:schemeClr val="bg2">
                                    <a:lumMod val="50000"/>
                                    <a:lumOff val="50000"/>
                                  </a:schemeClr>
                                </a:solidFill>
                                <a:latin typeface="Cambria Math" panose="02040503050406030204" pitchFamily="18" charset="0"/>
                              </a:rPr>
                              <m:t>P</m:t>
                            </m:r>
                          </m:e>
                          <m:sub>
                            <m:r>
                              <a:rPr lang="de-DE" altLang="en-US" sz="2000" i="0">
                                <a:solidFill>
                                  <a:schemeClr val="bg2">
                                    <a:lumMod val="50000"/>
                                    <a:lumOff val="50000"/>
                                  </a:schemeClr>
                                </a:solidFill>
                                <a:latin typeface="Cambria Math" panose="02040503050406030204" pitchFamily="18" charset="0"/>
                              </a:rPr>
                              <m:t>€</m:t>
                            </m:r>
                          </m:sub>
                        </m:sSub>
                      </m:den>
                    </m:f>
                  </m:oMath>
                </a14:m>
                <a:endParaRPr lang="de-DE" altLang="en-US" sz="2000" dirty="0">
                  <a:solidFill>
                    <a:schemeClr val="bg2">
                      <a:lumMod val="50000"/>
                      <a:lumOff val="50000"/>
                    </a:schemeClr>
                  </a:solidFill>
                  <a:latin typeface="Cambria Math" panose="02040503050406030204" pitchFamily="18" charset="0"/>
                </a:endParaRPr>
              </a:p>
              <a:p>
                <a:pPr algn="just" eaLnBrk="1" hangingPunct="1">
                  <a:lnSpc>
                    <a:spcPct val="80000"/>
                  </a:lnSpc>
                  <a:buNone/>
                  <a:defRPr/>
                </a:pPr>
                <a:endParaRPr lang="en-US" altLang="en-US" sz="2000" b="1" u="sng" dirty="0">
                  <a:solidFill>
                    <a:schemeClr val="bg2">
                      <a:lumMod val="50000"/>
                      <a:lumOff val="50000"/>
                    </a:schemeClr>
                  </a:solidFill>
                </a:endParaRPr>
              </a:p>
              <a:p>
                <a:pPr algn="just" eaLnBrk="1" hangingPunct="1">
                  <a:lnSpc>
                    <a:spcPct val="80000"/>
                  </a:lnSpc>
                  <a:buNone/>
                  <a:defRPr/>
                </a:pPr>
                <a:r>
                  <a:rPr lang="en-US" altLang="en-US" sz="2000" b="1" u="sng" dirty="0" err="1">
                    <a:solidFill>
                      <a:srgbClr val="FF0000"/>
                    </a:solidFill>
                  </a:rPr>
                  <a:t>Keine</a:t>
                </a:r>
                <a:r>
                  <a:rPr lang="en-US" altLang="en-US" sz="2000" b="1" u="sng" dirty="0">
                    <a:solidFill>
                      <a:srgbClr val="FF0000"/>
                    </a:solidFill>
                  </a:rPr>
                  <a:t> </a:t>
                </a:r>
                <a:r>
                  <a:rPr lang="en-US" altLang="en-US" sz="2000" b="1" u="sng" dirty="0" err="1">
                    <a:solidFill>
                      <a:srgbClr val="FF0000"/>
                    </a:solidFill>
                  </a:rPr>
                  <a:t>Importe</a:t>
                </a:r>
                <a:r>
                  <a:rPr lang="en-US" altLang="en-US" sz="2000" b="1" u="sng" dirty="0">
                    <a:solidFill>
                      <a:srgbClr val="FF0000"/>
                    </a:solidFill>
                  </a:rPr>
                  <a:t> von die USA</a:t>
                </a:r>
                <a:r>
                  <a:rPr lang="en-US" altLang="en-US" sz="2000" b="1" u="sng" dirty="0">
                    <a:solidFill>
                      <a:schemeClr val="bg2">
                        <a:lumMod val="50000"/>
                        <a:lumOff val="50000"/>
                      </a:schemeClr>
                    </a:solidFill>
                  </a:rPr>
                  <a:t>, </a:t>
                </a:r>
                <a:r>
                  <a:rPr lang="en-US" altLang="en-US" sz="2000" b="1" u="sng" dirty="0" err="1">
                    <a:solidFill>
                      <a:schemeClr val="bg2">
                        <a:lumMod val="50000"/>
                        <a:lumOff val="50000"/>
                      </a:schemeClr>
                    </a:solidFill>
                  </a:rPr>
                  <a:t>wg</a:t>
                </a:r>
                <a:r>
                  <a:rPr lang="en-US" altLang="en-US" sz="2000" b="1" u="sng" dirty="0">
                    <a:solidFill>
                      <a:schemeClr val="bg2">
                        <a:lumMod val="50000"/>
                        <a:lumOff val="50000"/>
                      </a:schemeClr>
                    </a:solidFill>
                  </a:rPr>
                  <a:t>. </a:t>
                </a:r>
                <a:r>
                  <a:rPr lang="en-US" altLang="en-US" sz="2000" b="1" u="sng" dirty="0" err="1">
                    <a:solidFill>
                      <a:schemeClr val="bg2">
                        <a:lumMod val="50000"/>
                        <a:lumOff val="50000"/>
                      </a:schemeClr>
                    </a:solidFill>
                  </a:rPr>
                  <a:t>Transaktionskosten</a:t>
                </a:r>
                <a:r>
                  <a:rPr lang="en-US" altLang="en-US" sz="2000" b="1" u="sng" dirty="0">
                    <a:solidFill>
                      <a:schemeClr val="bg2">
                        <a:lumMod val="50000"/>
                        <a:lumOff val="50000"/>
                      </a:schemeClr>
                    </a:solidFill>
                  </a:rPr>
                  <a:t> </a:t>
                </a:r>
                <a14:m>
                  <m:oMath xmlns:m="http://schemas.openxmlformats.org/officeDocument/2006/math">
                    <m:sSub>
                      <m:sSubPr>
                        <m:ctrlPr>
                          <a:rPr lang="de-DE" altLang="en-US" sz="2000" i="1">
                            <a:solidFill>
                              <a:schemeClr val="bg2">
                                <a:lumMod val="50000"/>
                                <a:lumOff val="50000"/>
                              </a:schemeClr>
                            </a:solidFill>
                            <a:latin typeface="Cambria Math" panose="02040503050406030204" pitchFamily="18" charset="0"/>
                          </a:rPr>
                        </m:ctrlPr>
                      </m:sSubPr>
                      <m:e>
                        <m:r>
                          <m:rPr>
                            <m:sty m:val="p"/>
                          </m:rPr>
                          <a:rPr lang="de-DE" altLang="en-US" sz="2000">
                            <a:solidFill>
                              <a:schemeClr val="bg2">
                                <a:lumMod val="50000"/>
                                <a:lumOff val="50000"/>
                              </a:schemeClr>
                            </a:solidFill>
                            <a:latin typeface="Cambria Math" panose="02040503050406030204" pitchFamily="18" charset="0"/>
                          </a:rPr>
                          <m:t>C</m:t>
                        </m:r>
                      </m:e>
                      <m:sub>
                        <m:r>
                          <a:rPr lang="de-DE" altLang="en-US" sz="2000">
                            <a:solidFill>
                              <a:schemeClr val="bg2">
                                <a:lumMod val="50000"/>
                                <a:lumOff val="50000"/>
                              </a:schemeClr>
                            </a:solidFill>
                            <a:latin typeface="Cambria Math" panose="02040503050406030204" pitchFamily="18" charset="0"/>
                          </a:rPr>
                          <m:t>$</m:t>
                        </m:r>
                      </m:sub>
                    </m:sSub>
                    <m:r>
                      <a:rPr lang="de-DE" altLang="en-US" sz="2000" i="1">
                        <a:solidFill>
                          <a:schemeClr val="bg2">
                            <a:lumMod val="50000"/>
                            <a:lumOff val="50000"/>
                          </a:schemeClr>
                        </a:solidFill>
                        <a:latin typeface="Cambria Math" panose="02040503050406030204" pitchFamily="18" charset="0"/>
                      </a:rPr>
                      <m:t> </m:t>
                    </m:r>
                  </m:oMath>
                </a14:m>
                <a:r>
                  <a:rPr lang="en-US" altLang="en-US" sz="2000" b="1" u="sng" dirty="0">
                    <a:solidFill>
                      <a:schemeClr val="bg2">
                        <a:lumMod val="50000"/>
                        <a:lumOff val="50000"/>
                      </a:schemeClr>
                    </a:solidFill>
                  </a:rPr>
                  <a:t>:</a:t>
                </a:r>
              </a:p>
              <a:p>
                <a:pPr algn="just" eaLnBrk="1" hangingPunct="1">
                  <a:lnSpc>
                    <a:spcPct val="80000"/>
                  </a:lnSpc>
                  <a:buNone/>
                  <a:defRPr/>
                </a:pPr>
                <a:endParaRPr lang="en-US" altLang="en-US" sz="2000" b="1" u="sng" dirty="0">
                  <a:solidFill>
                    <a:schemeClr val="bg2">
                      <a:lumMod val="50000"/>
                      <a:lumOff val="50000"/>
                    </a:schemeClr>
                  </a:solidFill>
                </a:endParaRPr>
              </a:p>
              <a:p>
                <a:pPr algn="just" eaLnBrk="1" hangingPunct="1">
                  <a:lnSpc>
                    <a:spcPct val="80000"/>
                  </a:lnSpc>
                  <a:buNone/>
                  <a:defRPr/>
                </a:pPr>
                <a:r>
                  <a:rPr lang="en-US" altLang="en-US" sz="2000" dirty="0">
                    <a:solidFill>
                      <a:schemeClr val="bg2">
                        <a:lumMod val="50000"/>
                        <a:lumOff val="50000"/>
                      </a:schemeClr>
                    </a:solidFill>
                  </a:rPr>
                  <a:t>                                Euroland </a:t>
                </a:r>
                <a:r>
                  <a:rPr lang="en-US" altLang="en-US" sz="2000" dirty="0" err="1">
                    <a:solidFill>
                      <a:schemeClr val="bg2">
                        <a:lumMod val="50000"/>
                        <a:lumOff val="50000"/>
                      </a:schemeClr>
                    </a:solidFill>
                  </a:rPr>
                  <a:t>Preis</a:t>
                </a:r>
                <a:r>
                  <a:rPr lang="en-US" altLang="en-US" sz="2000" dirty="0">
                    <a:solidFill>
                      <a:schemeClr val="bg2">
                        <a:lumMod val="50000"/>
                        <a:lumOff val="50000"/>
                      </a:schemeClr>
                    </a:solidFill>
                  </a:rPr>
                  <a:t>   ≤     US </a:t>
                </a:r>
                <a:r>
                  <a:rPr lang="en-US" altLang="en-US" sz="2000" dirty="0" err="1">
                    <a:solidFill>
                      <a:schemeClr val="bg2">
                        <a:lumMod val="50000"/>
                        <a:lumOff val="50000"/>
                      </a:schemeClr>
                    </a:solidFill>
                  </a:rPr>
                  <a:t>Preis</a:t>
                </a:r>
                <a:r>
                  <a:rPr lang="en-US" altLang="en-US" sz="2000" dirty="0">
                    <a:solidFill>
                      <a:schemeClr val="bg2">
                        <a:lumMod val="50000"/>
                        <a:lumOff val="50000"/>
                      </a:schemeClr>
                    </a:solidFill>
                  </a:rPr>
                  <a:t> + </a:t>
                </a:r>
                <a:r>
                  <a:rPr lang="en-US" altLang="en-US" sz="2000" dirty="0" err="1">
                    <a:solidFill>
                      <a:schemeClr val="bg2">
                        <a:lumMod val="50000"/>
                        <a:lumOff val="50000"/>
                      </a:schemeClr>
                    </a:solidFill>
                  </a:rPr>
                  <a:t>Transaktionsksoten</a:t>
                </a:r>
                <a:endParaRPr lang="en-US" altLang="en-US" sz="2000" dirty="0">
                  <a:solidFill>
                    <a:schemeClr val="bg2">
                      <a:lumMod val="50000"/>
                      <a:lumOff val="50000"/>
                    </a:schemeClr>
                  </a:solidFill>
                </a:endParaRPr>
              </a:p>
              <a:p>
                <a:pPr eaLnBrk="1" hangingPunct="1">
                  <a:buNone/>
                  <a:defRPr/>
                </a:pPr>
                <a:r>
                  <a:rPr lang="en-US" altLang="en-US" sz="2000" dirty="0">
                    <a:solidFill>
                      <a:schemeClr val="bg2">
                        <a:lumMod val="50000"/>
                        <a:lumOff val="50000"/>
                      </a:schemeClr>
                    </a:solidFill>
                  </a:rPr>
                  <a:t> </a:t>
                </a:r>
                <a:r>
                  <a:rPr lang="de-DE" altLang="en-US" sz="2000" dirty="0">
                    <a:solidFill>
                      <a:schemeClr val="bg2">
                        <a:lumMod val="50000"/>
                        <a:lumOff val="50000"/>
                      </a:schemeClr>
                    </a:solidFill>
                  </a:rPr>
                  <a:t>&lt;=&gt;</a:t>
                </a:r>
                <a:r>
                  <a:rPr lang="en-US" altLang="en-US" sz="2000" dirty="0">
                    <a:solidFill>
                      <a:schemeClr val="bg2">
                        <a:lumMod val="50000"/>
                        <a:lumOff val="50000"/>
                      </a:schemeClr>
                    </a:solidFill>
                  </a:rPr>
                  <a:t>                           </a:t>
                </a:r>
                <a14:m>
                  <m:oMath xmlns:m="http://schemas.openxmlformats.org/officeDocument/2006/math">
                    <m:sSub>
                      <m:sSubPr>
                        <m:ctrlPr>
                          <a:rPr lang="en-US" altLang="en-US" sz="2000" i="1">
                            <a:solidFill>
                              <a:schemeClr val="bg2">
                                <a:lumMod val="50000"/>
                                <a:lumOff val="50000"/>
                              </a:schemeClr>
                            </a:solidFill>
                            <a:latin typeface="Cambria Math" panose="02040503050406030204" pitchFamily="18" charset="0"/>
                          </a:rPr>
                        </m:ctrlPr>
                      </m:sSubPr>
                      <m:e>
                        <m:r>
                          <m:rPr>
                            <m:sty m:val="p"/>
                          </m:rPr>
                          <a:rPr lang="de-DE" altLang="en-US" sz="2000" i="0">
                            <a:solidFill>
                              <a:schemeClr val="bg2">
                                <a:lumMod val="50000"/>
                                <a:lumOff val="50000"/>
                              </a:schemeClr>
                            </a:solidFill>
                            <a:latin typeface="Cambria Math" panose="02040503050406030204" pitchFamily="18" charset="0"/>
                          </a:rPr>
                          <m:t>P</m:t>
                        </m:r>
                      </m:e>
                      <m:sub>
                        <m:r>
                          <a:rPr lang="de-DE" altLang="en-US" sz="2000" i="0">
                            <a:solidFill>
                              <a:schemeClr val="bg2">
                                <a:lumMod val="50000"/>
                                <a:lumOff val="50000"/>
                              </a:schemeClr>
                            </a:solidFill>
                            <a:latin typeface="Cambria Math" panose="02040503050406030204" pitchFamily="18" charset="0"/>
                          </a:rPr>
                          <m:t>€</m:t>
                        </m:r>
                      </m:sub>
                    </m:sSub>
                    <m:r>
                      <a:rPr lang="de-DE" altLang="en-US" sz="2000" i="0">
                        <a:solidFill>
                          <a:schemeClr val="bg2">
                            <a:lumMod val="50000"/>
                            <a:lumOff val="50000"/>
                          </a:schemeClr>
                        </a:solidFill>
                        <a:latin typeface="Cambria Math" panose="02040503050406030204" pitchFamily="18" charset="0"/>
                      </a:rPr>
                      <m:t>∗</m:t>
                    </m:r>
                    <m:sSubSup>
                      <m:sSubSupPr>
                        <m:ctrlPr>
                          <a:rPr lang="de-DE" altLang="en-US" sz="2000" i="1">
                            <a:solidFill>
                              <a:schemeClr val="bg2">
                                <a:lumMod val="50000"/>
                                <a:lumOff val="50000"/>
                              </a:schemeClr>
                            </a:solidFill>
                            <a:latin typeface="Cambria Math" panose="02040503050406030204" pitchFamily="18" charset="0"/>
                          </a:rPr>
                        </m:ctrlPr>
                      </m:sSubSupPr>
                      <m:e>
                        <m:r>
                          <m:rPr>
                            <m:sty m:val="p"/>
                          </m:rPr>
                          <a:rPr lang="de-DE" altLang="en-US" sz="2000" i="0">
                            <a:solidFill>
                              <a:schemeClr val="bg2">
                                <a:lumMod val="50000"/>
                                <a:lumOff val="50000"/>
                              </a:schemeClr>
                            </a:solidFill>
                            <a:latin typeface="Cambria Math" panose="02040503050406030204" pitchFamily="18" charset="0"/>
                          </a:rPr>
                          <m:t>e</m:t>
                        </m:r>
                      </m:e>
                      <m:sub>
                        <m:r>
                          <a:rPr lang="de-DE" altLang="en-US" sz="2000" i="0">
                            <a:solidFill>
                              <a:schemeClr val="bg2">
                                <a:lumMod val="50000"/>
                                <a:lumOff val="50000"/>
                              </a:schemeClr>
                            </a:solidFill>
                            <a:latin typeface="Cambria Math" panose="02040503050406030204" pitchFamily="18" charset="0"/>
                          </a:rPr>
                          <m:t>€</m:t>
                        </m:r>
                      </m:sub>
                      <m:sup>
                        <m:r>
                          <a:rPr lang="de-DE" altLang="en-US" sz="2000" i="0">
                            <a:solidFill>
                              <a:schemeClr val="bg2">
                                <a:lumMod val="50000"/>
                                <a:lumOff val="50000"/>
                              </a:schemeClr>
                            </a:solidFill>
                            <a:latin typeface="Cambria Math" panose="02040503050406030204" pitchFamily="18" charset="0"/>
                          </a:rPr>
                          <m:t>$</m:t>
                        </m:r>
                      </m:sup>
                    </m:sSubSup>
                    <m:r>
                      <a:rPr lang="de-DE" altLang="en-US" sz="2000" i="0">
                        <a:solidFill>
                          <a:schemeClr val="bg2">
                            <a:lumMod val="50000"/>
                            <a:lumOff val="50000"/>
                          </a:schemeClr>
                        </a:solidFill>
                        <a:latin typeface="Cambria Math" panose="02040503050406030204" pitchFamily="18" charset="0"/>
                      </a:rPr>
                      <m:t> </m:t>
                    </m:r>
                    <m:r>
                      <a:rPr lang="de-DE" altLang="en-US" sz="2000" b="0" i="0" smtClean="0">
                        <a:solidFill>
                          <a:schemeClr val="bg2">
                            <a:lumMod val="50000"/>
                            <a:lumOff val="50000"/>
                          </a:schemeClr>
                        </a:solidFill>
                        <a:latin typeface="Cambria Math" panose="02040503050406030204" pitchFamily="18" charset="0"/>
                      </a:rPr>
                      <m:t>           </m:t>
                    </m:r>
                    <m:r>
                      <a:rPr lang="de-DE" altLang="en-US" sz="2000" i="0">
                        <a:solidFill>
                          <a:schemeClr val="bg2">
                            <a:lumMod val="50000"/>
                            <a:lumOff val="50000"/>
                          </a:schemeClr>
                        </a:solidFill>
                        <a:latin typeface="Cambria Math" panose="02040503050406030204" pitchFamily="18" charset="0"/>
                      </a:rPr>
                      <m:t>   </m:t>
                    </m:r>
                    <m:r>
                      <a:rPr lang="de-DE" altLang="en-US" sz="2000" b="0" i="0" smtClean="0">
                        <a:solidFill>
                          <a:schemeClr val="bg2">
                            <a:lumMod val="50000"/>
                            <a:lumOff val="50000"/>
                          </a:schemeClr>
                        </a:solidFill>
                        <a:latin typeface="Cambria Math" panose="02040503050406030204" pitchFamily="18" charset="0"/>
                      </a:rPr>
                      <m:t> </m:t>
                    </m:r>
                    <m:r>
                      <a:rPr lang="de-DE" altLang="en-US" sz="2000" i="0" smtClean="0">
                        <a:solidFill>
                          <a:schemeClr val="bg2">
                            <a:lumMod val="50000"/>
                            <a:lumOff val="50000"/>
                          </a:schemeClr>
                        </a:solidFill>
                        <a:latin typeface="Cambria Math" panose="02040503050406030204" pitchFamily="18" charset="0"/>
                        <a:ea typeface="Cambria Math" panose="02040503050406030204" pitchFamily="18" charset="0"/>
                      </a:rPr>
                      <m:t>≤</m:t>
                    </m:r>
                    <m:sSub>
                      <m:sSubPr>
                        <m:ctrlPr>
                          <a:rPr lang="en-US" altLang="en-US" sz="2000" i="1">
                            <a:solidFill>
                              <a:schemeClr val="bg2">
                                <a:lumMod val="50000"/>
                                <a:lumOff val="50000"/>
                              </a:schemeClr>
                            </a:solidFill>
                            <a:latin typeface="Cambria Math" panose="02040503050406030204" pitchFamily="18" charset="0"/>
                          </a:rPr>
                        </m:ctrlPr>
                      </m:sSubPr>
                      <m:e>
                        <m:r>
                          <a:rPr lang="de-DE" altLang="en-US" sz="2000" i="0">
                            <a:solidFill>
                              <a:schemeClr val="bg2">
                                <a:lumMod val="50000"/>
                                <a:lumOff val="50000"/>
                              </a:schemeClr>
                            </a:solidFill>
                            <a:latin typeface="Cambria Math" panose="02040503050406030204" pitchFamily="18" charset="0"/>
                          </a:rPr>
                          <m:t>     </m:t>
                        </m:r>
                        <m:r>
                          <m:rPr>
                            <m:sty m:val="p"/>
                          </m:rPr>
                          <a:rPr lang="de-DE" altLang="en-US" sz="2000" i="0">
                            <a:solidFill>
                              <a:schemeClr val="bg2">
                                <a:lumMod val="50000"/>
                                <a:lumOff val="50000"/>
                              </a:schemeClr>
                            </a:solidFill>
                            <a:latin typeface="Cambria Math" panose="02040503050406030204" pitchFamily="18" charset="0"/>
                          </a:rPr>
                          <m:t>P</m:t>
                        </m:r>
                      </m:e>
                      <m:sub>
                        <m:r>
                          <a:rPr lang="de-DE" altLang="en-US" sz="2000" i="0">
                            <a:solidFill>
                              <a:schemeClr val="bg2">
                                <a:lumMod val="50000"/>
                                <a:lumOff val="50000"/>
                              </a:schemeClr>
                            </a:solidFill>
                            <a:latin typeface="Cambria Math" panose="02040503050406030204" pitchFamily="18" charset="0"/>
                          </a:rPr>
                          <m:t>$</m:t>
                        </m:r>
                      </m:sub>
                    </m:sSub>
                    <m:r>
                      <a:rPr lang="de-DE" altLang="en-US" sz="2000" b="0" i="0" smtClean="0">
                        <a:solidFill>
                          <a:schemeClr val="bg2">
                            <a:lumMod val="50000"/>
                            <a:lumOff val="50000"/>
                          </a:schemeClr>
                        </a:solidFill>
                        <a:latin typeface="Cambria Math" panose="02040503050406030204" pitchFamily="18" charset="0"/>
                      </a:rPr>
                      <m:t> +</m:t>
                    </m:r>
                    <m:sSub>
                      <m:sSubPr>
                        <m:ctrlPr>
                          <a:rPr lang="de-DE" altLang="en-US" sz="2000" i="1">
                            <a:solidFill>
                              <a:schemeClr val="bg2">
                                <a:lumMod val="50000"/>
                                <a:lumOff val="50000"/>
                              </a:schemeClr>
                            </a:solidFill>
                            <a:latin typeface="Cambria Math" panose="02040503050406030204" pitchFamily="18" charset="0"/>
                          </a:rPr>
                        </m:ctrlPr>
                      </m:sSubPr>
                      <m:e>
                        <m:r>
                          <m:rPr>
                            <m:sty m:val="p"/>
                          </m:rPr>
                          <a:rPr lang="de-DE" altLang="en-US" sz="2000" i="0">
                            <a:solidFill>
                              <a:schemeClr val="bg2">
                                <a:lumMod val="50000"/>
                                <a:lumOff val="50000"/>
                              </a:schemeClr>
                            </a:solidFill>
                            <a:latin typeface="Cambria Math" panose="02040503050406030204" pitchFamily="18" charset="0"/>
                          </a:rPr>
                          <m:t>C</m:t>
                        </m:r>
                      </m:e>
                      <m:sub>
                        <m:r>
                          <a:rPr lang="de-DE" altLang="en-US" sz="2000" i="0">
                            <a:solidFill>
                              <a:schemeClr val="bg2">
                                <a:lumMod val="50000"/>
                                <a:lumOff val="50000"/>
                              </a:schemeClr>
                            </a:solidFill>
                            <a:latin typeface="Cambria Math" panose="02040503050406030204" pitchFamily="18" charset="0"/>
                          </a:rPr>
                          <m:t>$</m:t>
                        </m:r>
                      </m:sub>
                    </m:sSub>
                  </m:oMath>
                </a14:m>
                <a:endParaRPr lang="de-DE" altLang="en-US" sz="2000" dirty="0">
                  <a:solidFill>
                    <a:schemeClr val="bg2">
                      <a:lumMod val="50000"/>
                      <a:lumOff val="50000"/>
                    </a:schemeClr>
                  </a:solidFill>
                  <a:latin typeface="Cambria Math" panose="02040503050406030204" pitchFamily="18" charset="0"/>
                </a:endParaRPr>
              </a:p>
              <a:p>
                <a:pPr eaLnBrk="1" hangingPunct="1">
                  <a:buNone/>
                  <a:defRPr/>
                </a:pPr>
                <a:r>
                  <a:rPr lang="de-DE" altLang="en-US" sz="2000" dirty="0">
                    <a:solidFill>
                      <a:schemeClr val="bg2">
                        <a:lumMod val="50000"/>
                        <a:lumOff val="50000"/>
                      </a:schemeClr>
                    </a:solidFill>
                  </a:rPr>
                  <a:t> &lt;=&gt;                                        </a:t>
                </a:r>
                <a14:m>
                  <m:oMath xmlns:m="http://schemas.openxmlformats.org/officeDocument/2006/math">
                    <m:r>
                      <a:rPr lang="de-DE" altLang="en-US" sz="2000" i="0">
                        <a:solidFill>
                          <a:schemeClr val="bg2">
                            <a:lumMod val="50000"/>
                            <a:lumOff val="50000"/>
                          </a:schemeClr>
                        </a:solidFill>
                        <a:latin typeface="Cambria Math" panose="02040503050406030204" pitchFamily="18" charset="0"/>
                      </a:rPr>
                      <m:t>    </m:t>
                    </m:r>
                    <m:sSubSup>
                      <m:sSubSupPr>
                        <m:ctrlPr>
                          <a:rPr lang="de-DE" altLang="en-US" sz="2000" i="1">
                            <a:solidFill>
                              <a:schemeClr val="bg2">
                                <a:lumMod val="50000"/>
                                <a:lumOff val="50000"/>
                              </a:schemeClr>
                            </a:solidFill>
                            <a:latin typeface="Cambria Math" panose="02040503050406030204" pitchFamily="18" charset="0"/>
                          </a:rPr>
                        </m:ctrlPr>
                      </m:sSubSupPr>
                      <m:e>
                        <m:r>
                          <m:rPr>
                            <m:sty m:val="p"/>
                          </m:rPr>
                          <a:rPr lang="de-DE" altLang="en-US" sz="2000" i="0">
                            <a:solidFill>
                              <a:schemeClr val="bg2">
                                <a:lumMod val="50000"/>
                                <a:lumOff val="50000"/>
                              </a:schemeClr>
                            </a:solidFill>
                            <a:latin typeface="Cambria Math" panose="02040503050406030204" pitchFamily="18" charset="0"/>
                          </a:rPr>
                          <m:t>e</m:t>
                        </m:r>
                      </m:e>
                      <m:sub>
                        <m:r>
                          <a:rPr lang="de-DE" altLang="en-US" sz="2000" i="0">
                            <a:solidFill>
                              <a:schemeClr val="bg2">
                                <a:lumMod val="50000"/>
                                <a:lumOff val="50000"/>
                              </a:schemeClr>
                            </a:solidFill>
                            <a:latin typeface="Cambria Math" panose="02040503050406030204" pitchFamily="18" charset="0"/>
                          </a:rPr>
                          <m:t>€</m:t>
                        </m:r>
                      </m:sub>
                      <m:sup>
                        <m:r>
                          <a:rPr lang="de-DE" altLang="en-US" sz="2000" i="0">
                            <a:solidFill>
                              <a:schemeClr val="bg2">
                                <a:lumMod val="50000"/>
                                <a:lumOff val="50000"/>
                              </a:schemeClr>
                            </a:solidFill>
                            <a:latin typeface="Cambria Math" panose="02040503050406030204" pitchFamily="18" charset="0"/>
                          </a:rPr>
                          <m:t>$</m:t>
                        </m:r>
                      </m:sup>
                    </m:sSubSup>
                    <m:r>
                      <a:rPr lang="de-DE" altLang="en-US" sz="2000" b="0" i="0" smtClean="0">
                        <a:solidFill>
                          <a:schemeClr val="bg2">
                            <a:lumMod val="50000"/>
                            <a:lumOff val="50000"/>
                          </a:schemeClr>
                        </a:solidFill>
                        <a:latin typeface="Cambria Math" panose="02040503050406030204" pitchFamily="18" charset="0"/>
                      </a:rPr>
                      <m:t>    </m:t>
                    </m:r>
                    <m:r>
                      <a:rPr lang="de-DE" altLang="en-US" sz="2000" i="0">
                        <a:solidFill>
                          <a:schemeClr val="bg2">
                            <a:lumMod val="50000"/>
                            <a:lumOff val="50000"/>
                          </a:schemeClr>
                        </a:solidFill>
                        <a:latin typeface="Cambria Math" panose="02040503050406030204" pitchFamily="18" charset="0"/>
                        <a:ea typeface="Cambria Math" panose="02040503050406030204" pitchFamily="18" charset="0"/>
                      </a:rPr>
                      <m:t>≤</m:t>
                    </m:r>
                    <m:r>
                      <a:rPr lang="de-DE" altLang="en-US" sz="2000" b="0" i="0" smtClean="0">
                        <a:solidFill>
                          <a:schemeClr val="bg2">
                            <a:lumMod val="50000"/>
                            <a:lumOff val="50000"/>
                          </a:schemeClr>
                        </a:solidFill>
                        <a:latin typeface="Cambria Math" panose="02040503050406030204" pitchFamily="18" charset="0"/>
                        <a:ea typeface="Cambria Math" panose="02040503050406030204" pitchFamily="18" charset="0"/>
                      </a:rPr>
                      <m:t>    </m:t>
                    </m:r>
                    <m:f>
                      <m:fPr>
                        <m:ctrlPr>
                          <a:rPr lang="de-DE" altLang="en-US" sz="2000" i="1">
                            <a:solidFill>
                              <a:schemeClr val="bg2">
                                <a:lumMod val="50000"/>
                                <a:lumOff val="50000"/>
                              </a:schemeClr>
                            </a:solidFill>
                            <a:latin typeface="Cambria Math" panose="02040503050406030204" pitchFamily="18" charset="0"/>
                          </a:rPr>
                        </m:ctrlPr>
                      </m:fPr>
                      <m:num>
                        <m:sSub>
                          <m:sSubPr>
                            <m:ctrlPr>
                              <a:rPr lang="en-US" altLang="en-US" sz="2000" i="1">
                                <a:solidFill>
                                  <a:schemeClr val="bg2">
                                    <a:lumMod val="50000"/>
                                    <a:lumOff val="50000"/>
                                  </a:schemeClr>
                                </a:solidFill>
                                <a:latin typeface="Cambria Math" panose="02040503050406030204" pitchFamily="18" charset="0"/>
                              </a:rPr>
                            </m:ctrlPr>
                          </m:sSubPr>
                          <m:e>
                            <m:r>
                              <a:rPr lang="de-DE" altLang="en-US" sz="2000" i="0">
                                <a:solidFill>
                                  <a:schemeClr val="bg2">
                                    <a:lumMod val="50000"/>
                                    <a:lumOff val="50000"/>
                                  </a:schemeClr>
                                </a:solidFill>
                                <a:latin typeface="Cambria Math" panose="02040503050406030204" pitchFamily="18" charset="0"/>
                              </a:rPr>
                              <m:t> </m:t>
                            </m:r>
                            <m:r>
                              <m:rPr>
                                <m:sty m:val="p"/>
                              </m:rPr>
                              <a:rPr lang="de-DE" altLang="en-US" sz="2000" i="0">
                                <a:solidFill>
                                  <a:schemeClr val="bg2">
                                    <a:lumMod val="50000"/>
                                    <a:lumOff val="50000"/>
                                  </a:schemeClr>
                                </a:solidFill>
                                <a:latin typeface="Cambria Math" panose="02040503050406030204" pitchFamily="18" charset="0"/>
                              </a:rPr>
                              <m:t>P</m:t>
                            </m:r>
                          </m:e>
                          <m:sub>
                            <m:r>
                              <a:rPr lang="de-DE" altLang="en-US" sz="2000" i="0">
                                <a:solidFill>
                                  <a:schemeClr val="bg2">
                                    <a:lumMod val="50000"/>
                                    <a:lumOff val="50000"/>
                                  </a:schemeClr>
                                </a:solidFill>
                                <a:latin typeface="Cambria Math" panose="02040503050406030204" pitchFamily="18" charset="0"/>
                              </a:rPr>
                              <m:t>$</m:t>
                            </m:r>
                          </m:sub>
                        </m:sSub>
                      </m:num>
                      <m:den>
                        <m:sSub>
                          <m:sSubPr>
                            <m:ctrlPr>
                              <a:rPr lang="en-US" altLang="en-US" sz="2000" i="1">
                                <a:solidFill>
                                  <a:schemeClr val="bg2">
                                    <a:lumMod val="50000"/>
                                    <a:lumOff val="50000"/>
                                  </a:schemeClr>
                                </a:solidFill>
                                <a:latin typeface="Cambria Math" panose="02040503050406030204" pitchFamily="18" charset="0"/>
                              </a:rPr>
                            </m:ctrlPr>
                          </m:sSubPr>
                          <m:e>
                            <m:r>
                              <a:rPr lang="de-DE" altLang="en-US" sz="2000" i="0">
                                <a:solidFill>
                                  <a:schemeClr val="bg2">
                                    <a:lumMod val="50000"/>
                                    <a:lumOff val="50000"/>
                                  </a:schemeClr>
                                </a:solidFill>
                                <a:latin typeface="Cambria Math" panose="02040503050406030204" pitchFamily="18" charset="0"/>
                              </a:rPr>
                              <m:t> </m:t>
                            </m:r>
                            <m:r>
                              <m:rPr>
                                <m:sty m:val="p"/>
                              </m:rPr>
                              <a:rPr lang="de-DE" altLang="en-US" sz="2000" i="0">
                                <a:solidFill>
                                  <a:schemeClr val="bg2">
                                    <a:lumMod val="50000"/>
                                    <a:lumOff val="50000"/>
                                  </a:schemeClr>
                                </a:solidFill>
                                <a:latin typeface="Cambria Math" panose="02040503050406030204" pitchFamily="18" charset="0"/>
                              </a:rPr>
                              <m:t>P</m:t>
                            </m:r>
                          </m:e>
                          <m:sub>
                            <m:r>
                              <a:rPr lang="de-DE" altLang="en-US" sz="2000" i="0">
                                <a:solidFill>
                                  <a:schemeClr val="bg2">
                                    <a:lumMod val="50000"/>
                                    <a:lumOff val="50000"/>
                                  </a:schemeClr>
                                </a:solidFill>
                                <a:latin typeface="Cambria Math" panose="02040503050406030204" pitchFamily="18" charset="0"/>
                              </a:rPr>
                              <m:t>€</m:t>
                            </m:r>
                          </m:sub>
                        </m:sSub>
                      </m:den>
                    </m:f>
                    <m:r>
                      <a:rPr lang="de-DE" altLang="en-US" sz="2000" b="0" i="0" smtClean="0">
                        <a:solidFill>
                          <a:schemeClr val="bg2">
                            <a:lumMod val="50000"/>
                            <a:lumOff val="50000"/>
                          </a:schemeClr>
                        </a:solidFill>
                        <a:latin typeface="Cambria Math" panose="02040503050406030204" pitchFamily="18" charset="0"/>
                      </a:rPr>
                      <m:t>+</m:t>
                    </m:r>
                    <m:f>
                      <m:fPr>
                        <m:ctrlPr>
                          <a:rPr lang="de-DE" altLang="en-US" sz="2000" i="1">
                            <a:solidFill>
                              <a:schemeClr val="bg2">
                                <a:lumMod val="50000"/>
                                <a:lumOff val="50000"/>
                              </a:schemeClr>
                            </a:solidFill>
                            <a:latin typeface="Cambria Math" panose="02040503050406030204" pitchFamily="18" charset="0"/>
                          </a:rPr>
                        </m:ctrlPr>
                      </m:fPr>
                      <m:num>
                        <m:sSub>
                          <m:sSubPr>
                            <m:ctrlPr>
                              <a:rPr lang="de-DE" altLang="en-US" sz="2000" i="1">
                                <a:solidFill>
                                  <a:schemeClr val="bg2">
                                    <a:lumMod val="50000"/>
                                    <a:lumOff val="50000"/>
                                  </a:schemeClr>
                                </a:solidFill>
                                <a:latin typeface="Cambria Math" panose="02040503050406030204" pitchFamily="18" charset="0"/>
                              </a:rPr>
                            </m:ctrlPr>
                          </m:sSubPr>
                          <m:e>
                            <m:r>
                              <m:rPr>
                                <m:sty m:val="p"/>
                              </m:rPr>
                              <a:rPr lang="de-DE" altLang="en-US" sz="2000" i="0">
                                <a:solidFill>
                                  <a:schemeClr val="bg2">
                                    <a:lumMod val="50000"/>
                                    <a:lumOff val="50000"/>
                                  </a:schemeClr>
                                </a:solidFill>
                                <a:latin typeface="Cambria Math" panose="02040503050406030204" pitchFamily="18" charset="0"/>
                              </a:rPr>
                              <m:t>C</m:t>
                            </m:r>
                          </m:e>
                          <m:sub>
                            <m:r>
                              <a:rPr lang="de-DE" altLang="en-US" sz="2000" i="0">
                                <a:solidFill>
                                  <a:schemeClr val="bg2">
                                    <a:lumMod val="50000"/>
                                    <a:lumOff val="50000"/>
                                  </a:schemeClr>
                                </a:solidFill>
                                <a:latin typeface="Cambria Math" panose="02040503050406030204" pitchFamily="18" charset="0"/>
                              </a:rPr>
                              <m:t>$</m:t>
                            </m:r>
                          </m:sub>
                        </m:sSub>
                      </m:num>
                      <m:den>
                        <m:sSub>
                          <m:sSubPr>
                            <m:ctrlPr>
                              <a:rPr lang="en-US" altLang="en-US" sz="2000" i="1">
                                <a:solidFill>
                                  <a:schemeClr val="bg2">
                                    <a:lumMod val="50000"/>
                                    <a:lumOff val="50000"/>
                                  </a:schemeClr>
                                </a:solidFill>
                                <a:latin typeface="Cambria Math" panose="02040503050406030204" pitchFamily="18" charset="0"/>
                              </a:rPr>
                            </m:ctrlPr>
                          </m:sSubPr>
                          <m:e>
                            <m:r>
                              <a:rPr lang="de-DE" altLang="en-US" sz="2000" i="0">
                                <a:solidFill>
                                  <a:schemeClr val="bg2">
                                    <a:lumMod val="50000"/>
                                    <a:lumOff val="50000"/>
                                  </a:schemeClr>
                                </a:solidFill>
                                <a:latin typeface="Cambria Math" panose="02040503050406030204" pitchFamily="18" charset="0"/>
                              </a:rPr>
                              <m:t> </m:t>
                            </m:r>
                            <m:r>
                              <m:rPr>
                                <m:sty m:val="p"/>
                              </m:rPr>
                              <a:rPr lang="de-DE" altLang="en-US" sz="2000" i="0">
                                <a:solidFill>
                                  <a:schemeClr val="bg2">
                                    <a:lumMod val="50000"/>
                                    <a:lumOff val="50000"/>
                                  </a:schemeClr>
                                </a:solidFill>
                                <a:latin typeface="Cambria Math" panose="02040503050406030204" pitchFamily="18" charset="0"/>
                              </a:rPr>
                              <m:t>P</m:t>
                            </m:r>
                          </m:e>
                          <m:sub>
                            <m:r>
                              <a:rPr lang="de-DE" altLang="en-US" sz="2000" i="0">
                                <a:solidFill>
                                  <a:schemeClr val="bg2">
                                    <a:lumMod val="50000"/>
                                    <a:lumOff val="50000"/>
                                  </a:schemeClr>
                                </a:solidFill>
                                <a:latin typeface="Cambria Math" panose="02040503050406030204" pitchFamily="18" charset="0"/>
                              </a:rPr>
                              <m:t>€</m:t>
                            </m:r>
                          </m:sub>
                        </m:sSub>
                      </m:den>
                    </m:f>
                  </m:oMath>
                </a14:m>
                <a:endParaRPr lang="de-DE" altLang="en-US" sz="2000" dirty="0">
                  <a:solidFill>
                    <a:schemeClr val="bg2">
                      <a:lumMod val="50000"/>
                      <a:lumOff val="50000"/>
                    </a:schemeClr>
                  </a:solidFill>
                  <a:latin typeface="Cambria Math" panose="02040503050406030204" pitchFamily="18" charset="0"/>
                </a:endParaRPr>
              </a:p>
              <a:p>
                <a:pPr algn="l" eaLnBrk="1" hangingPunct="1">
                  <a:buNone/>
                  <a:defRPr/>
                </a:pPr>
                <a:r>
                  <a:rPr lang="de-DE" altLang="en-US" sz="2000" b="1" dirty="0">
                    <a:solidFill>
                      <a:schemeClr val="bg2">
                        <a:lumMod val="50000"/>
                        <a:lumOff val="50000"/>
                      </a:schemeClr>
                    </a:solidFill>
                    <a:latin typeface="Cambria Math" panose="02040503050406030204" pitchFamily="18" charset="0"/>
                  </a:rPr>
                  <a:t>  =&gt;</a:t>
                </a:r>
              </a:p>
              <a:p>
                <a:pPr algn="l" eaLnBrk="1" hangingPunct="1">
                  <a:buNone/>
                  <a:defRPr/>
                </a:pPr>
                <a:r>
                  <a:rPr lang="en-US" altLang="en-US" sz="2000" b="1" u="sng" dirty="0" err="1">
                    <a:solidFill>
                      <a:srgbClr val="FF0000"/>
                    </a:solidFill>
                  </a:rPr>
                  <a:t>Keine</a:t>
                </a:r>
                <a:r>
                  <a:rPr lang="en-US" altLang="en-US" sz="2000" b="1" u="sng" dirty="0">
                    <a:solidFill>
                      <a:srgbClr val="FF0000"/>
                    </a:solidFill>
                  </a:rPr>
                  <a:t> </a:t>
                </a:r>
                <a:r>
                  <a:rPr lang="en-US" altLang="en-US" sz="2000" b="1" u="sng" dirty="0" err="1">
                    <a:solidFill>
                      <a:srgbClr val="FF0000"/>
                    </a:solidFill>
                  </a:rPr>
                  <a:t>Exporte</a:t>
                </a:r>
                <a:r>
                  <a:rPr lang="en-US" altLang="en-US" sz="2000" b="1" u="sng" dirty="0">
                    <a:solidFill>
                      <a:srgbClr val="FF0000"/>
                    </a:solidFill>
                  </a:rPr>
                  <a:t> </a:t>
                </a:r>
                <a:r>
                  <a:rPr lang="en-US" altLang="en-US" sz="2000" b="1" u="sng" dirty="0" err="1">
                    <a:solidFill>
                      <a:srgbClr val="FF0000"/>
                    </a:solidFill>
                  </a:rPr>
                  <a:t>zu</a:t>
                </a:r>
                <a:r>
                  <a:rPr lang="en-US" altLang="en-US" sz="2000" b="1" u="sng" dirty="0">
                    <a:solidFill>
                      <a:srgbClr val="FF0000"/>
                    </a:solidFill>
                  </a:rPr>
                  <a:t> den USA &amp; </a:t>
                </a:r>
                <a:r>
                  <a:rPr lang="en-US" altLang="en-US" sz="2000" b="1" u="sng" dirty="0" err="1">
                    <a:solidFill>
                      <a:srgbClr val="FF0000"/>
                    </a:solidFill>
                  </a:rPr>
                  <a:t>keine</a:t>
                </a:r>
                <a:r>
                  <a:rPr lang="en-US" altLang="en-US" sz="2000" b="1" u="sng" dirty="0">
                    <a:solidFill>
                      <a:srgbClr val="FF0000"/>
                    </a:solidFill>
                  </a:rPr>
                  <a:t> </a:t>
                </a:r>
                <a:r>
                  <a:rPr lang="en-US" altLang="en-US" sz="2000" b="1" u="sng" dirty="0" err="1">
                    <a:solidFill>
                      <a:srgbClr val="FF0000"/>
                    </a:solidFill>
                  </a:rPr>
                  <a:t>Importe</a:t>
                </a:r>
                <a:r>
                  <a:rPr lang="en-US" altLang="en-US" sz="2000" b="1" u="sng" dirty="0">
                    <a:solidFill>
                      <a:srgbClr val="FF0000"/>
                    </a:solidFill>
                  </a:rPr>
                  <a:t> von den USA</a:t>
                </a:r>
                <a:r>
                  <a:rPr lang="en-US" altLang="en-US" sz="2000" b="1" u="sng" dirty="0">
                    <a:solidFill>
                      <a:schemeClr val="bg2">
                        <a:lumMod val="50000"/>
                        <a:lumOff val="50000"/>
                      </a:schemeClr>
                    </a:solidFill>
                  </a:rPr>
                  <a:t>, </a:t>
                </a:r>
                <a:r>
                  <a:rPr lang="en-US" altLang="en-US" sz="2000" b="1" u="sng" dirty="0" err="1">
                    <a:solidFill>
                      <a:schemeClr val="bg2">
                        <a:lumMod val="50000"/>
                        <a:lumOff val="50000"/>
                      </a:schemeClr>
                    </a:solidFill>
                  </a:rPr>
                  <a:t>wegen</a:t>
                </a:r>
                <a:r>
                  <a:rPr lang="en-US" altLang="en-US" sz="2000" b="1" u="sng" dirty="0">
                    <a:solidFill>
                      <a:schemeClr val="bg2">
                        <a:lumMod val="50000"/>
                        <a:lumOff val="50000"/>
                      </a:schemeClr>
                    </a:solidFill>
                  </a:rPr>
                  <a:t>  </a:t>
                </a:r>
                <a:r>
                  <a:rPr lang="en-US" altLang="en-US" sz="2000" b="1" u="sng" dirty="0" err="1">
                    <a:solidFill>
                      <a:schemeClr val="bg2">
                        <a:lumMod val="50000"/>
                        <a:lumOff val="50000"/>
                      </a:schemeClr>
                    </a:solidFill>
                  </a:rPr>
                  <a:t>Transaktionskosten</a:t>
                </a:r>
                <a:r>
                  <a:rPr lang="en-US" altLang="en-US" sz="2000" b="1" u="sng" dirty="0">
                    <a:solidFill>
                      <a:schemeClr val="bg2">
                        <a:lumMod val="50000"/>
                        <a:lumOff val="50000"/>
                      </a:schemeClr>
                    </a:solidFill>
                  </a:rPr>
                  <a:t>:</a:t>
                </a:r>
                <a:endParaRPr lang="de-DE" altLang="en-US" sz="2000" i="1" dirty="0">
                  <a:solidFill>
                    <a:schemeClr val="bg2">
                      <a:lumMod val="50000"/>
                      <a:lumOff val="50000"/>
                    </a:schemeClr>
                  </a:solidFill>
                  <a:latin typeface="Cambria Math" panose="02040503050406030204" pitchFamily="18" charset="0"/>
                </a:endParaRPr>
              </a:p>
              <a:p>
                <a:pPr eaLnBrk="1" hangingPunct="1">
                  <a:buNone/>
                  <a:defRPr/>
                </a:pPr>
                <a:r>
                  <a:rPr lang="de-DE" altLang="en-US" sz="2000" dirty="0">
                    <a:solidFill>
                      <a:schemeClr val="bg2">
                        <a:lumMod val="50000"/>
                        <a:lumOff val="50000"/>
                      </a:schemeClr>
                    </a:solidFill>
                  </a:rPr>
                  <a:t>                          </a:t>
                </a:r>
                <a14:m>
                  <m:oMath xmlns:m="http://schemas.openxmlformats.org/officeDocument/2006/math">
                    <m:f>
                      <m:fPr>
                        <m:ctrlPr>
                          <a:rPr lang="de-DE" altLang="en-US" sz="2100" i="1">
                            <a:solidFill>
                              <a:schemeClr val="bg2">
                                <a:lumMod val="50000"/>
                                <a:lumOff val="50000"/>
                              </a:schemeClr>
                            </a:solidFill>
                            <a:latin typeface="Cambria Math" panose="02040503050406030204" pitchFamily="18" charset="0"/>
                          </a:rPr>
                        </m:ctrlPr>
                      </m:fPr>
                      <m:num>
                        <m:sSub>
                          <m:sSubPr>
                            <m:ctrlPr>
                              <a:rPr lang="en-US" altLang="en-US" sz="2100" i="1">
                                <a:solidFill>
                                  <a:schemeClr val="bg2">
                                    <a:lumMod val="50000"/>
                                    <a:lumOff val="50000"/>
                                  </a:schemeClr>
                                </a:solidFill>
                                <a:latin typeface="Cambria Math" panose="02040503050406030204" pitchFamily="18" charset="0"/>
                              </a:rPr>
                            </m:ctrlPr>
                          </m:sSubPr>
                          <m:e>
                            <m:r>
                              <a:rPr lang="de-DE" altLang="en-US" sz="2100" i="0">
                                <a:solidFill>
                                  <a:schemeClr val="bg2">
                                    <a:lumMod val="50000"/>
                                    <a:lumOff val="50000"/>
                                  </a:schemeClr>
                                </a:solidFill>
                                <a:latin typeface="Cambria Math" panose="02040503050406030204" pitchFamily="18" charset="0"/>
                              </a:rPr>
                              <m:t> </m:t>
                            </m:r>
                            <m:r>
                              <m:rPr>
                                <m:sty m:val="p"/>
                              </m:rPr>
                              <a:rPr lang="de-DE" altLang="en-US" sz="2100" i="0">
                                <a:solidFill>
                                  <a:schemeClr val="bg2">
                                    <a:lumMod val="50000"/>
                                    <a:lumOff val="50000"/>
                                  </a:schemeClr>
                                </a:solidFill>
                                <a:latin typeface="Cambria Math" panose="02040503050406030204" pitchFamily="18" charset="0"/>
                              </a:rPr>
                              <m:t>P</m:t>
                            </m:r>
                          </m:e>
                          <m:sub>
                            <m:r>
                              <a:rPr lang="de-DE" altLang="en-US" sz="2100" i="0">
                                <a:solidFill>
                                  <a:schemeClr val="bg2">
                                    <a:lumMod val="50000"/>
                                    <a:lumOff val="50000"/>
                                  </a:schemeClr>
                                </a:solidFill>
                                <a:latin typeface="Cambria Math" panose="02040503050406030204" pitchFamily="18" charset="0"/>
                              </a:rPr>
                              <m:t>$</m:t>
                            </m:r>
                          </m:sub>
                        </m:sSub>
                      </m:num>
                      <m:den>
                        <m:sSub>
                          <m:sSubPr>
                            <m:ctrlPr>
                              <a:rPr lang="en-US" altLang="en-US" sz="2100" i="1">
                                <a:solidFill>
                                  <a:schemeClr val="bg2">
                                    <a:lumMod val="50000"/>
                                    <a:lumOff val="50000"/>
                                  </a:schemeClr>
                                </a:solidFill>
                                <a:latin typeface="Cambria Math" panose="02040503050406030204" pitchFamily="18" charset="0"/>
                              </a:rPr>
                            </m:ctrlPr>
                          </m:sSubPr>
                          <m:e>
                            <m:r>
                              <a:rPr lang="de-DE" altLang="en-US" sz="2100" i="0">
                                <a:solidFill>
                                  <a:schemeClr val="bg2">
                                    <a:lumMod val="50000"/>
                                    <a:lumOff val="50000"/>
                                  </a:schemeClr>
                                </a:solidFill>
                                <a:latin typeface="Cambria Math" panose="02040503050406030204" pitchFamily="18" charset="0"/>
                              </a:rPr>
                              <m:t> </m:t>
                            </m:r>
                            <m:r>
                              <m:rPr>
                                <m:sty m:val="p"/>
                              </m:rPr>
                              <a:rPr lang="de-DE" altLang="en-US" sz="2100" i="0">
                                <a:solidFill>
                                  <a:schemeClr val="bg2">
                                    <a:lumMod val="50000"/>
                                    <a:lumOff val="50000"/>
                                  </a:schemeClr>
                                </a:solidFill>
                                <a:latin typeface="Cambria Math" panose="02040503050406030204" pitchFamily="18" charset="0"/>
                              </a:rPr>
                              <m:t>P</m:t>
                            </m:r>
                          </m:e>
                          <m:sub>
                            <m:r>
                              <a:rPr lang="de-DE" altLang="en-US" sz="2100" i="0">
                                <a:solidFill>
                                  <a:schemeClr val="bg2">
                                    <a:lumMod val="50000"/>
                                    <a:lumOff val="50000"/>
                                  </a:schemeClr>
                                </a:solidFill>
                                <a:latin typeface="Cambria Math" panose="02040503050406030204" pitchFamily="18" charset="0"/>
                              </a:rPr>
                              <m:t>€</m:t>
                            </m:r>
                          </m:sub>
                        </m:sSub>
                      </m:den>
                    </m:f>
                    <m:r>
                      <a:rPr lang="de-DE" altLang="en-US" sz="2100" i="0">
                        <a:solidFill>
                          <a:schemeClr val="bg2">
                            <a:lumMod val="50000"/>
                            <a:lumOff val="50000"/>
                          </a:schemeClr>
                        </a:solidFill>
                        <a:latin typeface="Cambria Math" panose="02040503050406030204" pitchFamily="18" charset="0"/>
                      </a:rPr>
                      <m:t>−</m:t>
                    </m:r>
                    <m:f>
                      <m:fPr>
                        <m:ctrlPr>
                          <a:rPr lang="de-DE" altLang="en-US" sz="2100" i="1">
                            <a:solidFill>
                              <a:schemeClr val="bg2">
                                <a:lumMod val="50000"/>
                                <a:lumOff val="50000"/>
                              </a:schemeClr>
                            </a:solidFill>
                            <a:latin typeface="Cambria Math" panose="02040503050406030204" pitchFamily="18" charset="0"/>
                          </a:rPr>
                        </m:ctrlPr>
                      </m:fPr>
                      <m:num>
                        <m:sSub>
                          <m:sSubPr>
                            <m:ctrlPr>
                              <a:rPr lang="de-DE" altLang="en-US" sz="2100" i="1">
                                <a:solidFill>
                                  <a:schemeClr val="bg2">
                                    <a:lumMod val="50000"/>
                                    <a:lumOff val="50000"/>
                                  </a:schemeClr>
                                </a:solidFill>
                                <a:latin typeface="Cambria Math" panose="02040503050406030204" pitchFamily="18" charset="0"/>
                              </a:rPr>
                            </m:ctrlPr>
                          </m:sSubPr>
                          <m:e>
                            <m:r>
                              <m:rPr>
                                <m:sty m:val="p"/>
                              </m:rPr>
                              <a:rPr lang="de-DE" altLang="en-US" sz="2100" i="0">
                                <a:solidFill>
                                  <a:schemeClr val="bg2">
                                    <a:lumMod val="50000"/>
                                    <a:lumOff val="50000"/>
                                  </a:schemeClr>
                                </a:solidFill>
                                <a:latin typeface="Cambria Math" panose="02040503050406030204" pitchFamily="18" charset="0"/>
                              </a:rPr>
                              <m:t>C</m:t>
                            </m:r>
                          </m:e>
                          <m:sub>
                            <m:r>
                              <a:rPr lang="de-DE" altLang="en-US" sz="2100" i="0">
                                <a:solidFill>
                                  <a:schemeClr val="bg2">
                                    <a:lumMod val="50000"/>
                                    <a:lumOff val="50000"/>
                                  </a:schemeClr>
                                </a:solidFill>
                                <a:latin typeface="Cambria Math" panose="02040503050406030204" pitchFamily="18" charset="0"/>
                              </a:rPr>
                              <m:t>$</m:t>
                            </m:r>
                          </m:sub>
                        </m:sSub>
                      </m:num>
                      <m:den>
                        <m:sSub>
                          <m:sSubPr>
                            <m:ctrlPr>
                              <a:rPr lang="en-US" altLang="en-US" sz="2100" i="1">
                                <a:solidFill>
                                  <a:schemeClr val="bg2">
                                    <a:lumMod val="50000"/>
                                    <a:lumOff val="50000"/>
                                  </a:schemeClr>
                                </a:solidFill>
                                <a:latin typeface="Cambria Math" panose="02040503050406030204" pitchFamily="18" charset="0"/>
                              </a:rPr>
                            </m:ctrlPr>
                          </m:sSubPr>
                          <m:e>
                            <m:r>
                              <a:rPr lang="de-DE" altLang="en-US" sz="2100" i="0">
                                <a:solidFill>
                                  <a:schemeClr val="bg2">
                                    <a:lumMod val="50000"/>
                                    <a:lumOff val="50000"/>
                                  </a:schemeClr>
                                </a:solidFill>
                                <a:latin typeface="Cambria Math" panose="02040503050406030204" pitchFamily="18" charset="0"/>
                              </a:rPr>
                              <m:t> </m:t>
                            </m:r>
                            <m:r>
                              <m:rPr>
                                <m:sty m:val="p"/>
                              </m:rPr>
                              <a:rPr lang="de-DE" altLang="en-US" sz="2100" i="0">
                                <a:solidFill>
                                  <a:schemeClr val="bg2">
                                    <a:lumMod val="50000"/>
                                    <a:lumOff val="50000"/>
                                  </a:schemeClr>
                                </a:solidFill>
                                <a:latin typeface="Cambria Math" panose="02040503050406030204" pitchFamily="18" charset="0"/>
                              </a:rPr>
                              <m:t>P</m:t>
                            </m:r>
                          </m:e>
                          <m:sub>
                            <m:r>
                              <a:rPr lang="de-DE" altLang="en-US" sz="2100" i="0">
                                <a:solidFill>
                                  <a:schemeClr val="bg2">
                                    <a:lumMod val="50000"/>
                                    <a:lumOff val="50000"/>
                                  </a:schemeClr>
                                </a:solidFill>
                                <a:latin typeface="Cambria Math" panose="02040503050406030204" pitchFamily="18" charset="0"/>
                              </a:rPr>
                              <m:t>€</m:t>
                            </m:r>
                          </m:sub>
                        </m:sSub>
                      </m:den>
                    </m:f>
                  </m:oMath>
                </a14:m>
                <a:r>
                  <a:rPr lang="de-DE" altLang="en-US" sz="2100" dirty="0">
                    <a:solidFill>
                      <a:schemeClr val="bg2">
                        <a:lumMod val="50000"/>
                        <a:lumOff val="50000"/>
                      </a:schemeClr>
                    </a:solidFill>
                  </a:rPr>
                  <a:t>     </a:t>
                </a:r>
                <a14:m>
                  <m:oMath xmlns:m="http://schemas.openxmlformats.org/officeDocument/2006/math">
                    <m:r>
                      <a:rPr lang="de-DE" altLang="en-US" sz="2100" i="0">
                        <a:solidFill>
                          <a:schemeClr val="bg2">
                            <a:lumMod val="50000"/>
                            <a:lumOff val="50000"/>
                          </a:schemeClr>
                        </a:solidFill>
                        <a:latin typeface="Cambria Math" panose="02040503050406030204" pitchFamily="18" charset="0"/>
                        <a:ea typeface="Cambria Math" panose="02040503050406030204" pitchFamily="18" charset="0"/>
                      </a:rPr>
                      <m:t>≤</m:t>
                    </m:r>
                  </m:oMath>
                </a14:m>
                <a:r>
                  <a:rPr lang="de-DE" altLang="en-US" sz="2100" dirty="0">
                    <a:solidFill>
                      <a:schemeClr val="bg2">
                        <a:lumMod val="50000"/>
                        <a:lumOff val="50000"/>
                      </a:schemeClr>
                    </a:solidFill>
                  </a:rPr>
                  <a:t> </a:t>
                </a:r>
                <a14:m>
                  <m:oMath xmlns:m="http://schemas.openxmlformats.org/officeDocument/2006/math">
                    <m:r>
                      <a:rPr lang="de-DE" altLang="en-US" sz="2100" i="0">
                        <a:solidFill>
                          <a:schemeClr val="bg2">
                            <a:lumMod val="50000"/>
                            <a:lumOff val="50000"/>
                          </a:schemeClr>
                        </a:solidFill>
                        <a:latin typeface="Cambria Math" panose="02040503050406030204" pitchFamily="18" charset="0"/>
                      </a:rPr>
                      <m:t>    </m:t>
                    </m:r>
                    <m:sSubSup>
                      <m:sSubSupPr>
                        <m:ctrlPr>
                          <a:rPr lang="de-DE" altLang="en-US" sz="2100" i="1">
                            <a:solidFill>
                              <a:schemeClr val="bg2">
                                <a:lumMod val="50000"/>
                                <a:lumOff val="50000"/>
                              </a:schemeClr>
                            </a:solidFill>
                            <a:latin typeface="Cambria Math" panose="02040503050406030204" pitchFamily="18" charset="0"/>
                          </a:rPr>
                        </m:ctrlPr>
                      </m:sSubSupPr>
                      <m:e>
                        <m:r>
                          <m:rPr>
                            <m:sty m:val="p"/>
                          </m:rPr>
                          <a:rPr lang="de-DE" altLang="en-US" sz="2100" i="0">
                            <a:solidFill>
                              <a:schemeClr val="bg2">
                                <a:lumMod val="50000"/>
                                <a:lumOff val="50000"/>
                              </a:schemeClr>
                            </a:solidFill>
                            <a:latin typeface="Cambria Math" panose="02040503050406030204" pitchFamily="18" charset="0"/>
                          </a:rPr>
                          <m:t>e</m:t>
                        </m:r>
                      </m:e>
                      <m:sub>
                        <m:r>
                          <a:rPr lang="de-DE" altLang="en-US" sz="2100" i="0">
                            <a:solidFill>
                              <a:schemeClr val="bg2">
                                <a:lumMod val="50000"/>
                                <a:lumOff val="50000"/>
                              </a:schemeClr>
                            </a:solidFill>
                            <a:latin typeface="Cambria Math" panose="02040503050406030204" pitchFamily="18" charset="0"/>
                          </a:rPr>
                          <m:t>€</m:t>
                        </m:r>
                      </m:sub>
                      <m:sup>
                        <m:r>
                          <a:rPr lang="de-DE" altLang="en-US" sz="2100" i="0">
                            <a:solidFill>
                              <a:schemeClr val="bg2">
                                <a:lumMod val="50000"/>
                                <a:lumOff val="50000"/>
                              </a:schemeClr>
                            </a:solidFill>
                            <a:latin typeface="Cambria Math" panose="02040503050406030204" pitchFamily="18" charset="0"/>
                          </a:rPr>
                          <m:t>$</m:t>
                        </m:r>
                      </m:sup>
                    </m:sSubSup>
                    <m:r>
                      <a:rPr lang="de-DE" altLang="en-US" sz="2100" i="0">
                        <a:solidFill>
                          <a:schemeClr val="bg2">
                            <a:lumMod val="50000"/>
                            <a:lumOff val="50000"/>
                          </a:schemeClr>
                        </a:solidFill>
                        <a:latin typeface="Cambria Math" panose="02040503050406030204" pitchFamily="18" charset="0"/>
                      </a:rPr>
                      <m:t>    </m:t>
                    </m:r>
                    <m:r>
                      <a:rPr lang="de-DE" altLang="en-US" sz="2100" i="0">
                        <a:solidFill>
                          <a:schemeClr val="bg2">
                            <a:lumMod val="50000"/>
                            <a:lumOff val="50000"/>
                          </a:schemeClr>
                        </a:solidFill>
                        <a:latin typeface="Cambria Math" panose="02040503050406030204" pitchFamily="18" charset="0"/>
                        <a:ea typeface="Cambria Math" panose="02040503050406030204" pitchFamily="18" charset="0"/>
                      </a:rPr>
                      <m:t>≤   </m:t>
                    </m:r>
                    <m:r>
                      <a:rPr lang="de-DE" altLang="en-US" sz="2100" b="0" i="0" smtClean="0">
                        <a:solidFill>
                          <a:schemeClr val="bg2">
                            <a:lumMod val="50000"/>
                            <a:lumOff val="50000"/>
                          </a:schemeClr>
                        </a:solidFill>
                        <a:latin typeface="Cambria Math" panose="02040503050406030204" pitchFamily="18" charset="0"/>
                        <a:ea typeface="Cambria Math" panose="02040503050406030204" pitchFamily="18" charset="0"/>
                      </a:rPr>
                      <m:t> </m:t>
                    </m:r>
                    <m:r>
                      <a:rPr lang="de-DE" altLang="en-US" sz="2100" i="0">
                        <a:solidFill>
                          <a:schemeClr val="bg2">
                            <a:lumMod val="50000"/>
                            <a:lumOff val="50000"/>
                          </a:schemeClr>
                        </a:solidFill>
                        <a:latin typeface="Cambria Math" panose="02040503050406030204" pitchFamily="18" charset="0"/>
                        <a:ea typeface="Cambria Math" panose="02040503050406030204" pitchFamily="18" charset="0"/>
                      </a:rPr>
                      <m:t> </m:t>
                    </m:r>
                    <m:f>
                      <m:fPr>
                        <m:ctrlPr>
                          <a:rPr lang="de-DE" altLang="en-US" sz="2100" i="1">
                            <a:solidFill>
                              <a:schemeClr val="bg2">
                                <a:lumMod val="50000"/>
                                <a:lumOff val="50000"/>
                              </a:schemeClr>
                            </a:solidFill>
                            <a:latin typeface="Cambria Math" panose="02040503050406030204" pitchFamily="18" charset="0"/>
                          </a:rPr>
                        </m:ctrlPr>
                      </m:fPr>
                      <m:num>
                        <m:sSub>
                          <m:sSubPr>
                            <m:ctrlPr>
                              <a:rPr lang="en-US" altLang="en-US" sz="2100" i="1">
                                <a:solidFill>
                                  <a:schemeClr val="bg2">
                                    <a:lumMod val="50000"/>
                                    <a:lumOff val="50000"/>
                                  </a:schemeClr>
                                </a:solidFill>
                                <a:latin typeface="Cambria Math" panose="02040503050406030204" pitchFamily="18" charset="0"/>
                              </a:rPr>
                            </m:ctrlPr>
                          </m:sSubPr>
                          <m:e>
                            <m:r>
                              <a:rPr lang="de-DE" altLang="en-US" sz="2100" i="0">
                                <a:solidFill>
                                  <a:schemeClr val="bg2">
                                    <a:lumMod val="50000"/>
                                    <a:lumOff val="50000"/>
                                  </a:schemeClr>
                                </a:solidFill>
                                <a:latin typeface="Cambria Math" panose="02040503050406030204" pitchFamily="18" charset="0"/>
                              </a:rPr>
                              <m:t> </m:t>
                            </m:r>
                            <m:r>
                              <m:rPr>
                                <m:sty m:val="p"/>
                              </m:rPr>
                              <a:rPr lang="de-DE" altLang="en-US" sz="2100" i="0">
                                <a:solidFill>
                                  <a:schemeClr val="bg2">
                                    <a:lumMod val="50000"/>
                                    <a:lumOff val="50000"/>
                                  </a:schemeClr>
                                </a:solidFill>
                                <a:latin typeface="Cambria Math" panose="02040503050406030204" pitchFamily="18" charset="0"/>
                              </a:rPr>
                              <m:t>P</m:t>
                            </m:r>
                          </m:e>
                          <m:sub>
                            <m:r>
                              <a:rPr lang="de-DE" altLang="en-US" sz="2100" i="0">
                                <a:solidFill>
                                  <a:schemeClr val="bg2">
                                    <a:lumMod val="50000"/>
                                    <a:lumOff val="50000"/>
                                  </a:schemeClr>
                                </a:solidFill>
                                <a:latin typeface="Cambria Math" panose="02040503050406030204" pitchFamily="18" charset="0"/>
                              </a:rPr>
                              <m:t>$</m:t>
                            </m:r>
                          </m:sub>
                        </m:sSub>
                      </m:num>
                      <m:den>
                        <m:sSub>
                          <m:sSubPr>
                            <m:ctrlPr>
                              <a:rPr lang="en-US" altLang="en-US" sz="2100" i="1">
                                <a:solidFill>
                                  <a:schemeClr val="bg2">
                                    <a:lumMod val="50000"/>
                                    <a:lumOff val="50000"/>
                                  </a:schemeClr>
                                </a:solidFill>
                                <a:latin typeface="Cambria Math" panose="02040503050406030204" pitchFamily="18" charset="0"/>
                              </a:rPr>
                            </m:ctrlPr>
                          </m:sSubPr>
                          <m:e>
                            <m:r>
                              <a:rPr lang="de-DE" altLang="en-US" sz="2100" i="0">
                                <a:solidFill>
                                  <a:schemeClr val="bg2">
                                    <a:lumMod val="50000"/>
                                    <a:lumOff val="50000"/>
                                  </a:schemeClr>
                                </a:solidFill>
                                <a:latin typeface="Cambria Math" panose="02040503050406030204" pitchFamily="18" charset="0"/>
                              </a:rPr>
                              <m:t> </m:t>
                            </m:r>
                            <m:r>
                              <m:rPr>
                                <m:sty m:val="p"/>
                              </m:rPr>
                              <a:rPr lang="de-DE" altLang="en-US" sz="2100" i="0">
                                <a:solidFill>
                                  <a:schemeClr val="bg2">
                                    <a:lumMod val="50000"/>
                                    <a:lumOff val="50000"/>
                                  </a:schemeClr>
                                </a:solidFill>
                                <a:latin typeface="Cambria Math" panose="02040503050406030204" pitchFamily="18" charset="0"/>
                              </a:rPr>
                              <m:t>P</m:t>
                            </m:r>
                          </m:e>
                          <m:sub>
                            <m:r>
                              <a:rPr lang="de-DE" altLang="en-US" sz="2100" i="0">
                                <a:solidFill>
                                  <a:schemeClr val="bg2">
                                    <a:lumMod val="50000"/>
                                    <a:lumOff val="50000"/>
                                  </a:schemeClr>
                                </a:solidFill>
                                <a:latin typeface="Cambria Math" panose="02040503050406030204" pitchFamily="18" charset="0"/>
                              </a:rPr>
                              <m:t>€</m:t>
                            </m:r>
                          </m:sub>
                        </m:sSub>
                      </m:den>
                    </m:f>
                    <m:r>
                      <a:rPr lang="de-DE" altLang="en-US" sz="2100" i="0">
                        <a:solidFill>
                          <a:schemeClr val="bg2">
                            <a:lumMod val="50000"/>
                            <a:lumOff val="50000"/>
                          </a:schemeClr>
                        </a:solidFill>
                        <a:latin typeface="Cambria Math" panose="02040503050406030204" pitchFamily="18" charset="0"/>
                      </a:rPr>
                      <m:t>+</m:t>
                    </m:r>
                    <m:f>
                      <m:fPr>
                        <m:ctrlPr>
                          <a:rPr lang="de-DE" altLang="en-US" sz="2100" i="1">
                            <a:solidFill>
                              <a:schemeClr val="bg2">
                                <a:lumMod val="50000"/>
                                <a:lumOff val="50000"/>
                              </a:schemeClr>
                            </a:solidFill>
                            <a:latin typeface="Cambria Math" panose="02040503050406030204" pitchFamily="18" charset="0"/>
                          </a:rPr>
                        </m:ctrlPr>
                      </m:fPr>
                      <m:num>
                        <m:sSub>
                          <m:sSubPr>
                            <m:ctrlPr>
                              <a:rPr lang="de-DE" altLang="en-US" sz="2100" i="1">
                                <a:solidFill>
                                  <a:schemeClr val="bg2">
                                    <a:lumMod val="50000"/>
                                    <a:lumOff val="50000"/>
                                  </a:schemeClr>
                                </a:solidFill>
                                <a:latin typeface="Cambria Math" panose="02040503050406030204" pitchFamily="18" charset="0"/>
                              </a:rPr>
                            </m:ctrlPr>
                          </m:sSubPr>
                          <m:e>
                            <m:r>
                              <m:rPr>
                                <m:sty m:val="p"/>
                              </m:rPr>
                              <a:rPr lang="de-DE" altLang="en-US" sz="2100" i="0">
                                <a:solidFill>
                                  <a:schemeClr val="bg2">
                                    <a:lumMod val="50000"/>
                                    <a:lumOff val="50000"/>
                                  </a:schemeClr>
                                </a:solidFill>
                                <a:latin typeface="Cambria Math" panose="02040503050406030204" pitchFamily="18" charset="0"/>
                              </a:rPr>
                              <m:t>C</m:t>
                            </m:r>
                          </m:e>
                          <m:sub>
                            <m:r>
                              <a:rPr lang="de-DE" altLang="en-US" sz="2100" i="0">
                                <a:solidFill>
                                  <a:schemeClr val="bg2">
                                    <a:lumMod val="50000"/>
                                    <a:lumOff val="50000"/>
                                  </a:schemeClr>
                                </a:solidFill>
                                <a:latin typeface="Cambria Math" panose="02040503050406030204" pitchFamily="18" charset="0"/>
                              </a:rPr>
                              <m:t>$</m:t>
                            </m:r>
                          </m:sub>
                        </m:sSub>
                      </m:num>
                      <m:den>
                        <m:sSub>
                          <m:sSubPr>
                            <m:ctrlPr>
                              <a:rPr lang="en-US" altLang="en-US" sz="2100" i="1">
                                <a:solidFill>
                                  <a:schemeClr val="bg2">
                                    <a:lumMod val="50000"/>
                                    <a:lumOff val="50000"/>
                                  </a:schemeClr>
                                </a:solidFill>
                                <a:latin typeface="Cambria Math" panose="02040503050406030204" pitchFamily="18" charset="0"/>
                              </a:rPr>
                            </m:ctrlPr>
                          </m:sSubPr>
                          <m:e>
                            <m:r>
                              <a:rPr lang="de-DE" altLang="en-US" sz="2100" i="0">
                                <a:solidFill>
                                  <a:schemeClr val="bg2">
                                    <a:lumMod val="50000"/>
                                    <a:lumOff val="50000"/>
                                  </a:schemeClr>
                                </a:solidFill>
                                <a:latin typeface="Cambria Math" panose="02040503050406030204" pitchFamily="18" charset="0"/>
                              </a:rPr>
                              <m:t> </m:t>
                            </m:r>
                            <m:r>
                              <m:rPr>
                                <m:sty m:val="p"/>
                              </m:rPr>
                              <a:rPr lang="de-DE" altLang="en-US" sz="2100" i="0">
                                <a:solidFill>
                                  <a:schemeClr val="bg2">
                                    <a:lumMod val="50000"/>
                                    <a:lumOff val="50000"/>
                                  </a:schemeClr>
                                </a:solidFill>
                                <a:latin typeface="Cambria Math" panose="02040503050406030204" pitchFamily="18" charset="0"/>
                              </a:rPr>
                              <m:t>P</m:t>
                            </m:r>
                          </m:e>
                          <m:sub>
                            <m:r>
                              <a:rPr lang="de-DE" altLang="en-US" sz="2100" i="0">
                                <a:solidFill>
                                  <a:schemeClr val="bg2">
                                    <a:lumMod val="50000"/>
                                    <a:lumOff val="50000"/>
                                  </a:schemeClr>
                                </a:solidFill>
                                <a:latin typeface="Cambria Math" panose="02040503050406030204" pitchFamily="18" charset="0"/>
                              </a:rPr>
                              <m:t>€</m:t>
                            </m:r>
                          </m:sub>
                        </m:sSub>
                      </m:den>
                    </m:f>
                  </m:oMath>
                </a14:m>
                <a:endParaRPr lang="de-DE" altLang="en-US" sz="2100" dirty="0">
                  <a:solidFill>
                    <a:schemeClr val="bg2">
                      <a:lumMod val="50000"/>
                      <a:lumOff val="50000"/>
                    </a:schemeClr>
                  </a:solidFill>
                  <a:latin typeface="Cambria Math" panose="02040503050406030204" pitchFamily="18" charset="0"/>
                </a:endParaRPr>
              </a:p>
              <a:p>
                <a:pPr eaLnBrk="1" hangingPunct="1">
                  <a:buNone/>
                  <a:defRPr/>
                </a:pPr>
                <a:endParaRPr lang="en-US" altLang="en-US" sz="2000" dirty="0">
                  <a:solidFill>
                    <a:schemeClr val="bg2">
                      <a:lumMod val="50000"/>
                      <a:lumOff val="50000"/>
                    </a:schemeClr>
                  </a:solidFill>
                </a:endParaRPr>
              </a:p>
            </p:txBody>
          </p:sp>
        </mc:Choice>
        <mc:Fallback xmlns="">
          <p:sp>
            <p:nvSpPr>
              <p:cNvPr id="105478" name="Rectangle 3"/>
              <p:cNvSpPr>
                <a:spLocks noRot="1" noChangeAspect="1" noMove="1" noResize="1" noEditPoints="1" noAdjustHandles="1" noChangeArrowheads="1" noChangeShapeType="1" noTextEdit="1"/>
              </p:cNvSpPr>
              <p:nvPr/>
            </p:nvSpPr>
            <p:spPr bwMode="auto">
              <a:xfrm>
                <a:off x="0" y="-4763"/>
                <a:ext cx="9144000" cy="6858001"/>
              </a:xfrm>
              <a:prstGeom prst="rect">
                <a:avLst/>
              </a:prstGeom>
              <a:blipFill>
                <a:blip r:embed="rId3"/>
                <a:stretch>
                  <a:fillRect l="-599" t="-266"/>
                </a:stretch>
              </a:blipFill>
              <a:ln w="12700">
                <a:solidFill>
                  <a:srgbClr val="FF0000"/>
                </a:solidFill>
                <a:miter lim="800000"/>
                <a:headEnd/>
                <a:tailEnd/>
              </a:ln>
            </p:spPr>
            <p:txBody>
              <a:bodyPr/>
              <a:lstStyle/>
              <a:p>
                <a:r>
                  <a:rPr lang="en-US">
                    <a:noFill/>
                  </a:rPr>
                  <a:t> </a:t>
                </a:r>
              </a:p>
            </p:txBody>
          </p:sp>
        </mc:Fallback>
      </mc:AlternateContent>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3344BC7B-0155-4FE6-9636-689536AFE0D6}" type="slidenum">
              <a:rPr lang="de-DE" altLang="en-US" sz="1600" smtClean="0"/>
              <a:pPr>
                <a:spcBef>
                  <a:spcPct val="0"/>
                </a:spcBef>
                <a:buClrTx/>
                <a:buFontTx/>
                <a:buNone/>
              </a:pPr>
              <a:t>19</a:t>
            </a:fld>
            <a:r>
              <a:rPr lang="de-DE" altLang="en-US" sz="1600"/>
              <a:t> -</a:t>
            </a:r>
          </a:p>
        </p:txBody>
      </p:sp>
      <p:sp>
        <p:nvSpPr>
          <p:cNvPr id="2560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7794690" name="Rectangle 2"/>
          <p:cNvSpPr>
            <a:spLocks noGrp="1" noChangeArrowheads="1"/>
          </p:cNvSpPr>
          <p:nvPr>
            <p:ph type="body" idx="4294967295"/>
          </p:nvPr>
        </p:nvSpPr>
        <p:spPr>
          <a:xfrm>
            <a:off x="468313" y="1160463"/>
            <a:ext cx="8229600" cy="5545137"/>
          </a:xfrm>
        </p:spPr>
        <p:txBody>
          <a:bodyPr/>
          <a:lstStyle/>
          <a:p>
            <a:pPr eaLnBrk="1" hangingPunct="1">
              <a:defRPr/>
            </a:pPr>
            <a:r>
              <a:rPr lang="de-DE" sz="2000" dirty="0">
                <a:solidFill>
                  <a:srgbClr val="66FF33"/>
                </a:solidFill>
              </a:rPr>
              <a:t>In der Realität</a:t>
            </a:r>
            <a:r>
              <a:rPr lang="de-DE" sz="2000" dirty="0"/>
              <a:t>, wo die Transaktionskosten für die meisten Güter </a:t>
            </a:r>
            <a:r>
              <a:rPr lang="de-DE" sz="2000" dirty="0">
                <a:solidFill>
                  <a:srgbClr val="FFC000"/>
                </a:solidFill>
              </a:rPr>
              <a:t>irgendwo zwischen null und unendlich </a:t>
            </a:r>
            <a:r>
              <a:rPr lang="de-DE" sz="2000" dirty="0"/>
              <a:t>liegen, gibt es ein „</a:t>
            </a:r>
            <a:r>
              <a:rPr lang="de-DE" sz="2000" dirty="0">
                <a:solidFill>
                  <a:srgbClr val="66FF33"/>
                </a:solidFill>
              </a:rPr>
              <a:t>Transaktionskostenband</a:t>
            </a:r>
            <a:r>
              <a:rPr lang="de-DE" sz="2000" dirty="0"/>
              <a:t>“ um den KPP-Wechselkurs, bei dem der </a:t>
            </a:r>
            <a:r>
              <a:rPr lang="de-DE" sz="2000" dirty="0">
                <a:solidFill>
                  <a:srgbClr val="66FF33"/>
                </a:solidFill>
              </a:rPr>
              <a:t>tatsächliche Wechselkurs nicht vom Handel beeinflusst wird</a:t>
            </a:r>
            <a:r>
              <a:rPr lang="de-DE" sz="2000" dirty="0"/>
              <a:t>.</a:t>
            </a:r>
          </a:p>
          <a:p>
            <a:pPr eaLnBrk="1" hangingPunct="1">
              <a:defRPr/>
            </a:pPr>
            <a:endParaRPr lang="en-US" altLang="en-US" sz="2000" dirty="0"/>
          </a:p>
          <a:p>
            <a:pPr eaLnBrk="1" hangingPunct="1">
              <a:defRPr/>
            </a:pPr>
            <a:r>
              <a:rPr lang="de-DE" sz="2000" dirty="0"/>
              <a:t>Dies zeigt das folgende Diagramm für den Wechselkurs zwischen dem </a:t>
            </a:r>
            <a:r>
              <a:rPr lang="de-DE" sz="2000" dirty="0">
                <a:solidFill>
                  <a:srgbClr val="66FF33"/>
                </a:solidFill>
              </a:rPr>
              <a:t>Dollar und dem Euro</a:t>
            </a:r>
            <a:r>
              <a:rPr lang="de-DE" sz="2000" dirty="0"/>
              <a:t>.</a:t>
            </a:r>
            <a:endParaRPr lang="en-US" altLang="en-US" dirty="0"/>
          </a:p>
        </p:txBody>
      </p:sp>
      <p:sp>
        <p:nvSpPr>
          <p:cNvPr id="6" name="Rectangle 8">
            <a:extLst>
              <a:ext uri="{FF2B5EF4-FFF2-40B4-BE49-F238E27FC236}">
                <a16:creationId xmlns:a16="http://schemas.microsoft.com/office/drawing/2014/main" id="{CF66CD50-AEA1-44E3-B87F-3E41E22F8AF9}"/>
              </a:ext>
            </a:extLst>
          </p:cNvPr>
          <p:cNvSpPr txBox="1">
            <a:spLocks noChangeArrowheads="1"/>
          </p:cNvSpPr>
          <p:nvPr/>
        </p:nvSpPr>
        <p:spPr bwMode="auto">
          <a:xfrm>
            <a:off x="457200" y="31750"/>
            <a:ext cx="8229600" cy="1100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9pPr>
          </a:lstStyle>
          <a:p>
            <a:pPr eaLnBrk="1" hangingPunct="1">
              <a:defRPr/>
            </a:pPr>
            <a:r>
              <a:rPr lang="de-DE" kern="0"/>
              <a:t>3. Währungstheorie und Währungspolitik</a:t>
            </a:r>
            <a:br>
              <a:rPr lang="de-DE" kern="0"/>
            </a:br>
            <a:r>
              <a:rPr lang="de-DE" sz="2200" kern="0"/>
              <a:t>3.1.2. Kaufkraft- und Zinsparität</a:t>
            </a:r>
            <a:endParaRPr lang="de-DE" sz="2200" kern="0" dirty="0"/>
          </a:p>
        </p:txBody>
      </p:sp>
    </p:spTree>
    <p:extLst>
      <p:ext uri="{BB962C8B-B14F-4D97-AF65-F5344CB8AC3E}">
        <p14:creationId xmlns:p14="http://schemas.microsoft.com/office/powerpoint/2010/main" val="18572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946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C288ADDF-9844-4B90-9AAE-C295F99D292E}" type="slidenum">
              <a:rPr lang="de-DE" altLang="en-US" sz="1600" smtClean="0"/>
              <a:pPr algn="r" eaLnBrk="1" hangingPunct="1">
                <a:spcBef>
                  <a:spcPct val="0"/>
                </a:spcBef>
                <a:buClrTx/>
                <a:buFontTx/>
                <a:buNone/>
              </a:pPr>
              <a:t>2</a:t>
            </a:fld>
            <a:r>
              <a:rPr lang="de-DE" altLang="en-US" sz="1600"/>
              <a:t> -</a:t>
            </a:r>
          </a:p>
        </p:txBody>
      </p:sp>
      <p:sp>
        <p:nvSpPr>
          <p:cNvPr id="8195"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689154" name="Rectangle 2"/>
          <p:cNvSpPr>
            <a:spLocks noGrp="1" noChangeArrowheads="1"/>
          </p:cNvSpPr>
          <p:nvPr>
            <p:ph type="title" idx="4294967295"/>
          </p:nvPr>
        </p:nvSpPr>
        <p:spPr>
          <a:xfrm>
            <a:off x="254000" y="131763"/>
            <a:ext cx="8666163" cy="1143000"/>
          </a:xfrm>
        </p:spPr>
        <p:txBody>
          <a:bodyPr/>
          <a:lstStyle/>
          <a:p>
            <a:pPr eaLnBrk="1" hangingPunct="1">
              <a:defRPr/>
            </a:pPr>
            <a:r>
              <a:rPr lang="de-DE"/>
              <a:t>Internationale Wirtschaftsbeziehungen</a:t>
            </a:r>
          </a:p>
        </p:txBody>
      </p:sp>
      <p:sp>
        <p:nvSpPr>
          <p:cNvPr id="689155" name="Rectangle 3"/>
          <p:cNvSpPr>
            <a:spLocks noGrp="1" noChangeArrowheads="1"/>
          </p:cNvSpPr>
          <p:nvPr>
            <p:ph type="body" idx="4294967295"/>
          </p:nvPr>
        </p:nvSpPr>
        <p:spPr>
          <a:xfrm>
            <a:off x="477838" y="1347788"/>
            <a:ext cx="8666162" cy="5510212"/>
          </a:xfrm>
        </p:spPr>
        <p:txBody>
          <a:bodyPr/>
          <a:lstStyle/>
          <a:p>
            <a:pPr marL="0" indent="0" eaLnBrk="1" hangingPunct="1">
              <a:lnSpc>
                <a:spcPct val="80000"/>
              </a:lnSpc>
              <a:buFont typeface="Arial Unicode MS" pitchFamily="34" charset="-128"/>
              <a:buNone/>
              <a:defRPr/>
            </a:pPr>
            <a:r>
              <a:rPr lang="de-DE" sz="2100" dirty="0"/>
              <a:t>3.1. Währungstheorie</a:t>
            </a:r>
          </a:p>
          <a:p>
            <a:pPr marL="0" indent="0" eaLnBrk="1" hangingPunct="1">
              <a:lnSpc>
                <a:spcPct val="80000"/>
              </a:lnSpc>
              <a:buFont typeface="Arial Unicode MS" pitchFamily="34" charset="-128"/>
              <a:buNone/>
              <a:defRPr/>
            </a:pPr>
            <a:r>
              <a:rPr lang="de-DE" sz="2100" dirty="0"/>
              <a:t>        3.1.1. Angebot und Nachfrage auf Devisenmärkten</a:t>
            </a:r>
          </a:p>
          <a:p>
            <a:pPr marL="0" indent="0" eaLnBrk="1" hangingPunct="1">
              <a:lnSpc>
                <a:spcPct val="80000"/>
              </a:lnSpc>
              <a:buFont typeface="Arial Unicode MS" pitchFamily="34" charset="-128"/>
              <a:buNone/>
              <a:defRPr/>
            </a:pPr>
            <a:r>
              <a:rPr lang="de-DE" sz="2100" dirty="0"/>
              <a:t>        3.1.2. Kaufkraft- und Zinsparität</a:t>
            </a:r>
          </a:p>
          <a:p>
            <a:pPr marL="0" indent="0" eaLnBrk="1" hangingPunct="1">
              <a:lnSpc>
                <a:spcPct val="80000"/>
              </a:lnSpc>
              <a:buFont typeface="Arial Unicode MS" pitchFamily="34" charset="-128"/>
              <a:buNone/>
              <a:defRPr/>
            </a:pPr>
            <a:r>
              <a:rPr lang="de-DE" sz="2100" dirty="0"/>
              <a:t>3.2. Währungspolitik</a:t>
            </a:r>
          </a:p>
          <a:p>
            <a:pPr marL="0" indent="0" eaLnBrk="1" hangingPunct="1">
              <a:lnSpc>
                <a:spcPct val="80000"/>
              </a:lnSpc>
              <a:buFont typeface="Arial Unicode MS" pitchFamily="34" charset="-128"/>
              <a:buNone/>
              <a:defRPr/>
            </a:pPr>
            <a:r>
              <a:rPr lang="de-DE" sz="2100" dirty="0"/>
              <a:t>        3.2.1. Der Einfluss der Notenbank auf den Wechselkurs</a:t>
            </a:r>
          </a:p>
          <a:p>
            <a:pPr marL="0" indent="0" eaLnBrk="1" hangingPunct="1">
              <a:lnSpc>
                <a:spcPct val="80000"/>
              </a:lnSpc>
              <a:buFont typeface="Arial Unicode MS" pitchFamily="34" charset="-128"/>
              <a:buNone/>
              <a:defRPr/>
            </a:pPr>
            <a:r>
              <a:rPr lang="de-DE" sz="2100" dirty="0"/>
              <a:t>        3.2.2. Währungspolitik bei fixen Wechselkursen</a:t>
            </a:r>
          </a:p>
          <a:p>
            <a:pPr marL="0" indent="0" eaLnBrk="1" hangingPunct="1">
              <a:lnSpc>
                <a:spcPct val="80000"/>
              </a:lnSpc>
              <a:buFont typeface="Arial Unicode MS" pitchFamily="34" charset="-128"/>
              <a:buNone/>
              <a:defRPr/>
            </a:pPr>
            <a:r>
              <a:rPr lang="de-DE" sz="2100" dirty="0"/>
              <a:t>        3.2.3. Währungspolitik bei flexiblen Wechselkursen</a:t>
            </a:r>
          </a:p>
          <a:p>
            <a:pPr marL="0" indent="0" eaLnBrk="1" hangingPunct="1">
              <a:lnSpc>
                <a:spcPct val="80000"/>
              </a:lnSpc>
              <a:buFont typeface="Arial Unicode MS" pitchFamily="34" charset="-128"/>
              <a:buNone/>
              <a:defRPr/>
            </a:pPr>
            <a:r>
              <a:rPr lang="de-DE" sz="2100" dirty="0"/>
              <a:t>3.3. Ist die Europäische Währungsunion ein optimaler Währungsraum?</a:t>
            </a:r>
          </a:p>
          <a:p>
            <a:pPr marL="0" indent="0" eaLnBrk="1" hangingPunct="1">
              <a:lnSpc>
                <a:spcPct val="80000"/>
              </a:lnSpc>
              <a:buFont typeface="Arial Unicode MS" pitchFamily="34" charset="-128"/>
              <a:buNone/>
              <a:defRPr/>
            </a:pPr>
            <a:r>
              <a:rPr lang="de-DE" sz="2100" dirty="0"/>
              <a:t>        3.3.1. Die Theorie optimaler Währungsräume</a:t>
            </a:r>
          </a:p>
          <a:p>
            <a:pPr marL="0" indent="0" eaLnBrk="1" hangingPunct="1">
              <a:lnSpc>
                <a:spcPct val="80000"/>
              </a:lnSpc>
              <a:buFont typeface="Arial Unicode MS" pitchFamily="34" charset="-128"/>
              <a:buNone/>
              <a:defRPr/>
            </a:pPr>
            <a:r>
              <a:rPr lang="de-DE" sz="2100" dirty="0"/>
              <a:t>        3.3.2. Der empirische Befund zur Europäischen Währungsunion</a:t>
            </a:r>
          </a:p>
          <a:p>
            <a:pPr marL="0" indent="0" eaLnBrk="1" hangingPunct="1">
              <a:lnSpc>
                <a:spcPct val="80000"/>
              </a:lnSpc>
              <a:buFont typeface="Arial Unicode MS" pitchFamily="34" charset="-128"/>
              <a:buNone/>
              <a:defRPr/>
            </a:pPr>
            <a:r>
              <a:rPr lang="de-DE" sz="2100" dirty="0"/>
              <a:t>3.4. Kontrollfragen</a:t>
            </a:r>
          </a:p>
          <a:p>
            <a:pPr marL="0" indent="0" eaLnBrk="1" hangingPunct="1">
              <a:lnSpc>
                <a:spcPct val="0"/>
              </a:lnSpc>
              <a:buFont typeface="Arial Unicode MS" pitchFamily="34" charset="-128"/>
              <a:buNone/>
              <a:defRPr/>
            </a:pPr>
            <a:endParaRPr lang="de-DE" sz="2000" dirty="0"/>
          </a:p>
          <a:p>
            <a:pPr marL="0" indent="0" eaLnBrk="1" hangingPunct="1">
              <a:lnSpc>
                <a:spcPct val="80000"/>
              </a:lnSpc>
              <a:buFont typeface="Arial Unicode MS" pitchFamily="34" charset="-128"/>
              <a:buNone/>
              <a:defRPr/>
            </a:pPr>
            <a:r>
              <a:rPr lang="de-DE" sz="2000" dirty="0"/>
              <a:t>Vertiefungsliteratur:</a:t>
            </a:r>
          </a:p>
          <a:p>
            <a:pPr marL="0" indent="0" eaLnBrk="1" hangingPunct="1">
              <a:lnSpc>
                <a:spcPct val="80000"/>
              </a:lnSpc>
              <a:buFont typeface="Arial Unicode MS" pitchFamily="34" charset="-128"/>
              <a:buNone/>
              <a:defRPr/>
            </a:pPr>
            <a:r>
              <a:rPr lang="de-DE" sz="1800" dirty="0">
                <a:effectLst/>
                <a:latin typeface="Arial Unicode MS" pitchFamily="34" charset="-128"/>
                <a:ea typeface="Arial Unicode MS" pitchFamily="34" charset="-128"/>
                <a:cs typeface="Arial Unicode MS" pitchFamily="34" charset="-128"/>
              </a:rPr>
              <a:t>◆ </a:t>
            </a:r>
            <a:r>
              <a:rPr lang="de-DE" sz="1800" dirty="0"/>
              <a:t>Kapitel 12, </a:t>
            </a:r>
            <a:r>
              <a:rPr lang="de-DE" sz="1800" dirty="0" err="1"/>
              <a:t>Mankiw</a:t>
            </a:r>
            <a:r>
              <a:rPr lang="de-DE" sz="1800" dirty="0"/>
              <a:t>, Gregory; </a:t>
            </a:r>
            <a:r>
              <a:rPr lang="de-DE" sz="1800" dirty="0" err="1"/>
              <a:t>Macroeconomics</a:t>
            </a:r>
            <a:r>
              <a:rPr lang="de-DE" sz="1800" dirty="0"/>
              <a:t>, </a:t>
            </a:r>
            <a:r>
              <a:rPr lang="de-DE" sz="1800" dirty="0" err="1"/>
              <a:t>Worth</a:t>
            </a:r>
            <a:r>
              <a:rPr lang="de-DE" sz="1800" dirty="0"/>
              <a:t> Publishers.</a:t>
            </a:r>
            <a:r>
              <a:rPr lang="de-DE" sz="1800" dirty="0">
                <a:effectLst/>
                <a:latin typeface="Arial Unicode MS" pitchFamily="34" charset="-128"/>
                <a:ea typeface="Arial Unicode MS" pitchFamily="34" charset="-128"/>
                <a:cs typeface="Arial Unicode MS" pitchFamily="34" charset="-128"/>
              </a:rPr>
              <a:t> </a:t>
            </a:r>
          </a:p>
          <a:p>
            <a:pPr marL="0" indent="0" eaLnBrk="1" hangingPunct="1">
              <a:lnSpc>
                <a:spcPct val="80000"/>
              </a:lnSpc>
              <a:buFont typeface="Arial Unicode MS" pitchFamily="34" charset="-128"/>
              <a:buNone/>
              <a:defRPr/>
            </a:pPr>
            <a:r>
              <a:rPr lang="de-DE" sz="1800" dirty="0">
                <a:effectLst/>
                <a:latin typeface="Arial Unicode MS" pitchFamily="34" charset="-128"/>
                <a:ea typeface="Arial Unicode MS" pitchFamily="34" charset="-128"/>
                <a:cs typeface="Arial Unicode MS" pitchFamily="34" charset="-128"/>
              </a:rPr>
              <a:t>◆</a:t>
            </a:r>
            <a:r>
              <a:rPr lang="de-DE" sz="1800" dirty="0"/>
              <a:t> Kapitel 20, Baßler, Heinrich; et al. Grundlagen u. Probleme der Volkswirtschaft, </a:t>
            </a:r>
          </a:p>
          <a:p>
            <a:pPr marL="0" indent="0" eaLnBrk="1" hangingPunct="1">
              <a:lnSpc>
                <a:spcPct val="80000"/>
              </a:lnSpc>
              <a:buFont typeface="Arial Unicode MS" pitchFamily="34" charset="-128"/>
              <a:buNone/>
              <a:defRPr/>
            </a:pPr>
            <a:r>
              <a:rPr lang="de-DE" sz="1800" dirty="0"/>
              <a:t>   Schäfer und Poeschel.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852539D9-04DF-4476-B59A-87470DD06AAE}" type="slidenum">
              <a:rPr lang="de-DE" altLang="en-US" sz="1600" smtClean="0"/>
              <a:pPr algn="r" eaLnBrk="1" hangingPunct="1">
                <a:spcBef>
                  <a:spcPct val="0"/>
                </a:spcBef>
                <a:buClrTx/>
                <a:buFontTx/>
                <a:buNone/>
              </a:pPr>
              <a:t>20</a:t>
            </a:fld>
            <a:r>
              <a:rPr lang="de-DE" altLang="en-US" sz="1600"/>
              <a:t> -</a:t>
            </a:r>
          </a:p>
        </p:txBody>
      </p:sp>
      <p:sp>
        <p:nvSpPr>
          <p:cNvPr id="2560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graphicFrame>
        <p:nvGraphicFramePr>
          <p:cNvPr id="25604" name="Object 3"/>
          <p:cNvGraphicFramePr>
            <a:graphicFrameLocks noChangeAspect="1"/>
          </p:cNvGraphicFramePr>
          <p:nvPr/>
        </p:nvGraphicFramePr>
        <p:xfrm>
          <a:off x="0" y="0"/>
          <a:ext cx="9182100" cy="6892925"/>
        </p:xfrm>
        <a:graphic>
          <a:graphicData uri="http://schemas.openxmlformats.org/presentationml/2006/ole">
            <mc:AlternateContent xmlns:mc="http://schemas.openxmlformats.org/markup-compatibility/2006">
              <mc:Choice xmlns:v="urn:schemas-microsoft-com:vml" Requires="v">
                <p:oleObj spid="_x0000_s25832" name="Diagramm" r:id="rId4" imgW="9239216" imgH="5753100" progId="Excel.Chart.8">
                  <p:link updateAutomatic="1"/>
                </p:oleObj>
              </mc:Choice>
              <mc:Fallback>
                <p:oleObj name="Diagramm" r:id="rId4" imgW="9239216" imgH="5753100" progId="Excel.Chart.8">
                  <p:link updateAutomatic="1"/>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82100" cy="68929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lgn="ctr">
                            <a:solidFill>
                              <a:srgbClr val="FF0000"/>
                            </a:solidFill>
                            <a:miter lim="800000"/>
                            <a:headEnd type="none" w="med"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7"/>
          <p:cNvGrpSpPr>
            <a:grpSpLocks/>
          </p:cNvGrpSpPr>
          <p:nvPr/>
        </p:nvGrpSpPr>
        <p:grpSpPr bwMode="auto">
          <a:xfrm>
            <a:off x="1173163" y="1389063"/>
            <a:ext cx="2058987" cy="1163637"/>
            <a:chOff x="829" y="1245"/>
            <a:chExt cx="1297" cy="693"/>
          </a:xfrm>
        </p:grpSpPr>
        <p:sp>
          <p:nvSpPr>
            <p:cNvPr id="25613" name="Line 7"/>
            <p:cNvSpPr>
              <a:spLocks noChangeShapeType="1"/>
            </p:cNvSpPr>
            <p:nvPr/>
          </p:nvSpPr>
          <p:spPr bwMode="auto">
            <a:xfrm rot="5400000" flipV="1">
              <a:off x="1443" y="1718"/>
              <a:ext cx="279" cy="161"/>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5614" name="Text Box 8"/>
            <p:cNvSpPr txBox="1">
              <a:spLocks noChangeArrowheads="1"/>
            </p:cNvSpPr>
            <p:nvPr/>
          </p:nvSpPr>
          <p:spPr bwMode="auto">
            <a:xfrm>
              <a:off x="829" y="1245"/>
              <a:ext cx="1297" cy="460"/>
            </a:xfrm>
            <a:prstGeom prst="rect">
              <a:avLst/>
            </a:prstGeom>
            <a:solidFill>
              <a:srgbClr val="FFFF99"/>
            </a:solidFill>
            <a:ln w="28575" algn="ctr">
              <a:solidFill>
                <a:srgbClr val="FF0000"/>
              </a:solidFill>
              <a:miter lim="800000"/>
              <a:headEnd type="none" w="med" len="lg"/>
              <a:tailEnd type="none" w="lg" len="lg"/>
            </a:ln>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solidFill>
                    <a:srgbClr val="0000FF"/>
                  </a:solidFill>
                </a:rPr>
                <a:t>Tatsächlicher Wechselkurs</a:t>
              </a:r>
            </a:p>
          </p:txBody>
        </p:sp>
      </p:grpSp>
      <p:sp>
        <p:nvSpPr>
          <p:cNvPr id="7796742" name="Line 6"/>
          <p:cNvSpPr>
            <a:spLocks noChangeShapeType="1"/>
          </p:cNvSpPr>
          <p:nvPr/>
        </p:nvSpPr>
        <p:spPr bwMode="auto">
          <a:xfrm rot="16200000" flipV="1">
            <a:off x="2140744" y="3563144"/>
            <a:ext cx="627063" cy="168275"/>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796745" name="Text Box 9"/>
          <p:cNvSpPr txBox="1">
            <a:spLocks noChangeArrowheads="1"/>
          </p:cNvSpPr>
          <p:nvPr/>
        </p:nvSpPr>
        <p:spPr bwMode="auto">
          <a:xfrm>
            <a:off x="1349375" y="3903663"/>
            <a:ext cx="3165475" cy="741362"/>
          </a:xfrm>
          <a:prstGeom prst="rect">
            <a:avLst/>
          </a:prstGeom>
          <a:solidFill>
            <a:srgbClr val="FFFF99"/>
          </a:solidFill>
          <a:ln w="28575" algn="ctr">
            <a:solidFill>
              <a:srgbClr val="FF0000"/>
            </a:solidFill>
            <a:miter lim="800000"/>
            <a:headEnd type="none" w="med" len="lg"/>
            <a:tailEnd type="none" w="lg" len="lg"/>
          </a:ln>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solidFill>
                  <a:srgbClr val="0000FF"/>
                </a:solidFill>
              </a:rPr>
              <a:t>Kaufkraftparitätenkurs:                    </a:t>
            </a:r>
            <a:r>
              <a:rPr lang="de-DE" altLang="en-US" sz="2200">
                <a:solidFill>
                  <a:srgbClr val="0000FF"/>
                </a:solidFill>
              </a:rPr>
              <a:t>e</a:t>
            </a:r>
            <a:r>
              <a:rPr lang="de-DE" altLang="en-US" sz="2200" baseline="30000">
                <a:solidFill>
                  <a:srgbClr val="0000FF"/>
                </a:solidFill>
              </a:rPr>
              <a:t>$</a:t>
            </a:r>
            <a:r>
              <a:rPr lang="de-DE" altLang="en-US" sz="2200" baseline="-25000">
                <a:solidFill>
                  <a:srgbClr val="0000FF"/>
                </a:solidFill>
              </a:rPr>
              <a:t>€</a:t>
            </a:r>
            <a:r>
              <a:rPr lang="de-DE" altLang="en-US" sz="2200">
                <a:solidFill>
                  <a:srgbClr val="0000FF"/>
                </a:solidFill>
              </a:rPr>
              <a:t> = P</a:t>
            </a:r>
            <a:r>
              <a:rPr lang="de-DE" altLang="en-US" sz="2200" baseline="-25000">
                <a:solidFill>
                  <a:srgbClr val="0000FF"/>
                </a:solidFill>
              </a:rPr>
              <a:t>$  </a:t>
            </a:r>
            <a:r>
              <a:rPr lang="de-DE" altLang="en-US" sz="2200">
                <a:solidFill>
                  <a:srgbClr val="0000FF"/>
                </a:solidFill>
              </a:rPr>
              <a:t>/  P</a:t>
            </a:r>
            <a:r>
              <a:rPr lang="de-DE" altLang="en-US" sz="2200" baseline="-25000">
                <a:solidFill>
                  <a:srgbClr val="0000FF"/>
                </a:solidFill>
              </a:rPr>
              <a:t>€</a:t>
            </a:r>
            <a:endParaRPr lang="de-DE" altLang="en-US" sz="2200">
              <a:solidFill>
                <a:srgbClr val="0000FF"/>
              </a:solidFill>
            </a:endParaRPr>
          </a:p>
        </p:txBody>
      </p:sp>
      <p:sp>
        <p:nvSpPr>
          <p:cNvPr id="25608" name="Text Box 10"/>
          <p:cNvSpPr txBox="1">
            <a:spLocks noChangeArrowheads="1"/>
          </p:cNvSpPr>
          <p:nvPr/>
        </p:nvSpPr>
        <p:spPr bwMode="auto">
          <a:xfrm>
            <a:off x="173038" y="6300788"/>
            <a:ext cx="84201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70000"/>
              </a:lnSpc>
              <a:spcBef>
                <a:spcPct val="50000"/>
              </a:spcBef>
              <a:buClrTx/>
              <a:buFontTx/>
              <a:buNone/>
            </a:pPr>
            <a:r>
              <a:rPr lang="de-DE" altLang="en-US" sz="1600">
                <a:solidFill>
                  <a:schemeClr val="bg2"/>
                </a:solidFill>
              </a:rPr>
              <a:t>1) Berechnung des Euro-Wechselkurses vor 1999: e</a:t>
            </a:r>
            <a:r>
              <a:rPr lang="de-DE" altLang="en-US" sz="1600" baseline="30000">
                <a:solidFill>
                  <a:schemeClr val="bg2"/>
                </a:solidFill>
              </a:rPr>
              <a:t>$</a:t>
            </a:r>
            <a:r>
              <a:rPr lang="de-DE" altLang="en-US" sz="1600" baseline="-25000">
                <a:solidFill>
                  <a:schemeClr val="bg2"/>
                </a:solidFill>
              </a:rPr>
              <a:t>€</a:t>
            </a:r>
            <a:r>
              <a:rPr lang="de-DE" altLang="en-US" sz="1600">
                <a:solidFill>
                  <a:schemeClr val="bg2"/>
                </a:solidFill>
              </a:rPr>
              <a:t> = e</a:t>
            </a:r>
            <a:r>
              <a:rPr lang="de-DE" altLang="en-US" sz="1600" baseline="30000">
                <a:solidFill>
                  <a:schemeClr val="bg2"/>
                </a:solidFill>
              </a:rPr>
              <a:t>$</a:t>
            </a:r>
            <a:r>
              <a:rPr lang="de-DE" altLang="en-US" sz="1600" baseline="-25000">
                <a:solidFill>
                  <a:schemeClr val="bg2"/>
                </a:solidFill>
              </a:rPr>
              <a:t>DM </a:t>
            </a:r>
            <a:r>
              <a:rPr lang="de-DE" altLang="en-US" sz="1600">
                <a:solidFill>
                  <a:schemeClr val="bg2"/>
                </a:solidFill>
              </a:rPr>
              <a:t>* 1,95583</a:t>
            </a:r>
            <a:r>
              <a:rPr lang="de-DE" altLang="en-US" sz="1600" baseline="30000">
                <a:solidFill>
                  <a:schemeClr val="bg2"/>
                </a:solidFill>
              </a:rPr>
              <a:t>DM</a:t>
            </a:r>
            <a:r>
              <a:rPr lang="de-DE" altLang="en-US" sz="1600" baseline="-25000">
                <a:solidFill>
                  <a:schemeClr val="bg2"/>
                </a:solidFill>
              </a:rPr>
              <a:t>€ </a:t>
            </a:r>
            <a:endParaRPr lang="de-DE" altLang="en-US" sz="1600">
              <a:solidFill>
                <a:schemeClr val="bg2"/>
              </a:solidFill>
            </a:endParaRPr>
          </a:p>
          <a:p>
            <a:pPr eaLnBrk="1" hangingPunct="1">
              <a:lnSpc>
                <a:spcPct val="70000"/>
              </a:lnSpc>
              <a:spcBef>
                <a:spcPct val="50000"/>
              </a:spcBef>
              <a:buClrTx/>
              <a:buFontTx/>
              <a:buNone/>
            </a:pPr>
            <a:r>
              <a:rPr lang="de-DE" altLang="en-US" sz="1600">
                <a:solidFill>
                  <a:schemeClr val="bg2"/>
                </a:solidFill>
              </a:rPr>
              <a:t>Quelle: Eurostat, AMECO</a:t>
            </a:r>
            <a:endParaRPr lang="de-DE" altLang="en-US" sz="1600" baseline="-25000">
              <a:solidFill>
                <a:schemeClr val="bg2"/>
              </a:solidFill>
            </a:endParaRPr>
          </a:p>
        </p:txBody>
      </p:sp>
      <p:sp>
        <p:nvSpPr>
          <p:cNvPr id="7796755" name="Line 19"/>
          <p:cNvSpPr>
            <a:spLocks noChangeShapeType="1"/>
          </p:cNvSpPr>
          <p:nvPr/>
        </p:nvSpPr>
        <p:spPr bwMode="auto">
          <a:xfrm flipH="1" flipV="1">
            <a:off x="6086475" y="3916363"/>
            <a:ext cx="139700" cy="377825"/>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796756" name="Text Box 20"/>
          <p:cNvSpPr txBox="1">
            <a:spLocks noChangeArrowheads="1"/>
          </p:cNvSpPr>
          <p:nvPr/>
        </p:nvSpPr>
        <p:spPr bwMode="auto">
          <a:xfrm>
            <a:off x="4768850" y="4306888"/>
            <a:ext cx="2809875" cy="425450"/>
          </a:xfrm>
          <a:prstGeom prst="rect">
            <a:avLst/>
          </a:prstGeom>
          <a:solidFill>
            <a:srgbClr val="FFFF99"/>
          </a:solidFill>
          <a:ln w="28575" algn="ctr">
            <a:solidFill>
              <a:srgbClr val="FF0000"/>
            </a:solidFill>
            <a:miter lim="800000"/>
            <a:headEnd type="none" w="med" len="lg"/>
            <a:tailEnd type="none" w="lg" len="lg"/>
          </a:ln>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solidFill>
                  <a:srgbClr val="0000FF"/>
                </a:solidFill>
              </a:rPr>
              <a:t>„Transportkostenband“</a:t>
            </a:r>
          </a:p>
        </p:txBody>
      </p:sp>
      <p:sp>
        <p:nvSpPr>
          <p:cNvPr id="7796757" name="Line 21"/>
          <p:cNvSpPr>
            <a:spLocks noChangeShapeType="1"/>
          </p:cNvSpPr>
          <p:nvPr/>
        </p:nvSpPr>
        <p:spPr bwMode="auto">
          <a:xfrm flipV="1">
            <a:off x="6605588" y="1427163"/>
            <a:ext cx="695325" cy="285750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 name="Text Box 9"/>
          <p:cNvSpPr txBox="1">
            <a:spLocks noChangeArrowheads="1"/>
          </p:cNvSpPr>
          <p:nvPr/>
        </p:nvSpPr>
        <p:spPr bwMode="auto">
          <a:xfrm>
            <a:off x="1322388" y="4875213"/>
            <a:ext cx="6450012" cy="939800"/>
          </a:xfrm>
          <a:prstGeom prst="rect">
            <a:avLst/>
          </a:prstGeom>
          <a:solidFill>
            <a:srgbClr val="FFFF99"/>
          </a:solidFill>
          <a:ln w="28575" algn="ctr">
            <a:solidFill>
              <a:srgbClr val="FF0000"/>
            </a:solidFill>
            <a:miter lim="800000"/>
            <a:headEnd type="none" w="med" len="lg"/>
            <a:tailEnd type="none" w="lg" len="lg"/>
          </a:ln>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200">
                <a:solidFill>
                  <a:srgbClr val="0000FF"/>
                </a:solidFill>
              </a:rPr>
              <a:t>P</a:t>
            </a:r>
            <a:r>
              <a:rPr lang="de-DE" altLang="en-US" sz="2200" baseline="-25000">
                <a:solidFill>
                  <a:srgbClr val="0000FF"/>
                </a:solidFill>
              </a:rPr>
              <a:t>$</a:t>
            </a:r>
            <a:r>
              <a:rPr lang="de-DE" altLang="en-US" sz="2200">
                <a:solidFill>
                  <a:srgbClr val="0000FF"/>
                </a:solidFill>
              </a:rPr>
              <a:t> = $-Preis für standardisierten Konsumgüterkorb </a:t>
            </a:r>
          </a:p>
          <a:p>
            <a:pPr eaLnBrk="1" hangingPunct="1">
              <a:spcBef>
                <a:spcPct val="50000"/>
              </a:spcBef>
              <a:buClrTx/>
              <a:buFontTx/>
              <a:buNone/>
            </a:pPr>
            <a:r>
              <a:rPr lang="de-DE" altLang="en-US" sz="2200">
                <a:solidFill>
                  <a:srgbClr val="0000FF"/>
                </a:solidFill>
              </a:rPr>
              <a:t>P</a:t>
            </a:r>
            <a:r>
              <a:rPr lang="de-DE" altLang="en-US" sz="2200" baseline="-25000">
                <a:solidFill>
                  <a:srgbClr val="0000FF"/>
                </a:solidFill>
              </a:rPr>
              <a:t>€</a:t>
            </a:r>
            <a:r>
              <a:rPr lang="de-DE" altLang="en-US" sz="2200">
                <a:solidFill>
                  <a:srgbClr val="0000FF"/>
                </a:solidFill>
              </a:rPr>
              <a:t> = €-Preis für standardisierten Konsumgüterkorb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967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9674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7967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967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796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6742" grpId="0" animBg="1"/>
      <p:bldP spid="7796745" grpId="0" animBg="1"/>
      <p:bldP spid="7796755" grpId="0" animBg="1"/>
      <p:bldP spid="7796756" grpId="0" animBg="1"/>
      <p:bldP spid="7796757"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D5212998-FA42-4D9A-86DB-FEF2450A83A2}" type="slidenum">
              <a:rPr lang="de-DE" altLang="en-US" sz="1600" smtClean="0"/>
              <a:pPr algn="r" eaLnBrk="1" hangingPunct="1">
                <a:spcBef>
                  <a:spcPct val="0"/>
                </a:spcBef>
                <a:buClrTx/>
                <a:buFontTx/>
                <a:buNone/>
              </a:pPr>
              <a:t>21</a:t>
            </a:fld>
            <a:r>
              <a:rPr lang="de-DE" altLang="en-US" sz="1600"/>
              <a:t> -</a:t>
            </a:r>
          </a:p>
        </p:txBody>
      </p:sp>
      <p:sp>
        <p:nvSpPr>
          <p:cNvPr id="23555"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pic>
        <p:nvPicPr>
          <p:cNvPr id="23556" name="Picture 16" descr="PPP_NomExR_GER_F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2838450" y="6448425"/>
            <a:ext cx="1190625" cy="400050"/>
          </a:xfrm>
          <a:prstGeom prst="rect">
            <a:avLst/>
          </a:prstGeom>
        </p:spPr>
        <p:txBody>
          <a:bodyPr wrap="none">
            <a:spAutoFit/>
          </a:bodyPr>
          <a:lstStyle/>
          <a:p>
            <a:pPr>
              <a:defRPr/>
            </a:pPr>
            <a:r>
              <a:rPr lang="en-US" altLang="en-US" dirty="0" err="1">
                <a:solidFill>
                  <a:schemeClr val="bg2">
                    <a:lumMod val="50000"/>
                    <a:lumOff val="50000"/>
                  </a:schemeClr>
                </a:solidFill>
              </a:rPr>
              <a:t>P</a:t>
            </a:r>
            <a:r>
              <a:rPr lang="en-US" altLang="en-US" baseline="-25000" dirty="0" err="1">
                <a:solidFill>
                  <a:schemeClr val="bg2">
                    <a:lumMod val="50000"/>
                    <a:lumOff val="50000"/>
                  </a:schemeClr>
                </a:solidFill>
              </a:rPr>
              <a:t>DM</a:t>
            </a:r>
            <a:r>
              <a:rPr lang="en-US" altLang="en-US" baseline="-25000" dirty="0">
                <a:solidFill>
                  <a:schemeClr val="bg2">
                    <a:lumMod val="50000"/>
                    <a:lumOff val="50000"/>
                  </a:schemeClr>
                </a:solidFill>
              </a:rPr>
              <a:t> </a:t>
            </a:r>
            <a:r>
              <a:rPr lang="en-US" altLang="en-US" dirty="0">
                <a:solidFill>
                  <a:schemeClr val="bg2">
                    <a:lumMod val="50000"/>
                    <a:lumOff val="50000"/>
                  </a:schemeClr>
                </a:solidFill>
              </a:rPr>
              <a:t>/ </a:t>
            </a:r>
            <a:r>
              <a:rPr lang="en-US" altLang="en-US" dirty="0" err="1">
                <a:solidFill>
                  <a:schemeClr val="bg2">
                    <a:lumMod val="50000"/>
                    <a:lumOff val="50000"/>
                  </a:schemeClr>
                </a:solidFill>
              </a:rPr>
              <a:t>P</a:t>
            </a:r>
            <a:r>
              <a:rPr lang="en-US" altLang="en-US" baseline="-25000" dirty="0" err="1">
                <a:solidFill>
                  <a:schemeClr val="bg2">
                    <a:lumMod val="50000"/>
                    <a:lumOff val="50000"/>
                  </a:schemeClr>
                </a:solidFill>
              </a:rPr>
              <a:t>FF</a:t>
            </a:r>
            <a:endParaRPr lang="en-US" dirty="0">
              <a:solidFill>
                <a:schemeClr val="bg2">
                  <a:lumMod val="50000"/>
                  <a:lumOff val="50000"/>
                </a:schemeClr>
              </a:solidFill>
            </a:endParaRPr>
          </a:p>
        </p:txBody>
      </p:sp>
      <p:sp>
        <p:nvSpPr>
          <p:cNvPr id="7" name="Rechteck 6"/>
          <p:cNvSpPr/>
          <p:nvPr/>
        </p:nvSpPr>
        <p:spPr>
          <a:xfrm>
            <a:off x="6253163" y="6486525"/>
            <a:ext cx="803275" cy="400050"/>
          </a:xfrm>
          <a:prstGeom prst="rect">
            <a:avLst/>
          </a:prstGeom>
        </p:spPr>
        <p:txBody>
          <a:bodyPr wrap="none">
            <a:spAutoFit/>
          </a:bodyPr>
          <a:lstStyle/>
          <a:p>
            <a:pPr>
              <a:defRPr/>
            </a:pPr>
            <a:r>
              <a:rPr lang="en-US" altLang="en-US" dirty="0" err="1">
                <a:solidFill>
                  <a:schemeClr val="bg2">
                    <a:lumMod val="50000"/>
                    <a:lumOff val="50000"/>
                  </a:schemeClr>
                </a:solidFill>
              </a:rPr>
              <a:t>e</a:t>
            </a:r>
            <a:r>
              <a:rPr lang="en-US" altLang="en-US" baseline="30000" dirty="0" err="1">
                <a:solidFill>
                  <a:schemeClr val="bg2">
                    <a:lumMod val="50000"/>
                    <a:lumOff val="50000"/>
                  </a:schemeClr>
                </a:solidFill>
              </a:rPr>
              <a:t>DM</a:t>
            </a:r>
            <a:r>
              <a:rPr lang="en-US" altLang="en-US" baseline="-25000" dirty="0" err="1">
                <a:solidFill>
                  <a:schemeClr val="bg2">
                    <a:lumMod val="50000"/>
                    <a:lumOff val="50000"/>
                  </a:schemeClr>
                </a:solidFill>
              </a:rPr>
              <a:t>FF</a:t>
            </a:r>
            <a:endParaRPr lang="en-US" dirty="0">
              <a:solidFill>
                <a:schemeClr val="bg2">
                  <a:lumMod val="50000"/>
                  <a:lumOff val="50000"/>
                </a:schemeClr>
              </a:solidFill>
            </a:endParaRPr>
          </a:p>
        </p:txBody>
      </p:sp>
      <p:sp>
        <p:nvSpPr>
          <p:cNvPr id="8" name="Rechteck 7"/>
          <p:cNvSpPr/>
          <p:nvPr/>
        </p:nvSpPr>
        <p:spPr>
          <a:xfrm>
            <a:off x="3051175" y="1327150"/>
            <a:ext cx="1190625" cy="400050"/>
          </a:xfrm>
          <a:prstGeom prst="rect">
            <a:avLst/>
          </a:prstGeom>
        </p:spPr>
        <p:txBody>
          <a:bodyPr wrap="none">
            <a:spAutoFit/>
          </a:bodyPr>
          <a:lstStyle/>
          <a:p>
            <a:pPr>
              <a:defRPr/>
            </a:pPr>
            <a:r>
              <a:rPr lang="en-US" altLang="en-US" dirty="0" err="1">
                <a:solidFill>
                  <a:schemeClr val="bg2">
                    <a:lumMod val="50000"/>
                    <a:lumOff val="50000"/>
                  </a:schemeClr>
                </a:solidFill>
              </a:rPr>
              <a:t>P</a:t>
            </a:r>
            <a:r>
              <a:rPr lang="en-US" altLang="en-US" baseline="-25000" dirty="0" err="1">
                <a:solidFill>
                  <a:schemeClr val="bg2">
                    <a:lumMod val="50000"/>
                    <a:lumOff val="50000"/>
                  </a:schemeClr>
                </a:solidFill>
              </a:rPr>
              <a:t>DM</a:t>
            </a:r>
            <a:r>
              <a:rPr lang="en-US" altLang="en-US" baseline="-25000" dirty="0">
                <a:solidFill>
                  <a:schemeClr val="bg2">
                    <a:lumMod val="50000"/>
                    <a:lumOff val="50000"/>
                  </a:schemeClr>
                </a:solidFill>
              </a:rPr>
              <a:t> </a:t>
            </a:r>
            <a:r>
              <a:rPr lang="en-US" altLang="en-US" dirty="0">
                <a:solidFill>
                  <a:schemeClr val="bg2">
                    <a:lumMod val="50000"/>
                    <a:lumOff val="50000"/>
                  </a:schemeClr>
                </a:solidFill>
              </a:rPr>
              <a:t>/ </a:t>
            </a:r>
            <a:r>
              <a:rPr lang="en-US" altLang="en-US" dirty="0" err="1">
                <a:solidFill>
                  <a:schemeClr val="bg2">
                    <a:lumMod val="50000"/>
                    <a:lumOff val="50000"/>
                  </a:schemeClr>
                </a:solidFill>
              </a:rPr>
              <a:t>P</a:t>
            </a:r>
            <a:r>
              <a:rPr lang="en-US" altLang="en-US" baseline="-25000" dirty="0" err="1">
                <a:solidFill>
                  <a:schemeClr val="bg2">
                    <a:lumMod val="50000"/>
                    <a:lumOff val="50000"/>
                  </a:schemeClr>
                </a:solidFill>
              </a:rPr>
              <a:t>FF</a:t>
            </a:r>
            <a:endParaRPr lang="en-US" dirty="0">
              <a:solidFill>
                <a:schemeClr val="bg2">
                  <a:lumMod val="50000"/>
                  <a:lumOff val="50000"/>
                </a:schemeClr>
              </a:solidFill>
            </a:endParaRPr>
          </a:p>
        </p:txBody>
      </p:sp>
      <p:sp>
        <p:nvSpPr>
          <p:cNvPr id="9" name="Rechteck 8"/>
          <p:cNvSpPr/>
          <p:nvPr/>
        </p:nvSpPr>
        <p:spPr>
          <a:xfrm>
            <a:off x="1392238" y="2625725"/>
            <a:ext cx="803275" cy="400050"/>
          </a:xfrm>
          <a:prstGeom prst="rect">
            <a:avLst/>
          </a:prstGeom>
        </p:spPr>
        <p:txBody>
          <a:bodyPr wrap="none">
            <a:spAutoFit/>
          </a:bodyPr>
          <a:lstStyle/>
          <a:p>
            <a:pPr>
              <a:defRPr/>
            </a:pPr>
            <a:r>
              <a:rPr lang="en-US" altLang="en-US" dirty="0" err="1">
                <a:solidFill>
                  <a:schemeClr val="bg2">
                    <a:lumMod val="50000"/>
                    <a:lumOff val="50000"/>
                  </a:schemeClr>
                </a:solidFill>
              </a:rPr>
              <a:t>e</a:t>
            </a:r>
            <a:r>
              <a:rPr lang="en-US" altLang="en-US" baseline="30000" dirty="0" err="1">
                <a:solidFill>
                  <a:schemeClr val="bg2">
                    <a:lumMod val="50000"/>
                    <a:lumOff val="50000"/>
                  </a:schemeClr>
                </a:solidFill>
              </a:rPr>
              <a:t>DM</a:t>
            </a:r>
            <a:r>
              <a:rPr lang="en-US" altLang="en-US" baseline="-25000" dirty="0" err="1">
                <a:solidFill>
                  <a:schemeClr val="bg2">
                    <a:lumMod val="50000"/>
                    <a:lumOff val="50000"/>
                  </a:schemeClr>
                </a:solidFill>
              </a:rPr>
              <a:t>FF</a:t>
            </a:r>
            <a:endParaRPr lang="en-US" dirty="0">
              <a:solidFill>
                <a:schemeClr val="bg2">
                  <a:lumMod val="50000"/>
                  <a:lumOff val="50000"/>
                </a:schemeClr>
              </a:solidFill>
            </a:endParaRPr>
          </a:p>
        </p:txBody>
      </p:sp>
      <p:cxnSp>
        <p:nvCxnSpPr>
          <p:cNvPr id="10" name="Gerade Verbindung mit Pfeil 9"/>
          <p:cNvCxnSpPr>
            <a:cxnSpLocks noChangeShapeType="1"/>
          </p:cNvCxnSpPr>
          <p:nvPr/>
        </p:nvCxnSpPr>
        <p:spPr bwMode="auto">
          <a:xfrm flipH="1">
            <a:off x="2838450" y="1727200"/>
            <a:ext cx="320675" cy="304800"/>
          </a:xfrm>
          <a:prstGeom prst="straightConnector1">
            <a:avLst/>
          </a:prstGeom>
          <a:noFill/>
          <a:ln w="25400" algn="ctr">
            <a:solidFill>
              <a:srgbClr val="FF0000"/>
            </a:solidFill>
            <a:round/>
            <a:headEnd type="none" w="med" len="lg"/>
            <a:tailEnd type="arrow" w="med" len="med"/>
          </a:ln>
          <a:extLst>
            <a:ext uri="{909E8E84-426E-40DD-AFC4-6F175D3DCCD1}">
              <a14:hiddenFill xmlns:a14="http://schemas.microsoft.com/office/drawing/2010/main">
                <a:noFill/>
              </a14:hiddenFill>
            </a:ext>
          </a:extLst>
        </p:spPr>
      </p:cxnSp>
      <p:cxnSp>
        <p:nvCxnSpPr>
          <p:cNvPr id="11" name="Gerade Verbindung mit Pfeil 10"/>
          <p:cNvCxnSpPr>
            <a:cxnSpLocks noChangeShapeType="1"/>
          </p:cNvCxnSpPr>
          <p:nvPr/>
        </p:nvCxnSpPr>
        <p:spPr bwMode="auto">
          <a:xfrm flipV="1">
            <a:off x="2012950" y="2163763"/>
            <a:ext cx="365125" cy="436562"/>
          </a:xfrm>
          <a:prstGeom prst="straightConnector1">
            <a:avLst/>
          </a:prstGeom>
          <a:noFill/>
          <a:ln w="25400" algn="ctr">
            <a:solidFill>
              <a:srgbClr val="FF0000"/>
            </a:solidFill>
            <a:round/>
            <a:headEnd type="none" w="med" len="lg"/>
            <a:tailEnd type="arrow"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7AB818A7-05C7-4D23-BA43-60711D33D5BA}" type="slidenum">
              <a:rPr lang="de-DE" altLang="en-US" sz="1600" smtClean="0"/>
              <a:pPr algn="r" eaLnBrk="1" hangingPunct="1">
                <a:spcBef>
                  <a:spcPct val="0"/>
                </a:spcBef>
                <a:buClrTx/>
                <a:buFontTx/>
                <a:buNone/>
              </a:pPr>
              <a:t>22</a:t>
            </a:fld>
            <a:r>
              <a:rPr lang="de-DE" altLang="en-US" sz="1600"/>
              <a:t> -</a:t>
            </a:r>
          </a:p>
        </p:txBody>
      </p:sp>
      <p:sp>
        <p:nvSpPr>
          <p:cNvPr id="2457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pic>
        <p:nvPicPr>
          <p:cNvPr id="24580" name="Picture 2" descr="D:\Arbeit\Archiv\Daten-Archiv\EMU Price Convergence\Data\FRED_Data\FRED Data TS\RE Graphs\PPP_NomExR_GER_ESP.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4564062"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D:\Arbeit\Archiv\Daten-Archiv\EMU Price Convergence\Data\FRED_Data\FRED Data TS\RE Graphs\PPP_NomExR_GER_ITA.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5175" y="-9525"/>
            <a:ext cx="457835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descr="PPP_NomExR_GER_IR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424238"/>
            <a:ext cx="4565650"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6" descr="PPP_NomExR_GER_P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8825" y="3424238"/>
            <a:ext cx="4584700"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22F19980-9783-40BE-AE3B-D18B325C69BE}" type="slidenum">
              <a:rPr lang="de-DE" altLang="en-US" sz="1600" smtClean="0"/>
              <a:pPr algn="r" eaLnBrk="1" hangingPunct="1">
                <a:spcBef>
                  <a:spcPct val="0"/>
                </a:spcBef>
                <a:buClrTx/>
                <a:buFontTx/>
                <a:buNone/>
              </a:pPr>
              <a:t>23</a:t>
            </a:fld>
            <a:r>
              <a:rPr lang="de-DE" altLang="en-US" sz="1600"/>
              <a:t> -</a:t>
            </a:r>
          </a:p>
        </p:txBody>
      </p:sp>
      <p:sp>
        <p:nvSpPr>
          <p:cNvPr id="2969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914498" name="Rectangle 2"/>
          <p:cNvSpPr>
            <a:spLocks noGrp="1" noChangeArrowheads="1"/>
          </p:cNvSpPr>
          <p:nvPr>
            <p:ph type="body" idx="4294967295"/>
          </p:nvPr>
        </p:nvSpPr>
        <p:spPr>
          <a:xfrm>
            <a:off x="468313" y="1160463"/>
            <a:ext cx="8675687" cy="5545137"/>
          </a:xfrm>
        </p:spPr>
        <p:txBody>
          <a:bodyPr/>
          <a:lstStyle/>
          <a:p>
            <a:pPr eaLnBrk="1" hangingPunct="1">
              <a:defRPr/>
            </a:pPr>
            <a:r>
              <a:rPr lang="de-DE" dirty="0"/>
              <a:t>Geht man von Güterhandel aus, so resultieren für den Devisenmarkt „normal“ verlaufende Angebots- und </a:t>
            </a:r>
            <a:r>
              <a:rPr lang="de-DE" dirty="0" err="1"/>
              <a:t>Nachfragekurven</a:t>
            </a:r>
            <a:r>
              <a:rPr lang="de-DE" baseline="30000" dirty="0" err="1"/>
              <a:t>1</a:t>
            </a:r>
            <a:r>
              <a:rPr lang="de-DE" baseline="30000" dirty="0"/>
              <a:t>)</a:t>
            </a:r>
            <a:r>
              <a:rPr lang="de-DE" dirty="0"/>
              <a:t>:</a:t>
            </a:r>
          </a:p>
          <a:p>
            <a:pPr lvl="1" eaLnBrk="1" hangingPunct="1">
              <a:lnSpc>
                <a:spcPct val="80000"/>
              </a:lnSpc>
              <a:defRPr/>
            </a:pPr>
            <a:r>
              <a:rPr lang="de-DE" dirty="0"/>
              <a:t>Die </a:t>
            </a:r>
            <a:r>
              <a:rPr lang="de-DE" dirty="0">
                <a:solidFill>
                  <a:srgbClr val="00FF00"/>
                </a:solidFill>
              </a:rPr>
              <a:t>Nachfragekurve</a:t>
            </a:r>
            <a:r>
              <a:rPr lang="de-DE" dirty="0"/>
              <a:t> nach Euro hat eine </a:t>
            </a:r>
            <a:r>
              <a:rPr lang="de-DE" dirty="0">
                <a:solidFill>
                  <a:srgbClr val="00FF00"/>
                </a:solidFill>
              </a:rPr>
              <a:t>negative Steigung</a:t>
            </a:r>
            <a:r>
              <a:rPr lang="de-DE" dirty="0"/>
              <a:t>, denn </a:t>
            </a:r>
            <a:r>
              <a:rPr lang="de-DE" dirty="0">
                <a:solidFill>
                  <a:srgbClr val="00FF00"/>
                </a:solidFill>
              </a:rPr>
              <a:t>je billiger der Euro</a:t>
            </a:r>
            <a:r>
              <a:rPr lang="de-DE" dirty="0"/>
              <a:t> ist, desto billiger sind für Ausländer Euroland-Güter. Wenn Amerikaner mehr Euroland-Güter kaufen wollen, müssen sie dazu mehr Dollar in Euro um-tauschen. Also steigt die Euro-Nachfrage, wenn der Euro billiger wird (=abwertet).</a:t>
            </a:r>
          </a:p>
          <a:p>
            <a:pPr lvl="1" eaLnBrk="1" hangingPunct="1">
              <a:lnSpc>
                <a:spcPct val="80000"/>
              </a:lnSpc>
              <a:defRPr/>
            </a:pPr>
            <a:r>
              <a:rPr lang="de-DE" dirty="0"/>
              <a:t>Die </a:t>
            </a:r>
            <a:r>
              <a:rPr lang="de-DE" dirty="0">
                <a:solidFill>
                  <a:srgbClr val="00FF00"/>
                </a:solidFill>
              </a:rPr>
              <a:t>Angebotskurve</a:t>
            </a:r>
            <a:r>
              <a:rPr lang="de-DE" dirty="0"/>
              <a:t> von Euro hat eine </a:t>
            </a:r>
            <a:r>
              <a:rPr lang="de-DE" dirty="0">
                <a:solidFill>
                  <a:srgbClr val="00FF00"/>
                </a:solidFill>
              </a:rPr>
              <a:t>positive Steigung</a:t>
            </a:r>
            <a:r>
              <a:rPr lang="de-DE" dirty="0"/>
              <a:t>, denn </a:t>
            </a:r>
            <a:r>
              <a:rPr lang="de-DE" dirty="0">
                <a:solidFill>
                  <a:srgbClr val="00FF00"/>
                </a:solidFill>
              </a:rPr>
              <a:t>je teurer der Euro</a:t>
            </a:r>
            <a:r>
              <a:rPr lang="de-DE" dirty="0"/>
              <a:t> ist, desto mehr Dollar bekommt man für einen Euro, desto billiger sind US-Güter für Euroländer. Wenn Euroländer mehr amerikanische Güter kaufen wollen, müssen sie dazu mehr Euro in Dollar umtauschen. Also steigt das Euro-Angebot, wenn der Euro teurer wird (aufwertet).</a:t>
            </a:r>
          </a:p>
        </p:txBody>
      </p:sp>
      <p:sp>
        <p:nvSpPr>
          <p:cNvPr id="7914499" name="Rectangle 3"/>
          <p:cNvSpPr>
            <a:spLocks noGrp="1" noChangeArrowheads="1"/>
          </p:cNvSpPr>
          <p:nvPr>
            <p:ph type="title" idx="4294967295"/>
          </p:nvPr>
        </p:nvSpPr>
        <p:spPr/>
        <p:txBody>
          <a:bodyPr/>
          <a:lstStyle/>
          <a:p>
            <a:pPr eaLnBrk="1" hangingPunct="1">
              <a:defRPr/>
            </a:pPr>
            <a:r>
              <a:rPr lang="de-DE" dirty="0"/>
              <a:t>3. Währungstheorie und Währungspolitik</a:t>
            </a:r>
            <a:br>
              <a:rPr lang="de-DE" dirty="0"/>
            </a:br>
            <a:r>
              <a:rPr lang="de-DE" sz="2200" dirty="0"/>
              <a:t>3.1.2. Kaufkraft- und Zinsparität</a:t>
            </a:r>
          </a:p>
        </p:txBody>
      </p:sp>
      <p:sp>
        <p:nvSpPr>
          <p:cNvPr id="29702" name="Text Box 4"/>
          <p:cNvSpPr txBox="1">
            <a:spLocks noChangeArrowheads="1"/>
          </p:cNvSpPr>
          <p:nvPr/>
        </p:nvSpPr>
        <p:spPr bwMode="auto">
          <a:xfrm>
            <a:off x="0" y="5808663"/>
            <a:ext cx="91440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lnSpc>
                <a:spcPct val="90000"/>
              </a:lnSpc>
              <a:spcBef>
                <a:spcPct val="50000"/>
              </a:spcBef>
              <a:buClrTx/>
              <a:buFontTx/>
              <a:buNone/>
            </a:pPr>
            <a:r>
              <a:rPr lang="de-DE" altLang="en-US" sz="1600" baseline="30000"/>
              <a:t>1)</a:t>
            </a:r>
            <a:r>
              <a:rPr lang="de-DE" altLang="en-US" sz="1600"/>
              <a:t> Keine Regel ohne Ausnahme: Wenn die ausländischen Güterpreise konstant sind, kann sich die Euro-Angebotskurve ab einem bestimmten Punkt „zurückbiegen“. Die Gründe liegen im parabel-förmigen Verlauf von Umsatzkurven. Zur Vereinfachung wird dieser Bereich der Angebotskurve hier vernachlässigt.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1449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144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2B54767E-8B10-4E21-87FE-8B6BA296BF5F}" type="slidenum">
              <a:rPr lang="de-DE" altLang="en-US" sz="1600" smtClean="0"/>
              <a:pPr algn="r" eaLnBrk="1" hangingPunct="1">
                <a:spcBef>
                  <a:spcPct val="0"/>
                </a:spcBef>
                <a:buClrTx/>
                <a:buFontTx/>
                <a:buNone/>
              </a:pPr>
              <a:t>24</a:t>
            </a:fld>
            <a:r>
              <a:rPr lang="de-DE" altLang="en-US" sz="1600"/>
              <a:t> -</a:t>
            </a:r>
          </a:p>
        </p:txBody>
      </p:sp>
      <p:sp>
        <p:nvSpPr>
          <p:cNvPr id="3072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grpSp>
        <p:nvGrpSpPr>
          <p:cNvPr id="30724" name="Group 22"/>
          <p:cNvGrpSpPr>
            <a:grpSpLocks/>
          </p:cNvGrpSpPr>
          <p:nvPr/>
        </p:nvGrpSpPr>
        <p:grpSpPr bwMode="auto">
          <a:xfrm>
            <a:off x="598488" y="871538"/>
            <a:ext cx="8021637" cy="5829300"/>
            <a:chOff x="377" y="549"/>
            <a:chExt cx="5053" cy="3672"/>
          </a:xfrm>
        </p:grpSpPr>
        <p:graphicFrame>
          <p:nvGraphicFramePr>
            <p:cNvPr id="30736" name="Object 20">
              <a:hlinkClick r:id="rId4" action="ppaction://hlinkfile"/>
            </p:cNvPr>
            <p:cNvGraphicFramePr>
              <a:graphicFrameLocks/>
            </p:cNvGraphicFramePr>
            <p:nvPr/>
          </p:nvGraphicFramePr>
          <p:xfrm>
            <a:off x="377" y="690"/>
            <a:ext cx="4783" cy="3531"/>
          </p:xfrm>
          <a:graphic>
            <a:graphicData uri="http://schemas.openxmlformats.org/presentationml/2006/ole">
              <mc:AlternateContent xmlns:mc="http://schemas.openxmlformats.org/markup-compatibility/2006">
                <mc:Choice xmlns:v="urn:schemas-microsoft-com:vml" Requires="v">
                  <p:oleObj spid="_x0000_s30956" name="Diagramm" r:id="rId5" imgW="7438924" imgH="5324610" progId="MSGraph.Chart.8">
                    <p:embed followColorScheme="full"/>
                  </p:oleObj>
                </mc:Choice>
                <mc:Fallback>
                  <p:oleObj name="Diagramm" r:id="rId5" imgW="7438924" imgH="5324610" progId="MSGraph.Chart.8">
                    <p:embed followColorScheme="full"/>
                    <p:pic>
                      <p:nvPicPr>
                        <p:cNvPr id="0" name="Object 2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 y="690"/>
                          <a:ext cx="4783" cy="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7" name="Rectangle 4"/>
            <p:cNvSpPr>
              <a:spLocks noChangeArrowheads="1"/>
            </p:cNvSpPr>
            <p:nvPr/>
          </p:nvSpPr>
          <p:spPr bwMode="auto">
            <a:xfrm>
              <a:off x="411" y="549"/>
              <a:ext cx="42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en-GB" altLang="en-US" sz="2200"/>
                <a:t>e</a:t>
              </a:r>
              <a:r>
                <a:rPr lang="en-GB" altLang="en-US" sz="2200" baseline="30000"/>
                <a:t>$</a:t>
              </a:r>
              <a:r>
                <a:rPr lang="en-GB" altLang="en-US" sz="2200" baseline="-25000"/>
                <a:t>€</a:t>
              </a:r>
            </a:p>
          </p:txBody>
        </p:sp>
        <p:sp>
          <p:nvSpPr>
            <p:cNvPr id="30738" name="Rectangle 5"/>
            <p:cNvSpPr>
              <a:spLocks noChangeArrowheads="1"/>
            </p:cNvSpPr>
            <p:nvPr/>
          </p:nvSpPr>
          <p:spPr bwMode="auto">
            <a:xfrm>
              <a:off x="5157" y="3772"/>
              <a:ext cx="27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a:t>
              </a:r>
            </a:p>
          </p:txBody>
        </p:sp>
        <p:sp>
          <p:nvSpPr>
            <p:cNvPr id="30739" name="Line 10"/>
            <p:cNvSpPr>
              <a:spLocks noChangeShapeType="1"/>
            </p:cNvSpPr>
            <p:nvPr/>
          </p:nvSpPr>
          <p:spPr bwMode="auto">
            <a:xfrm flipV="1">
              <a:off x="453" y="731"/>
              <a:ext cx="0" cy="182"/>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0740" name="Line 11"/>
            <p:cNvSpPr>
              <a:spLocks noChangeShapeType="1"/>
            </p:cNvSpPr>
            <p:nvPr/>
          </p:nvSpPr>
          <p:spPr bwMode="auto">
            <a:xfrm rot="5400000" flipV="1">
              <a:off x="5122" y="3951"/>
              <a:ext cx="0" cy="182"/>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30725" name="Text Box 6"/>
          <p:cNvSpPr txBox="1">
            <a:spLocks noChangeArrowheads="1"/>
          </p:cNvSpPr>
          <p:nvPr/>
        </p:nvSpPr>
        <p:spPr bwMode="auto">
          <a:xfrm>
            <a:off x="7272338" y="5373688"/>
            <a:ext cx="1689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b="1" dirty="0">
                <a:solidFill>
                  <a:srgbClr val="FF0000"/>
                </a:solidFill>
              </a:rPr>
              <a:t>€-</a:t>
            </a:r>
            <a:r>
              <a:rPr lang="en-US" altLang="en-US" sz="2000" b="1" dirty="0" err="1">
                <a:solidFill>
                  <a:srgbClr val="FF0000"/>
                </a:solidFill>
              </a:rPr>
              <a:t>Nachfrage</a:t>
            </a:r>
            <a:endParaRPr lang="en-US" altLang="en-US" sz="2000" b="1" dirty="0">
              <a:solidFill>
                <a:srgbClr val="FF0000"/>
              </a:solidFill>
            </a:endParaRPr>
          </a:p>
        </p:txBody>
      </p:sp>
      <p:sp>
        <p:nvSpPr>
          <p:cNvPr id="30726" name="Line 7"/>
          <p:cNvSpPr>
            <a:spLocks noChangeShapeType="1"/>
          </p:cNvSpPr>
          <p:nvPr/>
        </p:nvSpPr>
        <p:spPr bwMode="auto">
          <a:xfrm flipV="1">
            <a:off x="755650" y="1989138"/>
            <a:ext cx="6481763" cy="3348037"/>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0727" name="Text Box 8"/>
          <p:cNvSpPr txBox="1">
            <a:spLocks noChangeArrowheads="1"/>
          </p:cNvSpPr>
          <p:nvPr/>
        </p:nvSpPr>
        <p:spPr bwMode="auto">
          <a:xfrm>
            <a:off x="7272338" y="1773238"/>
            <a:ext cx="159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b="1">
                <a:solidFill>
                  <a:srgbClr val="00FF00"/>
                </a:solidFill>
              </a:rPr>
              <a:t>€-Angebot</a:t>
            </a:r>
          </a:p>
        </p:txBody>
      </p:sp>
      <p:sp>
        <p:nvSpPr>
          <p:cNvPr id="30728" name="Line 9"/>
          <p:cNvSpPr>
            <a:spLocks noChangeShapeType="1"/>
          </p:cNvSpPr>
          <p:nvPr/>
        </p:nvSpPr>
        <p:spPr bwMode="auto">
          <a:xfrm>
            <a:off x="719138" y="1952625"/>
            <a:ext cx="6553200" cy="34925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nvGrpSpPr>
          <p:cNvPr id="3" name="Group 27"/>
          <p:cNvGrpSpPr>
            <a:grpSpLocks/>
          </p:cNvGrpSpPr>
          <p:nvPr/>
        </p:nvGrpSpPr>
        <p:grpSpPr bwMode="auto">
          <a:xfrm>
            <a:off x="1873250" y="4348163"/>
            <a:ext cx="4038600" cy="2335212"/>
            <a:chOff x="1180" y="2739"/>
            <a:chExt cx="2544" cy="1471"/>
          </a:xfrm>
        </p:grpSpPr>
        <p:sp>
          <p:nvSpPr>
            <p:cNvPr id="30734" name="Line 14"/>
            <p:cNvSpPr>
              <a:spLocks noChangeShapeType="1"/>
            </p:cNvSpPr>
            <p:nvPr/>
          </p:nvSpPr>
          <p:spPr bwMode="auto">
            <a:xfrm rot="-5400000">
              <a:off x="2572" y="2542"/>
              <a:ext cx="391" cy="785"/>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0735" name="AutoShape 13"/>
            <p:cNvSpPr>
              <a:spLocks noChangeArrowheads="1"/>
            </p:cNvSpPr>
            <p:nvPr/>
          </p:nvSpPr>
          <p:spPr bwMode="auto">
            <a:xfrm>
              <a:off x="1180" y="3084"/>
              <a:ext cx="2544" cy="1126"/>
            </a:xfrm>
            <a:prstGeom prst="roundRect">
              <a:avLst>
                <a:gd name="adj" fmla="val 12495"/>
              </a:avLst>
            </a:prstGeom>
            <a:solidFill>
              <a:srgbClr val="FFFF99"/>
            </a:solidFill>
            <a:ln w="50800">
              <a:solidFill>
                <a:srgbClr val="FF0000"/>
              </a:solidFill>
              <a:round/>
              <a:headEnd/>
              <a:tailEnd/>
            </a:ln>
          </p:spPr>
          <p:txBody>
            <a:bodyPr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 typeface="Symbol" pitchFamily="18" charset="2"/>
                <a:buNone/>
              </a:pPr>
              <a:r>
                <a:rPr lang="de-DE" altLang="en-US" sz="2000" dirty="0">
                  <a:solidFill>
                    <a:srgbClr val="0000FF"/>
                  </a:solidFill>
                  <a:sym typeface="Wingdings" pitchFamily="2" charset="2"/>
                </a:rPr>
                <a:t>Je weniger $ für einen € gezahlt werden muss, desto billiger werden Euroland-Güter aus Sicht der Amerikaner und desto mehr € wird folglich nachgefragt.</a:t>
              </a:r>
            </a:p>
          </p:txBody>
        </p:sp>
      </p:grpSp>
      <p:sp>
        <p:nvSpPr>
          <p:cNvPr id="7705625" name="Rectangle 25"/>
          <p:cNvSpPr>
            <a:spLocks noGrp="1" noChangeArrowheads="1"/>
          </p:cNvSpPr>
          <p:nvPr>
            <p:ph type="title" idx="4294967295"/>
          </p:nvPr>
        </p:nvSpPr>
        <p:spPr/>
        <p:txBody>
          <a:bodyPr/>
          <a:lstStyle/>
          <a:p>
            <a:pPr eaLnBrk="1" hangingPunct="1">
              <a:defRPr/>
            </a:pPr>
            <a:r>
              <a:rPr lang="de-DE" dirty="0"/>
              <a:t>3. Währungstheorie und Währungspolitik</a:t>
            </a:r>
            <a:br>
              <a:rPr lang="de-DE" dirty="0"/>
            </a:br>
            <a:r>
              <a:rPr lang="de-DE" sz="2200" dirty="0"/>
              <a:t>3.1.2. Kaufkraft- und Zinsparität</a:t>
            </a:r>
          </a:p>
        </p:txBody>
      </p:sp>
      <p:grpSp>
        <p:nvGrpSpPr>
          <p:cNvPr id="4" name="Group 26"/>
          <p:cNvGrpSpPr>
            <a:grpSpLocks/>
          </p:cNvGrpSpPr>
          <p:nvPr/>
        </p:nvGrpSpPr>
        <p:grpSpPr bwMode="auto">
          <a:xfrm>
            <a:off x="1331913" y="371475"/>
            <a:ext cx="4665662" cy="2635250"/>
            <a:chOff x="839" y="234"/>
            <a:chExt cx="2939" cy="1660"/>
          </a:xfrm>
        </p:grpSpPr>
        <p:sp>
          <p:nvSpPr>
            <p:cNvPr id="30732" name="Line 17"/>
            <p:cNvSpPr>
              <a:spLocks noChangeShapeType="1"/>
            </p:cNvSpPr>
            <p:nvPr/>
          </p:nvSpPr>
          <p:spPr bwMode="auto">
            <a:xfrm rot="5400000" flipV="1">
              <a:off x="2502" y="1212"/>
              <a:ext cx="584" cy="78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0733" name="AutoShape 16"/>
            <p:cNvSpPr>
              <a:spLocks noChangeArrowheads="1"/>
            </p:cNvSpPr>
            <p:nvPr/>
          </p:nvSpPr>
          <p:spPr bwMode="auto">
            <a:xfrm>
              <a:off x="839" y="234"/>
              <a:ext cx="2939" cy="1126"/>
            </a:xfrm>
            <a:prstGeom prst="roundRect">
              <a:avLst>
                <a:gd name="adj" fmla="val 12495"/>
              </a:avLst>
            </a:prstGeom>
            <a:solidFill>
              <a:srgbClr val="FFFF99"/>
            </a:solidFill>
            <a:ln w="50800">
              <a:solidFill>
                <a:srgbClr val="FF0000"/>
              </a:solidFill>
              <a:round/>
              <a:headEnd/>
              <a:tailEnd/>
            </a:ln>
          </p:spPr>
          <p:txBody>
            <a:bodyPr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 typeface="Symbol" pitchFamily="18" charset="2"/>
                <a:buNone/>
              </a:pPr>
              <a:r>
                <a:rPr lang="de-DE" altLang="en-US" sz="2000">
                  <a:solidFill>
                    <a:srgbClr val="0000FF"/>
                  </a:solidFill>
                  <a:sym typeface="Wingdings" pitchFamily="2" charset="2"/>
                </a:rPr>
                <a:t>Je mehr $ für einen € gezahlt werden, desto billiger werden US-Güter aus Sicht der Europäer und um so höher ist die Nachfrage nach $ und folglich das Angebot an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6" grpId="0" animBg="1"/>
      <p:bldP spid="30727" grpId="0"/>
      <p:bldP spid="3072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8F16224C-0F10-47CE-8DEB-E0A22185A244}" type="slidenum">
              <a:rPr lang="de-DE" altLang="en-US" sz="1600" smtClean="0"/>
              <a:pPr algn="r" eaLnBrk="1" hangingPunct="1">
                <a:spcBef>
                  <a:spcPct val="0"/>
                </a:spcBef>
                <a:buClrTx/>
                <a:buFontTx/>
                <a:buNone/>
              </a:pPr>
              <a:t>25</a:t>
            </a:fld>
            <a:r>
              <a:rPr lang="de-DE" altLang="en-US" sz="1600"/>
              <a:t> -</a:t>
            </a:r>
          </a:p>
        </p:txBody>
      </p:sp>
      <p:sp>
        <p:nvSpPr>
          <p:cNvPr id="3174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grpSp>
        <p:nvGrpSpPr>
          <p:cNvPr id="31748" name="Group 19"/>
          <p:cNvGrpSpPr>
            <a:grpSpLocks/>
          </p:cNvGrpSpPr>
          <p:nvPr/>
        </p:nvGrpSpPr>
        <p:grpSpPr bwMode="auto">
          <a:xfrm>
            <a:off x="598488" y="871538"/>
            <a:ext cx="8021637" cy="5829300"/>
            <a:chOff x="377" y="549"/>
            <a:chExt cx="5053" cy="3672"/>
          </a:xfrm>
        </p:grpSpPr>
        <p:graphicFrame>
          <p:nvGraphicFramePr>
            <p:cNvPr id="31759" name="Object 20">
              <a:hlinkClick r:id="rId4" action="ppaction://hlinkfile"/>
            </p:cNvPr>
            <p:cNvGraphicFramePr>
              <a:graphicFrameLocks/>
            </p:cNvGraphicFramePr>
            <p:nvPr/>
          </p:nvGraphicFramePr>
          <p:xfrm>
            <a:off x="377" y="690"/>
            <a:ext cx="4783" cy="3531"/>
          </p:xfrm>
          <a:graphic>
            <a:graphicData uri="http://schemas.openxmlformats.org/presentationml/2006/ole">
              <mc:AlternateContent xmlns:mc="http://schemas.openxmlformats.org/markup-compatibility/2006">
                <mc:Choice xmlns:v="urn:schemas-microsoft-com:vml" Requires="v">
                  <p:oleObj spid="_x0000_s31978" name="Diagramm" r:id="rId5" imgW="7429545" imgH="5324610" progId="MSGraph.Chart.8">
                    <p:embed followColorScheme="full"/>
                  </p:oleObj>
                </mc:Choice>
                <mc:Fallback>
                  <p:oleObj name="Diagramm" r:id="rId5" imgW="7429545" imgH="5324610" progId="MSGraph.Chart.8">
                    <p:embed followColorScheme="full"/>
                    <p:pic>
                      <p:nvPicPr>
                        <p:cNvPr id="0" name="Object 2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 y="690"/>
                          <a:ext cx="4783" cy="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60" name="Rectangle 21"/>
            <p:cNvSpPr>
              <a:spLocks noChangeArrowheads="1"/>
            </p:cNvSpPr>
            <p:nvPr/>
          </p:nvSpPr>
          <p:spPr bwMode="auto">
            <a:xfrm>
              <a:off x="411" y="549"/>
              <a:ext cx="42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en-GB" altLang="en-US" sz="2200"/>
                <a:t>e</a:t>
              </a:r>
              <a:r>
                <a:rPr lang="en-GB" altLang="en-US" sz="2200" baseline="30000"/>
                <a:t>$</a:t>
              </a:r>
              <a:r>
                <a:rPr lang="en-GB" altLang="en-US" sz="2200" baseline="-25000"/>
                <a:t>€</a:t>
              </a:r>
            </a:p>
          </p:txBody>
        </p:sp>
        <p:sp>
          <p:nvSpPr>
            <p:cNvPr id="31761" name="Rectangle 22"/>
            <p:cNvSpPr>
              <a:spLocks noChangeArrowheads="1"/>
            </p:cNvSpPr>
            <p:nvPr/>
          </p:nvSpPr>
          <p:spPr bwMode="auto">
            <a:xfrm>
              <a:off x="5157" y="3772"/>
              <a:ext cx="27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a:t>
              </a:r>
            </a:p>
          </p:txBody>
        </p:sp>
        <p:sp>
          <p:nvSpPr>
            <p:cNvPr id="31762" name="Line 23"/>
            <p:cNvSpPr>
              <a:spLocks noChangeShapeType="1"/>
            </p:cNvSpPr>
            <p:nvPr/>
          </p:nvSpPr>
          <p:spPr bwMode="auto">
            <a:xfrm flipV="1">
              <a:off x="453" y="731"/>
              <a:ext cx="0" cy="182"/>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1763" name="Line 24"/>
            <p:cNvSpPr>
              <a:spLocks noChangeShapeType="1"/>
            </p:cNvSpPr>
            <p:nvPr/>
          </p:nvSpPr>
          <p:spPr bwMode="auto">
            <a:xfrm rot="5400000" flipV="1">
              <a:off x="5122" y="3951"/>
              <a:ext cx="0" cy="182"/>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31749" name="Line 6"/>
          <p:cNvSpPr>
            <a:spLocks noChangeShapeType="1"/>
          </p:cNvSpPr>
          <p:nvPr/>
        </p:nvSpPr>
        <p:spPr bwMode="auto">
          <a:xfrm flipH="1">
            <a:off x="3959225" y="3716338"/>
            <a:ext cx="0" cy="2736850"/>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1750" name="Line 7"/>
          <p:cNvSpPr>
            <a:spLocks noChangeShapeType="1"/>
          </p:cNvSpPr>
          <p:nvPr/>
        </p:nvSpPr>
        <p:spPr bwMode="auto">
          <a:xfrm rot="5400000" flipH="1">
            <a:off x="2286001" y="2079625"/>
            <a:ext cx="0" cy="3203575"/>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1751" name="Line 9"/>
          <p:cNvSpPr>
            <a:spLocks noChangeShapeType="1"/>
          </p:cNvSpPr>
          <p:nvPr/>
        </p:nvSpPr>
        <p:spPr bwMode="auto">
          <a:xfrm flipV="1">
            <a:off x="755650" y="2262188"/>
            <a:ext cx="5953125" cy="3074987"/>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1752" name="Line 11"/>
          <p:cNvSpPr>
            <a:spLocks noChangeShapeType="1"/>
          </p:cNvSpPr>
          <p:nvPr/>
        </p:nvSpPr>
        <p:spPr bwMode="auto">
          <a:xfrm>
            <a:off x="719138" y="1952625"/>
            <a:ext cx="5913437" cy="31511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1753" name="Text Box 12"/>
          <p:cNvSpPr txBox="1">
            <a:spLocks noChangeArrowheads="1"/>
          </p:cNvSpPr>
          <p:nvPr/>
        </p:nvSpPr>
        <p:spPr bwMode="auto">
          <a:xfrm>
            <a:off x="134938" y="3465513"/>
            <a:ext cx="6858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b="1"/>
              <a:t>e</a:t>
            </a:r>
            <a:r>
              <a:rPr lang="en-US" altLang="en-US" sz="2200" b="1" baseline="30000"/>
              <a:t>1</a:t>
            </a:r>
          </a:p>
        </p:txBody>
      </p:sp>
      <p:sp>
        <p:nvSpPr>
          <p:cNvPr id="31754" name="Text Box 13"/>
          <p:cNvSpPr txBox="1">
            <a:spLocks noChangeArrowheads="1"/>
          </p:cNvSpPr>
          <p:nvPr/>
        </p:nvSpPr>
        <p:spPr bwMode="auto">
          <a:xfrm>
            <a:off x="3382963" y="6453188"/>
            <a:ext cx="11525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b="1"/>
              <a:t>€</a:t>
            </a:r>
            <a:r>
              <a:rPr lang="en-US" altLang="en-US" sz="2200" b="1" baseline="30000"/>
              <a:t>1</a:t>
            </a:r>
          </a:p>
        </p:txBody>
      </p:sp>
      <p:sp>
        <p:nvSpPr>
          <p:cNvPr id="31755" name="AutoShape 16"/>
          <p:cNvSpPr>
            <a:spLocks noChangeArrowheads="1"/>
          </p:cNvSpPr>
          <p:nvPr/>
        </p:nvSpPr>
        <p:spPr bwMode="auto">
          <a:xfrm>
            <a:off x="1800225" y="1557338"/>
            <a:ext cx="4548188" cy="471487"/>
          </a:xfrm>
          <a:prstGeom prst="roundRect">
            <a:avLst>
              <a:gd name="adj" fmla="val 12495"/>
            </a:avLst>
          </a:prstGeom>
          <a:solidFill>
            <a:srgbClr val="FFFF99"/>
          </a:solidFill>
          <a:ln w="50800">
            <a:solidFill>
              <a:srgbClr val="FF0000"/>
            </a:solidFill>
            <a:round/>
            <a:headEnd/>
            <a:tailEnd/>
          </a:ln>
        </p:spPr>
        <p:txBody>
          <a:bodyPr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 typeface="Symbol" pitchFamily="18" charset="2"/>
              <a:buNone/>
            </a:pPr>
            <a:r>
              <a:rPr lang="en-US" altLang="en-US" sz="2000">
                <a:solidFill>
                  <a:srgbClr val="0000FF"/>
                </a:solidFill>
                <a:sym typeface="Wingdings" pitchFamily="2" charset="2"/>
              </a:rPr>
              <a:t>Gleichgewicht auf dem Devisenmarkt</a:t>
            </a:r>
          </a:p>
        </p:txBody>
      </p:sp>
      <p:sp>
        <p:nvSpPr>
          <p:cNvPr id="7707675" name="Rectangle 27"/>
          <p:cNvSpPr>
            <a:spLocks noGrp="1" noChangeArrowheads="1"/>
          </p:cNvSpPr>
          <p:nvPr>
            <p:ph type="title" idx="4294967295"/>
          </p:nvPr>
        </p:nvSpPr>
        <p:spPr/>
        <p:txBody>
          <a:bodyPr/>
          <a:lstStyle/>
          <a:p>
            <a:pPr eaLnBrk="1" hangingPunct="1">
              <a:defRPr/>
            </a:pPr>
            <a:r>
              <a:rPr lang="de-DE" dirty="0"/>
              <a:t>3. Währungstheorie und Währungspolitik</a:t>
            </a:r>
            <a:br>
              <a:rPr lang="de-DE" dirty="0"/>
            </a:br>
            <a:r>
              <a:rPr lang="de-DE" sz="2200" dirty="0"/>
              <a:t>3.1.2. Kaufkraft- und Zinsparität</a:t>
            </a:r>
          </a:p>
        </p:txBody>
      </p:sp>
      <p:sp>
        <p:nvSpPr>
          <p:cNvPr id="31757" name="Text Box 51"/>
          <p:cNvSpPr txBox="1">
            <a:spLocks noChangeArrowheads="1"/>
          </p:cNvSpPr>
          <p:nvPr/>
        </p:nvSpPr>
        <p:spPr bwMode="auto">
          <a:xfrm>
            <a:off x="6654800" y="4949825"/>
            <a:ext cx="2270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b="1">
                <a:solidFill>
                  <a:srgbClr val="FF0000"/>
                </a:solidFill>
              </a:rPr>
              <a:t>€-Nachfrage(P</a:t>
            </a:r>
            <a:r>
              <a:rPr lang="en-US" altLang="en-US" sz="2000" b="1" baseline="-25000">
                <a:solidFill>
                  <a:srgbClr val="FF0000"/>
                </a:solidFill>
              </a:rPr>
              <a:t>$,1</a:t>
            </a:r>
            <a:r>
              <a:rPr lang="en-US" altLang="en-US" sz="2000" b="1">
                <a:solidFill>
                  <a:srgbClr val="FF0000"/>
                </a:solidFill>
              </a:rPr>
              <a:t>)</a:t>
            </a:r>
          </a:p>
        </p:txBody>
      </p:sp>
      <p:sp>
        <p:nvSpPr>
          <p:cNvPr id="31758" name="Text Box 52"/>
          <p:cNvSpPr txBox="1">
            <a:spLocks noChangeArrowheads="1"/>
          </p:cNvSpPr>
          <p:nvPr/>
        </p:nvSpPr>
        <p:spPr bwMode="auto">
          <a:xfrm>
            <a:off x="6723063" y="2046288"/>
            <a:ext cx="2139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b="1">
                <a:solidFill>
                  <a:srgbClr val="00FF00"/>
                </a:solidFill>
              </a:rPr>
              <a:t>€-Angebot(P</a:t>
            </a:r>
            <a:r>
              <a:rPr lang="en-US" altLang="en-US" sz="2000" b="1" baseline="-25000">
                <a:solidFill>
                  <a:srgbClr val="00FF00"/>
                </a:solidFill>
              </a:rPr>
              <a:t>$,1</a:t>
            </a:r>
            <a:r>
              <a:rPr lang="en-US" altLang="en-US" sz="2000" b="1">
                <a:solidFill>
                  <a:srgbClr val="00FF00"/>
                </a:solidFill>
              </a:rPr>
              <a:t>)</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6583456B-C50C-4808-97E0-DA6524AD8E86}" type="slidenum">
              <a:rPr lang="de-DE" altLang="en-US" sz="1600" smtClean="0"/>
              <a:pPr>
                <a:spcBef>
                  <a:spcPct val="0"/>
                </a:spcBef>
                <a:buClrTx/>
                <a:buFontTx/>
                <a:buNone/>
              </a:pPr>
              <a:t>26</a:t>
            </a:fld>
            <a:r>
              <a:rPr lang="de-DE" altLang="en-US" sz="1600"/>
              <a:t> -</a:t>
            </a:r>
          </a:p>
        </p:txBody>
      </p:sp>
      <p:sp>
        <p:nvSpPr>
          <p:cNvPr id="3277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32783" name="Object 36">
            <a:hlinkClick r:id="rId4" action="ppaction://hlinkfile"/>
          </p:cNvPr>
          <p:cNvGraphicFramePr>
            <a:graphicFrameLocks/>
          </p:cNvGraphicFramePr>
          <p:nvPr/>
        </p:nvGraphicFramePr>
        <p:xfrm>
          <a:off x="603250" y="1089026"/>
          <a:ext cx="7593013" cy="5605463"/>
        </p:xfrm>
        <a:graphic>
          <a:graphicData uri="http://schemas.openxmlformats.org/presentationml/2006/ole">
            <mc:AlternateContent xmlns:mc="http://schemas.openxmlformats.org/markup-compatibility/2006">
              <mc:Choice xmlns:v="urn:schemas-microsoft-com:vml" Requires="v">
                <p:oleObj spid="_x0000_s181396" name="Diagramm" r:id="rId5" imgW="7429576" imgH="5324441" progId="MSGraph.Chart.8">
                  <p:embed followColorScheme="full"/>
                </p:oleObj>
              </mc:Choice>
              <mc:Fallback>
                <p:oleObj name="Diagramm" r:id="rId5" imgW="7429576" imgH="5324441" progId="MSGraph.Chart.8">
                  <p:embed followColorScheme="full"/>
                  <p:pic>
                    <p:nvPicPr>
                      <p:cNvPr id="32783" name="Object 36">
                        <a:hlinkClick r:id="" action="ppaction://hlinkfile"/>
                      </p:cNvPr>
                      <p:cNvPicPr>
                        <a:picLocks noChangeArrowheads="1"/>
                      </p:cNvPicPr>
                      <p:nvPr/>
                    </p:nvPicPr>
                    <p:blipFill>
                      <a:blip r:embed="rId6"/>
                      <a:srcRect/>
                      <a:stretch>
                        <a:fillRect/>
                      </a:stretch>
                    </p:blipFill>
                    <p:spPr bwMode="auto">
                      <a:xfrm>
                        <a:off x="603250" y="1089026"/>
                        <a:ext cx="7593013" cy="560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84" name="Rectangle 37"/>
          <p:cNvSpPr>
            <a:spLocks noChangeArrowheads="1"/>
          </p:cNvSpPr>
          <p:nvPr/>
        </p:nvSpPr>
        <p:spPr bwMode="auto">
          <a:xfrm>
            <a:off x="657225" y="865188"/>
            <a:ext cx="6810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a:spcBef>
                <a:spcPct val="20000"/>
              </a:spcBef>
              <a:buClr>
                <a:srgbClr val="FF0000"/>
              </a:buClr>
              <a:buFont typeface="Wingdings" pitchFamily="2" charset="2"/>
              <a:buChar char="v"/>
              <a:defRPr sz="2000">
                <a:solidFill>
                  <a:schemeClr val="tx1"/>
                </a:solidFill>
                <a:latin typeface="Arial" charset="0"/>
              </a:defRPr>
            </a:lvl4pPr>
            <a:lvl5pPr marL="2057400" indent="-228600" defTabSz="76200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en-GB" altLang="en-US" sz="2200" dirty="0"/>
              <a:t>e</a:t>
            </a:r>
            <a:r>
              <a:rPr lang="en-GB" altLang="en-US" sz="2200" baseline="30000" dirty="0"/>
              <a:t>$</a:t>
            </a:r>
            <a:r>
              <a:rPr lang="en-GB" altLang="en-US" sz="2200" baseline="-25000" dirty="0"/>
              <a:t>€</a:t>
            </a:r>
          </a:p>
        </p:txBody>
      </p:sp>
      <p:sp>
        <p:nvSpPr>
          <p:cNvPr id="32785" name="Rectangle 38"/>
          <p:cNvSpPr>
            <a:spLocks noChangeArrowheads="1"/>
          </p:cNvSpPr>
          <p:nvPr/>
        </p:nvSpPr>
        <p:spPr bwMode="auto">
          <a:xfrm>
            <a:off x="8191500" y="5981701"/>
            <a:ext cx="4333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a:spcBef>
                <a:spcPct val="20000"/>
              </a:spcBef>
              <a:buClr>
                <a:srgbClr val="FF0000"/>
              </a:buClr>
              <a:buFont typeface="Wingdings" pitchFamily="2" charset="2"/>
              <a:buChar char="v"/>
              <a:defRPr sz="2000">
                <a:solidFill>
                  <a:schemeClr val="tx1"/>
                </a:solidFill>
                <a:latin typeface="Arial" charset="0"/>
              </a:defRPr>
            </a:lvl4pPr>
            <a:lvl5pPr marL="2057400" indent="-228600" defTabSz="76200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dirty="0"/>
              <a:t>€</a:t>
            </a:r>
          </a:p>
        </p:txBody>
      </p:sp>
      <p:sp>
        <p:nvSpPr>
          <p:cNvPr id="32786" name="Line 39"/>
          <p:cNvSpPr>
            <a:spLocks noChangeShapeType="1"/>
          </p:cNvSpPr>
          <p:nvPr/>
        </p:nvSpPr>
        <p:spPr bwMode="auto">
          <a:xfrm flipV="1">
            <a:off x="723900" y="1154113"/>
            <a:ext cx="0" cy="288925"/>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2787" name="Line 40"/>
          <p:cNvSpPr>
            <a:spLocks noChangeShapeType="1"/>
          </p:cNvSpPr>
          <p:nvPr/>
        </p:nvSpPr>
        <p:spPr bwMode="auto">
          <a:xfrm rot="5400000" flipV="1">
            <a:off x="8135938" y="6265863"/>
            <a:ext cx="0" cy="288925"/>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2773" name="Line 41"/>
          <p:cNvSpPr>
            <a:spLocks noChangeShapeType="1"/>
          </p:cNvSpPr>
          <p:nvPr/>
        </p:nvSpPr>
        <p:spPr bwMode="auto">
          <a:xfrm flipH="1">
            <a:off x="3963988" y="3709988"/>
            <a:ext cx="0" cy="2736850"/>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2774" name="Line 42"/>
          <p:cNvSpPr>
            <a:spLocks noChangeShapeType="1"/>
          </p:cNvSpPr>
          <p:nvPr/>
        </p:nvSpPr>
        <p:spPr bwMode="auto">
          <a:xfrm rot="5400000" flipH="1">
            <a:off x="2290763" y="2073275"/>
            <a:ext cx="0" cy="3203575"/>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2775" name="Text Box 43"/>
          <p:cNvSpPr txBox="1">
            <a:spLocks noChangeArrowheads="1"/>
          </p:cNvSpPr>
          <p:nvPr/>
        </p:nvSpPr>
        <p:spPr bwMode="auto">
          <a:xfrm>
            <a:off x="139700" y="3459163"/>
            <a:ext cx="6858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b="1" dirty="0" err="1"/>
              <a:t>e</a:t>
            </a:r>
            <a:r>
              <a:rPr lang="en-US" altLang="en-US" sz="2200" b="1" baseline="-25000" dirty="0" err="1"/>
              <a:t>1</a:t>
            </a:r>
            <a:endParaRPr lang="en-US" altLang="en-US" sz="2200" b="1" baseline="-25000" dirty="0"/>
          </a:p>
        </p:txBody>
      </p:sp>
      <p:sp>
        <p:nvSpPr>
          <p:cNvPr id="32776" name="Text Box 44"/>
          <p:cNvSpPr txBox="1">
            <a:spLocks noChangeArrowheads="1"/>
          </p:cNvSpPr>
          <p:nvPr/>
        </p:nvSpPr>
        <p:spPr bwMode="auto">
          <a:xfrm>
            <a:off x="3387725" y="6446838"/>
            <a:ext cx="11525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b="1"/>
              <a:t>€</a:t>
            </a:r>
            <a:r>
              <a:rPr lang="en-US" altLang="en-US" sz="2200" b="1" baseline="30000"/>
              <a:t>1</a:t>
            </a:r>
          </a:p>
        </p:txBody>
      </p:sp>
      <p:sp>
        <p:nvSpPr>
          <p:cNvPr id="32777" name="Line 9"/>
          <p:cNvSpPr>
            <a:spLocks noChangeShapeType="1"/>
          </p:cNvSpPr>
          <p:nvPr/>
        </p:nvSpPr>
        <p:spPr bwMode="auto">
          <a:xfrm flipV="1">
            <a:off x="755650" y="2262188"/>
            <a:ext cx="5953125" cy="3074987"/>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2778" name="Line 11"/>
          <p:cNvSpPr>
            <a:spLocks noChangeShapeType="1"/>
          </p:cNvSpPr>
          <p:nvPr/>
        </p:nvSpPr>
        <p:spPr bwMode="auto">
          <a:xfrm>
            <a:off x="719138" y="1952625"/>
            <a:ext cx="5980112" cy="31877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2780" name="Text Box 51"/>
          <p:cNvSpPr txBox="1">
            <a:spLocks noChangeArrowheads="1"/>
          </p:cNvSpPr>
          <p:nvPr/>
        </p:nvSpPr>
        <p:spPr bwMode="auto">
          <a:xfrm>
            <a:off x="6654800" y="4949825"/>
            <a:ext cx="22701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b="1" dirty="0">
                <a:solidFill>
                  <a:srgbClr val="FF0000"/>
                </a:solidFill>
              </a:rPr>
              <a:t>€-</a:t>
            </a:r>
            <a:r>
              <a:rPr lang="en-US" altLang="en-US" sz="2000" b="1" dirty="0" err="1">
                <a:solidFill>
                  <a:srgbClr val="FF0000"/>
                </a:solidFill>
              </a:rPr>
              <a:t>Nachfrage</a:t>
            </a:r>
            <a:r>
              <a:rPr lang="en-US" altLang="en-US" sz="2000" b="1" dirty="0">
                <a:solidFill>
                  <a:srgbClr val="FF0000"/>
                </a:solidFill>
              </a:rPr>
              <a:t>(</a:t>
            </a:r>
            <a:r>
              <a:rPr lang="en-US" altLang="en-US" sz="2000" b="1" dirty="0" err="1">
                <a:solidFill>
                  <a:srgbClr val="FF0000"/>
                </a:solidFill>
              </a:rPr>
              <a:t>P</a:t>
            </a:r>
            <a:r>
              <a:rPr lang="en-US" altLang="en-US" sz="2000" b="1" baseline="-25000" dirty="0" err="1">
                <a:solidFill>
                  <a:srgbClr val="FF0000"/>
                </a:solidFill>
              </a:rPr>
              <a:t>$,1</a:t>
            </a:r>
            <a:r>
              <a:rPr lang="en-US" altLang="en-US" sz="2000" b="1" dirty="0">
                <a:solidFill>
                  <a:srgbClr val="FF0000"/>
                </a:solidFill>
              </a:rPr>
              <a:t>)</a:t>
            </a:r>
          </a:p>
        </p:txBody>
      </p:sp>
      <p:sp>
        <p:nvSpPr>
          <p:cNvPr id="32781" name="Text Box 52"/>
          <p:cNvSpPr txBox="1">
            <a:spLocks noChangeArrowheads="1"/>
          </p:cNvSpPr>
          <p:nvPr/>
        </p:nvSpPr>
        <p:spPr bwMode="auto">
          <a:xfrm>
            <a:off x="6723063" y="2046288"/>
            <a:ext cx="21399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b="1" dirty="0">
                <a:solidFill>
                  <a:srgbClr val="00FF00"/>
                </a:solidFill>
              </a:rPr>
              <a:t>€-</a:t>
            </a:r>
            <a:r>
              <a:rPr lang="en-US" altLang="en-US" sz="2000" b="1" dirty="0" err="1">
                <a:solidFill>
                  <a:srgbClr val="00FF00"/>
                </a:solidFill>
              </a:rPr>
              <a:t>Angebot</a:t>
            </a:r>
            <a:r>
              <a:rPr lang="en-US" altLang="en-US" sz="2000" b="1" dirty="0">
                <a:solidFill>
                  <a:srgbClr val="00FF00"/>
                </a:solidFill>
              </a:rPr>
              <a:t>(</a:t>
            </a:r>
            <a:r>
              <a:rPr lang="en-US" altLang="en-US" sz="2000" b="1" dirty="0" err="1">
                <a:solidFill>
                  <a:srgbClr val="00FF00"/>
                </a:solidFill>
              </a:rPr>
              <a:t>P</a:t>
            </a:r>
            <a:r>
              <a:rPr lang="en-US" altLang="en-US" sz="2000" b="1" baseline="-25000" dirty="0" err="1">
                <a:solidFill>
                  <a:srgbClr val="00FF00"/>
                </a:solidFill>
              </a:rPr>
              <a:t>$,1</a:t>
            </a:r>
            <a:r>
              <a:rPr lang="en-US" altLang="en-US" sz="2000" b="1" dirty="0">
                <a:solidFill>
                  <a:srgbClr val="00FF00"/>
                </a:solidFill>
              </a:rPr>
              <a:t>)</a:t>
            </a:r>
          </a:p>
        </p:txBody>
      </p:sp>
      <p:cxnSp>
        <p:nvCxnSpPr>
          <p:cNvPr id="3" name="Gerade Verbindung mit Pfeil 2">
            <a:extLst>
              <a:ext uri="{FF2B5EF4-FFF2-40B4-BE49-F238E27FC236}">
                <a16:creationId xmlns:a16="http://schemas.microsoft.com/office/drawing/2014/main" id="{C1BD480B-3AA7-4D23-9BA4-02AF917E6BA4}"/>
              </a:ext>
            </a:extLst>
          </p:cNvPr>
          <p:cNvCxnSpPr/>
          <p:nvPr/>
        </p:nvCxnSpPr>
        <p:spPr bwMode="auto">
          <a:xfrm>
            <a:off x="1603513" y="2262188"/>
            <a:ext cx="662608" cy="0"/>
          </a:xfrm>
          <a:prstGeom prst="straightConnector1">
            <a:avLst/>
          </a:prstGeom>
          <a:solidFill>
            <a:srgbClr val="99CCFF"/>
          </a:solidFill>
          <a:ln w="25400" cap="flat" cmpd="sng" algn="ctr">
            <a:solidFill>
              <a:srgbClr val="FF0000"/>
            </a:solidFill>
            <a:prstDash val="solid"/>
            <a:round/>
            <a:headEnd type="none" w="med" len="lg"/>
            <a:tailEnd type="triangle" w="lg" len="lg"/>
          </a:ln>
          <a:effectLst/>
        </p:spPr>
      </p:cxnSp>
      <p:cxnSp>
        <p:nvCxnSpPr>
          <p:cNvPr id="22" name="Gerade Verbindung mit Pfeil 21">
            <a:extLst>
              <a:ext uri="{FF2B5EF4-FFF2-40B4-BE49-F238E27FC236}">
                <a16:creationId xmlns:a16="http://schemas.microsoft.com/office/drawing/2014/main" id="{C1EAF49E-DD89-437A-95DE-EC98333CBF33}"/>
              </a:ext>
            </a:extLst>
          </p:cNvPr>
          <p:cNvCxnSpPr/>
          <p:nvPr/>
        </p:nvCxnSpPr>
        <p:spPr bwMode="auto">
          <a:xfrm>
            <a:off x="5532782" y="4375910"/>
            <a:ext cx="662608" cy="0"/>
          </a:xfrm>
          <a:prstGeom prst="straightConnector1">
            <a:avLst/>
          </a:prstGeom>
          <a:solidFill>
            <a:srgbClr val="99CCFF"/>
          </a:solidFill>
          <a:ln w="25400" cap="flat" cmpd="sng" algn="ctr">
            <a:solidFill>
              <a:srgbClr val="FF0000"/>
            </a:solidFill>
            <a:prstDash val="solid"/>
            <a:round/>
            <a:headEnd type="none" w="med" len="lg"/>
            <a:tailEnd type="triangle" w="lg" len="lg"/>
          </a:ln>
          <a:effectLst/>
        </p:spPr>
      </p:cxnSp>
      <p:sp>
        <p:nvSpPr>
          <p:cNvPr id="23" name="Line 11">
            <a:extLst>
              <a:ext uri="{FF2B5EF4-FFF2-40B4-BE49-F238E27FC236}">
                <a16:creationId xmlns:a16="http://schemas.microsoft.com/office/drawing/2014/main" id="{281E58C4-38C4-41CA-AF5C-A5E8754764EE}"/>
              </a:ext>
            </a:extLst>
          </p:cNvPr>
          <p:cNvSpPr>
            <a:spLocks noChangeShapeType="1"/>
          </p:cNvSpPr>
          <p:nvPr/>
        </p:nvSpPr>
        <p:spPr bwMode="auto">
          <a:xfrm>
            <a:off x="1335362" y="1588190"/>
            <a:ext cx="5980112" cy="31877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4" name="Text Box 51">
            <a:extLst>
              <a:ext uri="{FF2B5EF4-FFF2-40B4-BE49-F238E27FC236}">
                <a16:creationId xmlns:a16="http://schemas.microsoft.com/office/drawing/2014/main" id="{061C75C1-E7A5-478C-A2C1-13BC71B2D239}"/>
              </a:ext>
            </a:extLst>
          </p:cNvPr>
          <p:cNvSpPr txBox="1">
            <a:spLocks noChangeArrowheads="1"/>
          </p:cNvSpPr>
          <p:nvPr/>
        </p:nvSpPr>
        <p:spPr bwMode="auto">
          <a:xfrm>
            <a:off x="6907955" y="4222321"/>
            <a:ext cx="22701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b="1" dirty="0">
                <a:solidFill>
                  <a:srgbClr val="FF0000"/>
                </a:solidFill>
              </a:rPr>
              <a:t>€-</a:t>
            </a:r>
            <a:r>
              <a:rPr lang="en-US" altLang="en-US" sz="2000" b="1" dirty="0" err="1">
                <a:solidFill>
                  <a:srgbClr val="FF0000"/>
                </a:solidFill>
              </a:rPr>
              <a:t>Nachfrage</a:t>
            </a:r>
            <a:r>
              <a:rPr lang="en-US" altLang="en-US" sz="2000" b="1" dirty="0">
                <a:solidFill>
                  <a:srgbClr val="FF0000"/>
                </a:solidFill>
              </a:rPr>
              <a:t>(</a:t>
            </a:r>
            <a:r>
              <a:rPr lang="en-US" altLang="en-US" sz="2000" b="1" dirty="0" err="1">
                <a:solidFill>
                  <a:srgbClr val="FF0000"/>
                </a:solidFill>
              </a:rPr>
              <a:t>P</a:t>
            </a:r>
            <a:r>
              <a:rPr lang="en-US" altLang="en-US" sz="2000" b="1" baseline="-25000" dirty="0" err="1">
                <a:solidFill>
                  <a:srgbClr val="FF0000"/>
                </a:solidFill>
              </a:rPr>
              <a:t>$,2</a:t>
            </a:r>
            <a:r>
              <a:rPr lang="en-US" altLang="en-US" sz="2000" b="1" dirty="0">
                <a:solidFill>
                  <a:srgbClr val="FF0000"/>
                </a:solidFill>
              </a:rPr>
              <a:t>)</a:t>
            </a:r>
          </a:p>
        </p:txBody>
      </p:sp>
      <p:sp>
        <p:nvSpPr>
          <p:cNvPr id="25" name="Line 9">
            <a:extLst>
              <a:ext uri="{FF2B5EF4-FFF2-40B4-BE49-F238E27FC236}">
                <a16:creationId xmlns:a16="http://schemas.microsoft.com/office/drawing/2014/main" id="{0741FCB4-6113-450F-9918-7EEBAF37FD87}"/>
              </a:ext>
            </a:extLst>
          </p:cNvPr>
          <p:cNvSpPr>
            <a:spLocks noChangeShapeType="1"/>
          </p:cNvSpPr>
          <p:nvPr/>
        </p:nvSpPr>
        <p:spPr bwMode="auto">
          <a:xfrm flipV="1">
            <a:off x="696017" y="1606204"/>
            <a:ext cx="5953125" cy="3074987"/>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6" name="Text Box 52">
            <a:extLst>
              <a:ext uri="{FF2B5EF4-FFF2-40B4-BE49-F238E27FC236}">
                <a16:creationId xmlns:a16="http://schemas.microsoft.com/office/drawing/2014/main" id="{CC1237B9-01F7-4637-A870-2AB59682EF5C}"/>
              </a:ext>
            </a:extLst>
          </p:cNvPr>
          <p:cNvSpPr txBox="1">
            <a:spLocks noChangeArrowheads="1"/>
          </p:cNvSpPr>
          <p:nvPr/>
        </p:nvSpPr>
        <p:spPr bwMode="auto">
          <a:xfrm>
            <a:off x="6663430" y="1536076"/>
            <a:ext cx="21399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b="1" dirty="0">
                <a:solidFill>
                  <a:srgbClr val="00FF00"/>
                </a:solidFill>
              </a:rPr>
              <a:t>€-</a:t>
            </a:r>
            <a:r>
              <a:rPr lang="en-US" altLang="en-US" sz="2000" b="1" dirty="0" err="1">
                <a:solidFill>
                  <a:srgbClr val="00FF00"/>
                </a:solidFill>
              </a:rPr>
              <a:t>Angebot</a:t>
            </a:r>
            <a:r>
              <a:rPr lang="en-US" altLang="en-US" sz="2000" b="1" dirty="0">
                <a:solidFill>
                  <a:srgbClr val="00FF00"/>
                </a:solidFill>
              </a:rPr>
              <a:t>(</a:t>
            </a:r>
            <a:r>
              <a:rPr lang="en-US" altLang="en-US" sz="2000" b="1" dirty="0" err="1">
                <a:solidFill>
                  <a:srgbClr val="00FF00"/>
                </a:solidFill>
              </a:rPr>
              <a:t>P</a:t>
            </a:r>
            <a:r>
              <a:rPr lang="en-US" altLang="en-US" sz="2000" b="1" baseline="-25000" dirty="0" err="1">
                <a:solidFill>
                  <a:srgbClr val="00FF00"/>
                </a:solidFill>
              </a:rPr>
              <a:t>$,2</a:t>
            </a:r>
            <a:r>
              <a:rPr lang="en-US" altLang="en-US" sz="2000" b="1" dirty="0">
                <a:solidFill>
                  <a:srgbClr val="00FF00"/>
                </a:solidFill>
              </a:rPr>
              <a:t>)</a:t>
            </a:r>
          </a:p>
        </p:txBody>
      </p:sp>
      <p:cxnSp>
        <p:nvCxnSpPr>
          <p:cNvPr id="27" name="Gerade Verbindung mit Pfeil 26">
            <a:extLst>
              <a:ext uri="{FF2B5EF4-FFF2-40B4-BE49-F238E27FC236}">
                <a16:creationId xmlns:a16="http://schemas.microsoft.com/office/drawing/2014/main" id="{4A644D5F-9ECD-4D53-AA2B-C2B1DC723F1C}"/>
              </a:ext>
            </a:extLst>
          </p:cNvPr>
          <p:cNvCxnSpPr>
            <a:cxnSpLocks/>
          </p:cNvCxnSpPr>
          <p:nvPr/>
        </p:nvCxnSpPr>
        <p:spPr bwMode="auto">
          <a:xfrm flipH="1">
            <a:off x="5413515" y="2414588"/>
            <a:ext cx="662608" cy="0"/>
          </a:xfrm>
          <a:prstGeom prst="straightConnector1">
            <a:avLst/>
          </a:prstGeom>
          <a:solidFill>
            <a:srgbClr val="99CCFF"/>
          </a:solidFill>
          <a:ln w="25400" cap="flat" cmpd="sng" algn="ctr">
            <a:solidFill>
              <a:srgbClr val="FF0000"/>
            </a:solidFill>
            <a:prstDash val="solid"/>
            <a:round/>
            <a:headEnd type="none" w="med" len="lg"/>
            <a:tailEnd type="triangle" w="lg" len="lg"/>
          </a:ln>
          <a:effectLst/>
        </p:spPr>
      </p:cxnSp>
      <p:cxnSp>
        <p:nvCxnSpPr>
          <p:cNvPr id="28" name="Gerade Verbindung mit Pfeil 27">
            <a:extLst>
              <a:ext uri="{FF2B5EF4-FFF2-40B4-BE49-F238E27FC236}">
                <a16:creationId xmlns:a16="http://schemas.microsoft.com/office/drawing/2014/main" id="{16BA72DC-BE01-4BAF-A0F0-93ABA558A301}"/>
              </a:ext>
            </a:extLst>
          </p:cNvPr>
          <p:cNvCxnSpPr>
            <a:cxnSpLocks/>
          </p:cNvCxnSpPr>
          <p:nvPr/>
        </p:nvCxnSpPr>
        <p:spPr bwMode="auto">
          <a:xfrm flipH="1">
            <a:off x="1338465" y="4528310"/>
            <a:ext cx="662608" cy="0"/>
          </a:xfrm>
          <a:prstGeom prst="straightConnector1">
            <a:avLst/>
          </a:prstGeom>
          <a:solidFill>
            <a:srgbClr val="99CCFF"/>
          </a:solidFill>
          <a:ln w="25400" cap="flat" cmpd="sng" algn="ctr">
            <a:solidFill>
              <a:srgbClr val="FF0000"/>
            </a:solidFill>
            <a:prstDash val="solid"/>
            <a:round/>
            <a:headEnd type="none" w="med" len="lg"/>
            <a:tailEnd type="triangle" w="lg" len="lg"/>
          </a:ln>
          <a:effectLst/>
        </p:spPr>
      </p:cxnSp>
      <p:sp>
        <p:nvSpPr>
          <p:cNvPr id="29" name="Line 42">
            <a:extLst>
              <a:ext uri="{FF2B5EF4-FFF2-40B4-BE49-F238E27FC236}">
                <a16:creationId xmlns:a16="http://schemas.microsoft.com/office/drawing/2014/main" id="{BFCF04D9-CAEC-4D2F-B85E-CFD2DC7AD617}"/>
              </a:ext>
            </a:extLst>
          </p:cNvPr>
          <p:cNvSpPr>
            <a:spLocks noChangeShapeType="1"/>
          </p:cNvSpPr>
          <p:nvPr/>
        </p:nvSpPr>
        <p:spPr bwMode="auto">
          <a:xfrm rot="5400000" flipH="1">
            <a:off x="2284136" y="1404042"/>
            <a:ext cx="0" cy="3203575"/>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0" name="Text Box 43">
            <a:extLst>
              <a:ext uri="{FF2B5EF4-FFF2-40B4-BE49-F238E27FC236}">
                <a16:creationId xmlns:a16="http://schemas.microsoft.com/office/drawing/2014/main" id="{54D68860-54D9-4CAC-887B-A3E729D97132}"/>
              </a:ext>
            </a:extLst>
          </p:cNvPr>
          <p:cNvSpPr txBox="1">
            <a:spLocks noChangeArrowheads="1"/>
          </p:cNvSpPr>
          <p:nvPr/>
        </p:nvSpPr>
        <p:spPr bwMode="auto">
          <a:xfrm>
            <a:off x="133073" y="2789930"/>
            <a:ext cx="6858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b="1" dirty="0" err="1"/>
              <a:t>e</a:t>
            </a:r>
            <a:r>
              <a:rPr lang="en-US" altLang="en-US" sz="2200" b="1" baseline="-25000" dirty="0" err="1"/>
              <a:t>2</a:t>
            </a:r>
            <a:endParaRPr lang="en-US" altLang="en-US" sz="2200" b="1" baseline="-25000" dirty="0"/>
          </a:p>
        </p:txBody>
      </p:sp>
      <p:sp>
        <p:nvSpPr>
          <p:cNvPr id="31" name="Line 41">
            <a:extLst>
              <a:ext uri="{FF2B5EF4-FFF2-40B4-BE49-F238E27FC236}">
                <a16:creationId xmlns:a16="http://schemas.microsoft.com/office/drawing/2014/main" id="{F6C70A9A-63A9-4296-8E04-1F511EA32603}"/>
              </a:ext>
            </a:extLst>
          </p:cNvPr>
          <p:cNvSpPr>
            <a:spLocks noChangeShapeType="1"/>
          </p:cNvSpPr>
          <p:nvPr/>
        </p:nvSpPr>
        <p:spPr bwMode="auto">
          <a:xfrm>
            <a:off x="3957364" y="3027502"/>
            <a:ext cx="6616" cy="647560"/>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en-US"/>
          </a:p>
        </p:txBody>
      </p:sp>
      <p:cxnSp>
        <p:nvCxnSpPr>
          <p:cNvPr id="32" name="Gerade Verbindung mit Pfeil 31">
            <a:extLst>
              <a:ext uri="{FF2B5EF4-FFF2-40B4-BE49-F238E27FC236}">
                <a16:creationId xmlns:a16="http://schemas.microsoft.com/office/drawing/2014/main" id="{9B75C594-D12E-4993-9307-F02CB402AF48}"/>
              </a:ext>
            </a:extLst>
          </p:cNvPr>
          <p:cNvCxnSpPr>
            <a:cxnSpLocks/>
          </p:cNvCxnSpPr>
          <p:nvPr/>
        </p:nvCxnSpPr>
        <p:spPr bwMode="auto">
          <a:xfrm flipV="1">
            <a:off x="868013" y="3057941"/>
            <a:ext cx="0" cy="520146"/>
          </a:xfrm>
          <a:prstGeom prst="straightConnector1">
            <a:avLst/>
          </a:prstGeom>
          <a:solidFill>
            <a:srgbClr val="99CCFF"/>
          </a:solidFill>
          <a:ln w="25400" cap="flat" cmpd="sng" algn="ctr">
            <a:solidFill>
              <a:srgbClr val="FF0000"/>
            </a:solidFill>
            <a:prstDash val="solid"/>
            <a:round/>
            <a:headEnd type="none" w="med" len="lg"/>
            <a:tailEnd type="triangle" w="lg" len="lg"/>
          </a:ln>
          <a:effectLst/>
        </p:spPr>
      </p:cxnSp>
      <mc:AlternateContent xmlns:mc="http://schemas.openxmlformats.org/markup-compatibility/2006" xmlns:a14="http://schemas.microsoft.com/office/drawing/2010/main">
        <mc:Choice Requires="a14">
          <p:sp>
            <p:nvSpPr>
              <p:cNvPr id="36" name="Object 4">
                <a:extLst>
                  <a:ext uri="{FF2B5EF4-FFF2-40B4-BE49-F238E27FC236}">
                    <a16:creationId xmlns:a16="http://schemas.microsoft.com/office/drawing/2014/main" id="{AEFCF9ED-3C64-4ABE-9EF4-1AB10EAFE64D}"/>
                  </a:ext>
                </a:extLst>
              </p:cNvPr>
              <p:cNvSpPr txBox="1"/>
              <p:nvPr/>
            </p:nvSpPr>
            <p:spPr bwMode="auto">
              <a:xfrm>
                <a:off x="3257550" y="1707254"/>
                <a:ext cx="1443209" cy="769937"/>
              </a:xfrm>
              <a:prstGeom prst="rect">
                <a:avLst/>
              </a:prstGeom>
              <a:solidFill>
                <a:srgbClr val="FFFF99"/>
              </a:solidFill>
              <a:ln w="28575">
                <a:solidFill>
                  <a:srgbClr val="FF0000"/>
                </a:solidFill>
                <a:miter lim="800000"/>
                <a:headEnd/>
                <a:tailEnd/>
              </a:ln>
            </p:spPr>
            <p:txBody>
              <a:bodyPr>
                <a:no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000000"/>
                              </a:solidFill>
                              <a:latin typeface="Cambria Math" panose="02040503050406030204" pitchFamily="18" charset="0"/>
                            </a:rPr>
                          </m:ctrlPr>
                        </m:sSubSupPr>
                        <m:e>
                          <m:r>
                            <a:rPr lang="de-DE" b="0" i="1" smtClean="0">
                              <a:solidFill>
                                <a:srgbClr val="000000"/>
                              </a:solidFill>
                              <a:latin typeface="Cambria Math" panose="02040503050406030204" pitchFamily="18" charset="0"/>
                            </a:rPr>
                            <m:t>𝑒</m:t>
                          </m:r>
                        </m:e>
                        <m:sub>
                          <m:r>
                            <a:rPr lang="de-DE" b="0" i="1" smtClean="0">
                              <a:solidFill>
                                <a:srgbClr val="000000"/>
                              </a:solidFill>
                              <a:latin typeface="Cambria Math" panose="02040503050406030204" pitchFamily="18" charset="0"/>
                            </a:rPr>
                            <m:t>€</m:t>
                          </m:r>
                        </m:sub>
                        <m:sup>
                          <m:r>
                            <a:rPr lang="de-DE" b="0" i="1" smtClean="0">
                              <a:solidFill>
                                <a:srgbClr val="000000"/>
                              </a:solidFill>
                              <a:latin typeface="Cambria Math" panose="02040503050406030204" pitchFamily="18" charset="0"/>
                            </a:rPr>
                            <m:t>$</m:t>
                          </m:r>
                        </m:sup>
                      </m:sSubSup>
                      <m:r>
                        <a:rPr lang="en-US" i="1">
                          <a:solidFill>
                            <a:srgbClr val="000000"/>
                          </a:solidFill>
                          <a:latin typeface="Cambria Math" panose="02040503050406030204" pitchFamily="18" charset="0"/>
                        </a:rPr>
                        <m:t>↑</m:t>
                      </m:r>
                      <m:r>
                        <a:rPr lang="de-DE" b="0" i="0" smtClean="0">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P</m:t>
                              </m:r>
                            </m:e>
                            <m:sub>
                              <m:r>
                                <a:rPr lang="en-US">
                                  <a:solidFill>
                                    <a:srgbClr val="000000"/>
                                  </a:solidFill>
                                  <a:latin typeface="Cambria Math" panose="02040503050406030204" pitchFamily="18" charset="0"/>
                                </a:rPr>
                                <m:t>$</m:t>
                              </m:r>
                            </m:sub>
                          </m:sSub>
                          <m:r>
                            <a:rPr lang="en-US" i="1" smtClean="0">
                              <a:solidFill>
                                <a:srgbClr val="000000"/>
                              </a:solidFill>
                              <a:latin typeface="Cambria Math" panose="02040503050406030204" pitchFamily="18" charset="0"/>
                            </a:rPr>
                            <m:t>↑</m:t>
                          </m:r>
                        </m:num>
                        <m:den>
                          <m:sSub>
                            <m:sSubPr>
                              <m:ctrlPr>
                                <a:rPr lang="en-US"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P</m:t>
                              </m:r>
                            </m:e>
                            <m:sub>
                              <m:r>
                                <a:rPr lang="de-DE">
                                  <a:solidFill>
                                    <a:srgbClr val="000000"/>
                                  </a:solidFill>
                                  <a:latin typeface="Cambria Math" panose="02040503050406030204" pitchFamily="18" charset="0"/>
                                </a:rPr>
                                <m:t>€</m:t>
                              </m:r>
                            </m:sub>
                          </m:sSub>
                        </m:den>
                      </m:f>
                    </m:oMath>
                  </m:oMathPara>
                </a14:m>
                <a:endParaRPr lang="en-US" dirty="0"/>
              </a:p>
            </p:txBody>
          </p:sp>
        </mc:Choice>
        <mc:Fallback xmlns="">
          <p:sp>
            <p:nvSpPr>
              <p:cNvPr id="36" name="Object 4">
                <a:extLst>
                  <a:ext uri="{FF2B5EF4-FFF2-40B4-BE49-F238E27FC236}">
                    <a16:creationId xmlns:a16="http://schemas.microsoft.com/office/drawing/2014/main" id="{AEFCF9ED-3C64-4ABE-9EF4-1AB10EAFE64D}"/>
                  </a:ext>
                </a:extLst>
              </p:cNvPr>
              <p:cNvSpPr txBox="1">
                <a:spLocks noRot="1" noChangeAspect="1" noMove="1" noResize="1" noEditPoints="1" noAdjustHandles="1" noChangeArrowheads="1" noChangeShapeType="1" noTextEdit="1"/>
              </p:cNvSpPr>
              <p:nvPr/>
            </p:nvSpPr>
            <p:spPr bwMode="auto">
              <a:xfrm>
                <a:off x="3257550" y="1707254"/>
                <a:ext cx="1443209" cy="769937"/>
              </a:xfrm>
              <a:prstGeom prst="rect">
                <a:avLst/>
              </a:prstGeom>
              <a:blipFill>
                <a:blip r:embed="rId7"/>
                <a:stretch>
                  <a:fillRect/>
                </a:stretch>
              </a:blipFill>
              <a:ln w="28575">
                <a:solidFill>
                  <a:srgbClr val="FF0000"/>
                </a:solidFill>
                <a:miter lim="800000"/>
                <a:headEnd/>
                <a:tailEnd/>
              </a:ln>
            </p:spPr>
            <p:txBody>
              <a:bodyPr/>
              <a:lstStyle/>
              <a:p>
                <a:r>
                  <a:rPr lang="en-US">
                    <a:noFill/>
                  </a:rPr>
                  <a:t> </a:t>
                </a:r>
              </a:p>
            </p:txBody>
          </p:sp>
        </mc:Fallback>
      </mc:AlternateContent>
      <p:sp>
        <p:nvSpPr>
          <p:cNvPr id="33" name="Rectangle 48">
            <a:extLst>
              <a:ext uri="{FF2B5EF4-FFF2-40B4-BE49-F238E27FC236}">
                <a16:creationId xmlns:a16="http://schemas.microsoft.com/office/drawing/2014/main" id="{37D15D8F-71C4-4E2B-86A7-03128DB79573}"/>
              </a:ext>
            </a:extLst>
          </p:cNvPr>
          <p:cNvSpPr txBox="1">
            <a:spLocks noChangeArrowheads="1"/>
          </p:cNvSpPr>
          <p:nvPr/>
        </p:nvSpPr>
        <p:spPr bwMode="auto">
          <a:xfrm>
            <a:off x="457200" y="31750"/>
            <a:ext cx="8229600" cy="1100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9pPr>
          </a:lstStyle>
          <a:p>
            <a:pPr eaLnBrk="1" hangingPunct="1">
              <a:defRPr/>
            </a:pPr>
            <a:r>
              <a:rPr lang="de-DE" kern="0"/>
              <a:t>3. Währungstheorie und Währungspolitik</a:t>
            </a:r>
            <a:br>
              <a:rPr lang="de-DE" kern="0"/>
            </a:br>
            <a:r>
              <a:rPr lang="de-DE" sz="2200" kern="0"/>
              <a:t>3.1.2. Kaufkraft- und Zinsparität</a:t>
            </a:r>
            <a:endParaRPr lang="de-DE" sz="2200" kern="0" dirty="0"/>
          </a:p>
        </p:txBody>
      </p:sp>
      <p:sp>
        <p:nvSpPr>
          <p:cNvPr id="32782" name="AutoShape 15"/>
          <p:cNvSpPr>
            <a:spLocks noChangeArrowheads="1"/>
          </p:cNvSpPr>
          <p:nvPr/>
        </p:nvSpPr>
        <p:spPr bwMode="auto">
          <a:xfrm>
            <a:off x="1984375" y="471488"/>
            <a:ext cx="6878638" cy="1093787"/>
          </a:xfrm>
          <a:prstGeom prst="roundRect">
            <a:avLst>
              <a:gd name="adj" fmla="val 12495"/>
            </a:avLst>
          </a:prstGeom>
          <a:solidFill>
            <a:srgbClr val="FFFF99"/>
          </a:solidFill>
          <a:ln w="50800">
            <a:solidFill>
              <a:srgbClr val="FF0000"/>
            </a:solidFill>
            <a:round/>
            <a:headEnd/>
            <a:tailEnd/>
          </a:ln>
        </p:spPr>
        <p:txBody>
          <a:bodyPr anchor="ct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None/>
            </a:pPr>
            <a:r>
              <a:rPr lang="de-DE" altLang="en-US" sz="2000" dirty="0">
                <a:solidFill>
                  <a:srgbClr val="0000FF"/>
                </a:solidFill>
                <a:sym typeface="Wingdings" pitchFamily="2" charset="2"/>
              </a:rPr>
              <a:t>Wie ändert sich der gleichgewichtige Wechselkurs, wenn die Inflation in den USA höher ist als im Euroraum </a:t>
            </a:r>
          </a:p>
          <a:p>
            <a:pPr>
              <a:spcBef>
                <a:spcPct val="0"/>
              </a:spcBef>
              <a:buClrTx/>
              <a:buNone/>
            </a:pPr>
            <a:r>
              <a:rPr lang="de-DE" altLang="en-US" sz="2000" dirty="0">
                <a:solidFill>
                  <a:srgbClr val="0000FF"/>
                </a:solidFill>
                <a:sym typeface="Wingdings" pitchFamily="2" charset="2"/>
              </a:rPr>
              <a:t>(</a:t>
            </a:r>
            <a:r>
              <a:rPr lang="de-DE" altLang="en-US" sz="2000" dirty="0" err="1">
                <a:solidFill>
                  <a:srgbClr val="0000FF"/>
                </a:solidFill>
                <a:sym typeface="Wingdings" pitchFamily="2" charset="2"/>
              </a:rPr>
              <a:t>P</a:t>
            </a:r>
            <a:r>
              <a:rPr lang="de-DE" altLang="en-US" sz="2000" baseline="-25000" dirty="0" err="1">
                <a:solidFill>
                  <a:srgbClr val="0000FF"/>
                </a:solidFill>
                <a:sym typeface="Wingdings" pitchFamily="2" charset="2"/>
              </a:rPr>
              <a:t>$,1</a:t>
            </a:r>
            <a:r>
              <a:rPr lang="de-DE" altLang="en-US" sz="2000" dirty="0">
                <a:solidFill>
                  <a:srgbClr val="0000FF"/>
                </a:solidFill>
                <a:sym typeface="Wingdings" pitchFamily="2" charset="2"/>
              </a:rPr>
              <a:t> &lt; </a:t>
            </a:r>
            <a:r>
              <a:rPr lang="de-DE" altLang="en-US" sz="2000" dirty="0" err="1">
                <a:solidFill>
                  <a:srgbClr val="0000FF"/>
                </a:solidFill>
                <a:sym typeface="Wingdings" pitchFamily="2" charset="2"/>
              </a:rPr>
              <a:t>P</a:t>
            </a:r>
            <a:r>
              <a:rPr lang="de-DE" altLang="en-US" sz="2000" baseline="-25000" dirty="0" err="1">
                <a:solidFill>
                  <a:srgbClr val="0000FF"/>
                </a:solidFill>
                <a:sym typeface="Wingdings" pitchFamily="2" charset="2"/>
              </a:rPr>
              <a:t>$,2</a:t>
            </a:r>
            <a:r>
              <a:rPr lang="de-DE" altLang="en-US" sz="2000" dirty="0">
                <a:solidFill>
                  <a:srgbClr val="0000FF"/>
                </a:solidFill>
                <a:sym typeface="Wingdings" pitchFamily="2" charset="2"/>
              </a:rPr>
              <a:t> und </a:t>
            </a:r>
            <a:r>
              <a:rPr lang="de-DE" altLang="en-US" sz="2000" dirty="0" err="1">
                <a:solidFill>
                  <a:srgbClr val="0000FF"/>
                </a:solidFill>
                <a:sym typeface="Wingdings" pitchFamily="2" charset="2"/>
              </a:rPr>
              <a:t>P</a:t>
            </a:r>
            <a:r>
              <a:rPr lang="de-DE" altLang="en-US" sz="2000" baseline="-25000" dirty="0" err="1">
                <a:solidFill>
                  <a:srgbClr val="0000FF"/>
                </a:solidFill>
                <a:sym typeface="Wingdings" pitchFamily="2" charset="2"/>
              </a:rPr>
              <a:t>€,1</a:t>
            </a:r>
            <a:r>
              <a:rPr lang="de-DE" altLang="en-US" sz="2000" dirty="0">
                <a:solidFill>
                  <a:srgbClr val="0000FF"/>
                </a:solidFill>
                <a:sym typeface="Wingdings" pitchFamily="2" charset="2"/>
              </a:rPr>
              <a:t> = </a:t>
            </a:r>
            <a:r>
              <a:rPr lang="de-DE" altLang="en-US" sz="2000" dirty="0" err="1">
                <a:solidFill>
                  <a:srgbClr val="0000FF"/>
                </a:solidFill>
                <a:sym typeface="Wingdings" pitchFamily="2" charset="2"/>
              </a:rPr>
              <a:t>P</a:t>
            </a:r>
            <a:r>
              <a:rPr lang="de-DE" altLang="en-US" sz="2000" baseline="-25000" dirty="0" err="1">
                <a:solidFill>
                  <a:srgbClr val="0000FF"/>
                </a:solidFill>
                <a:sym typeface="Wingdings" pitchFamily="2" charset="2"/>
              </a:rPr>
              <a:t>€,2</a:t>
            </a:r>
            <a:r>
              <a:rPr lang="de-DE" altLang="en-US" sz="2000" dirty="0">
                <a:solidFill>
                  <a:srgbClr val="0000FF"/>
                </a:solidFill>
                <a:sym typeface="Wingdings" pitchFamily="2" charset="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9" grpId="0" animBg="1"/>
      <p:bldP spid="30" grpId="0"/>
      <p:bldP spid="31" grpId="0" animBg="1"/>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BFB3617E-63BE-4227-A8FD-4E5633C2D4AE}" type="slidenum">
              <a:rPr lang="de-DE" altLang="en-US" sz="1600" smtClean="0"/>
              <a:pPr algn="r" eaLnBrk="1" hangingPunct="1">
                <a:spcBef>
                  <a:spcPct val="0"/>
                </a:spcBef>
                <a:buClrTx/>
                <a:buFontTx/>
                <a:buNone/>
              </a:pPr>
              <a:t>27</a:t>
            </a:fld>
            <a:r>
              <a:rPr lang="de-DE" altLang="en-US" sz="1600"/>
              <a:t> -</a:t>
            </a:r>
          </a:p>
        </p:txBody>
      </p:sp>
      <p:sp>
        <p:nvSpPr>
          <p:cNvPr id="33795"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713795" name="Rectangle 3"/>
          <p:cNvSpPr>
            <a:spLocks noGrp="1" noChangeArrowheads="1"/>
          </p:cNvSpPr>
          <p:nvPr>
            <p:ph type="body" idx="4294967295"/>
          </p:nvPr>
        </p:nvSpPr>
        <p:spPr>
          <a:xfrm>
            <a:off x="468313" y="1160463"/>
            <a:ext cx="8229600" cy="5219700"/>
          </a:xfrm>
        </p:spPr>
        <p:txBody>
          <a:bodyPr/>
          <a:lstStyle/>
          <a:p>
            <a:pPr eaLnBrk="1" hangingPunct="1">
              <a:defRPr/>
            </a:pPr>
            <a:r>
              <a:rPr lang="de-DE"/>
              <a:t>Internationaler Handel führt also zu einer </a:t>
            </a:r>
            <a:r>
              <a:rPr lang="de-DE">
                <a:solidFill>
                  <a:srgbClr val="00FF00"/>
                </a:solidFill>
              </a:rPr>
              <a:t>Anpassung des Wechselkurses</a:t>
            </a:r>
            <a:r>
              <a:rPr lang="de-DE"/>
              <a:t> </a:t>
            </a:r>
            <a:r>
              <a:rPr lang="de-DE">
                <a:solidFill>
                  <a:srgbClr val="00FF00"/>
                </a:solidFill>
              </a:rPr>
              <a:t>an</a:t>
            </a:r>
            <a:r>
              <a:rPr lang="de-DE"/>
              <a:t> die unterschiedlichen </a:t>
            </a:r>
            <a:r>
              <a:rPr lang="de-DE">
                <a:solidFill>
                  <a:srgbClr val="00FF00"/>
                </a:solidFill>
              </a:rPr>
              <a:t>Inflationsraten</a:t>
            </a:r>
            <a:r>
              <a:rPr lang="de-DE"/>
              <a:t> zweier Währungsräume.</a:t>
            </a:r>
          </a:p>
          <a:p>
            <a:pPr eaLnBrk="1" hangingPunct="1">
              <a:defRPr/>
            </a:pPr>
            <a:endParaRPr lang="de-DE"/>
          </a:p>
          <a:p>
            <a:pPr lvl="1" eaLnBrk="1" hangingPunct="1">
              <a:defRPr/>
            </a:pPr>
            <a:r>
              <a:rPr lang="de-DE"/>
              <a:t>Wenn die </a:t>
            </a:r>
            <a:r>
              <a:rPr lang="de-DE">
                <a:solidFill>
                  <a:srgbClr val="00FF00"/>
                </a:solidFill>
              </a:rPr>
              <a:t>Inflationsrate</a:t>
            </a:r>
            <a:r>
              <a:rPr lang="de-DE"/>
              <a:t> in den </a:t>
            </a:r>
            <a:r>
              <a:rPr lang="de-DE">
                <a:solidFill>
                  <a:srgbClr val="00FF00"/>
                </a:solidFill>
              </a:rPr>
              <a:t>USA</a:t>
            </a:r>
            <a:r>
              <a:rPr lang="de-DE"/>
              <a:t> </a:t>
            </a:r>
            <a:r>
              <a:rPr lang="de-DE">
                <a:solidFill>
                  <a:srgbClr val="FF0000"/>
                </a:solidFill>
              </a:rPr>
              <a:t>höher</a:t>
            </a:r>
            <a:r>
              <a:rPr lang="de-DE"/>
              <a:t> ist als die Inflationsrate im €-Währungsgebiet, wird der </a:t>
            </a:r>
            <a:r>
              <a:rPr lang="de-DE">
                <a:solidFill>
                  <a:srgbClr val="00FF00"/>
                </a:solidFill>
              </a:rPr>
              <a:t>€ tendenziell </a:t>
            </a:r>
            <a:r>
              <a:rPr lang="de-DE">
                <a:solidFill>
                  <a:srgbClr val="FF0000"/>
                </a:solidFill>
              </a:rPr>
              <a:t>aufwerten</a:t>
            </a:r>
            <a:r>
              <a:rPr lang="de-DE"/>
              <a:t>.</a:t>
            </a:r>
          </a:p>
          <a:p>
            <a:pPr lvl="1" eaLnBrk="1" hangingPunct="1">
              <a:defRPr/>
            </a:pPr>
            <a:endParaRPr lang="de-DE"/>
          </a:p>
          <a:p>
            <a:pPr lvl="1" eaLnBrk="1" hangingPunct="1">
              <a:defRPr/>
            </a:pPr>
            <a:r>
              <a:rPr lang="de-DE"/>
              <a:t>Wenn die </a:t>
            </a:r>
            <a:r>
              <a:rPr lang="de-DE">
                <a:solidFill>
                  <a:srgbClr val="00FF00"/>
                </a:solidFill>
              </a:rPr>
              <a:t>Inflationsrate</a:t>
            </a:r>
            <a:r>
              <a:rPr lang="de-DE"/>
              <a:t> in den </a:t>
            </a:r>
            <a:r>
              <a:rPr lang="de-DE">
                <a:solidFill>
                  <a:srgbClr val="00FF00"/>
                </a:solidFill>
              </a:rPr>
              <a:t>USA </a:t>
            </a:r>
            <a:r>
              <a:rPr lang="de-DE">
                <a:solidFill>
                  <a:srgbClr val="FF0000"/>
                </a:solidFill>
              </a:rPr>
              <a:t>niedriger</a:t>
            </a:r>
            <a:r>
              <a:rPr lang="de-DE"/>
              <a:t> ist als die Inflationsrate im €-Währungsgebiet, wird der </a:t>
            </a:r>
            <a:r>
              <a:rPr lang="de-DE">
                <a:solidFill>
                  <a:srgbClr val="00FF00"/>
                </a:solidFill>
              </a:rPr>
              <a:t>€ tendenziell </a:t>
            </a:r>
            <a:r>
              <a:rPr lang="de-DE">
                <a:solidFill>
                  <a:srgbClr val="FF0000"/>
                </a:solidFill>
              </a:rPr>
              <a:t>abwerten</a:t>
            </a:r>
            <a:r>
              <a:rPr lang="de-DE"/>
              <a:t>.</a:t>
            </a:r>
          </a:p>
        </p:txBody>
      </p:sp>
      <p:sp>
        <p:nvSpPr>
          <p:cNvPr id="7713800" name="Rectangle 8"/>
          <p:cNvSpPr>
            <a:spLocks noGrp="1" noChangeArrowheads="1"/>
          </p:cNvSpPr>
          <p:nvPr>
            <p:ph type="title" idx="4294967295"/>
          </p:nvPr>
        </p:nvSpPr>
        <p:spPr/>
        <p:txBody>
          <a:bodyPr/>
          <a:lstStyle/>
          <a:p>
            <a:pPr eaLnBrk="1" hangingPunct="1">
              <a:defRPr/>
            </a:pPr>
            <a:r>
              <a:rPr lang="de-DE" dirty="0"/>
              <a:t>3. Währungstheorie und Währungspolitik</a:t>
            </a:r>
            <a:br>
              <a:rPr lang="de-DE" dirty="0"/>
            </a:br>
            <a:r>
              <a:rPr lang="de-DE" sz="2200" dirty="0"/>
              <a:t>3.1.2. Kaufkraft- und Zinsparität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342B24C8-A514-41D2-813E-D3653DBE33EC}" type="slidenum">
              <a:rPr lang="de-DE" altLang="en-US" sz="1600" smtClean="0"/>
              <a:pPr algn="r" eaLnBrk="1" hangingPunct="1">
                <a:spcBef>
                  <a:spcPct val="0"/>
                </a:spcBef>
                <a:buClrTx/>
                <a:buFontTx/>
                <a:buNone/>
              </a:pPr>
              <a:t>28</a:t>
            </a:fld>
            <a:r>
              <a:rPr lang="de-DE" altLang="en-US" sz="1600"/>
              <a:t> -</a:t>
            </a:r>
          </a:p>
        </p:txBody>
      </p:sp>
      <p:sp>
        <p:nvSpPr>
          <p:cNvPr id="3481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dirty="0"/>
              <a:t>Prof. Dr. Rainer Maurer</a:t>
            </a:r>
          </a:p>
        </p:txBody>
      </p:sp>
      <p:sp>
        <p:nvSpPr>
          <p:cNvPr id="7800834" name="Rectangle 2"/>
          <p:cNvSpPr>
            <a:spLocks noGrp="1" noChangeArrowheads="1"/>
          </p:cNvSpPr>
          <p:nvPr>
            <p:ph type="body" idx="4294967295"/>
          </p:nvPr>
        </p:nvSpPr>
        <p:spPr>
          <a:xfrm>
            <a:off x="468313" y="1341438"/>
            <a:ext cx="8229600" cy="4525962"/>
          </a:xfrm>
        </p:spPr>
        <p:txBody>
          <a:bodyPr/>
          <a:lstStyle/>
          <a:p>
            <a:pPr eaLnBrk="1" hangingPunct="1">
              <a:defRPr/>
            </a:pPr>
            <a:r>
              <a:rPr lang="de-DE" dirty="0"/>
              <a:t>Damit kommen wir zu der zweiten Gruppe von Einflussfaktoren auf den Wechselkurs:</a:t>
            </a:r>
          </a:p>
          <a:p>
            <a:pPr eaLnBrk="1" hangingPunct="1">
              <a:defRPr/>
            </a:pPr>
            <a:endParaRPr lang="de-DE" dirty="0"/>
          </a:p>
          <a:p>
            <a:pPr lvl="1" eaLnBrk="1" hangingPunct="1">
              <a:defRPr/>
            </a:pPr>
            <a:r>
              <a:rPr lang="de-DE" dirty="0"/>
              <a:t>Der Relation zwischen den Preisen inländischer und ausländischer Güter:</a:t>
            </a:r>
          </a:p>
          <a:p>
            <a:pPr lvl="2" eaLnBrk="1" hangingPunct="1">
              <a:buFont typeface="Arial Unicode MS" pitchFamily="34" charset="-128"/>
              <a:buNone/>
              <a:defRPr/>
            </a:pPr>
            <a:r>
              <a:rPr lang="de-DE" sz="2200" dirty="0"/>
              <a:t>			</a:t>
            </a:r>
            <a:r>
              <a:rPr lang="de-DE" sz="2200" dirty="0">
                <a:solidFill>
                  <a:srgbClr val="00FF00"/>
                </a:solidFill>
              </a:rPr>
              <a:t>P</a:t>
            </a:r>
            <a:r>
              <a:rPr lang="de-DE" sz="2200" baseline="-25000" dirty="0">
                <a:solidFill>
                  <a:srgbClr val="00FF00"/>
                </a:solidFill>
              </a:rPr>
              <a:t>€</a:t>
            </a:r>
            <a:r>
              <a:rPr lang="de-DE" sz="2200" dirty="0">
                <a:solidFill>
                  <a:srgbClr val="00FF00"/>
                </a:solidFill>
              </a:rPr>
              <a:t>   versus   P</a:t>
            </a:r>
            <a:r>
              <a:rPr lang="de-DE" sz="2200" baseline="-25000" dirty="0">
                <a:solidFill>
                  <a:srgbClr val="00FF00"/>
                </a:solidFill>
              </a:rPr>
              <a:t>$</a:t>
            </a:r>
            <a:endParaRPr lang="de-DE" sz="2200" baseline="30000" dirty="0">
              <a:solidFill>
                <a:srgbClr val="00FF00"/>
              </a:solidFill>
            </a:endParaRPr>
          </a:p>
          <a:p>
            <a:pPr lvl="2" eaLnBrk="1" hangingPunct="1">
              <a:buFont typeface="Arial Unicode MS" pitchFamily="34" charset="-128"/>
              <a:buNone/>
              <a:defRPr/>
            </a:pPr>
            <a:endParaRPr lang="de-DE" baseline="30000" dirty="0"/>
          </a:p>
          <a:p>
            <a:pPr lvl="1" eaLnBrk="1" hangingPunct="1">
              <a:defRPr/>
            </a:pPr>
            <a:r>
              <a:rPr lang="de-DE" dirty="0"/>
              <a:t>Der Relation zwischen den Zinssätzen von Wertpapieren, die auf inländische und ausländische Währung lauten:</a:t>
            </a:r>
          </a:p>
          <a:p>
            <a:pPr lvl="2" eaLnBrk="1" hangingPunct="1">
              <a:buFont typeface="Arial Unicode MS" pitchFamily="34" charset="-128"/>
              <a:buNone/>
              <a:defRPr/>
            </a:pPr>
            <a:r>
              <a:rPr lang="de-DE" sz="2200" dirty="0"/>
              <a:t>		 	  </a:t>
            </a:r>
            <a:r>
              <a:rPr lang="de-DE" sz="2200" dirty="0">
                <a:solidFill>
                  <a:srgbClr val="00FF00"/>
                </a:solidFill>
              </a:rPr>
              <a:t>i</a:t>
            </a:r>
            <a:r>
              <a:rPr lang="de-DE" sz="2200" baseline="-25000" dirty="0">
                <a:solidFill>
                  <a:srgbClr val="00FF00"/>
                </a:solidFill>
              </a:rPr>
              <a:t>€</a:t>
            </a:r>
            <a:r>
              <a:rPr lang="de-DE" sz="2200" dirty="0">
                <a:solidFill>
                  <a:srgbClr val="00FF00"/>
                </a:solidFill>
              </a:rPr>
              <a:t> versus  i</a:t>
            </a:r>
            <a:r>
              <a:rPr lang="de-DE" sz="2200" baseline="-25000" dirty="0">
                <a:solidFill>
                  <a:srgbClr val="00FF00"/>
                </a:solidFill>
              </a:rPr>
              <a:t>$</a:t>
            </a:r>
            <a:endParaRPr lang="de-DE" sz="2200" baseline="30000" dirty="0">
              <a:solidFill>
                <a:srgbClr val="00FF00"/>
              </a:solidFill>
            </a:endParaRPr>
          </a:p>
        </p:txBody>
      </p:sp>
      <p:sp>
        <p:nvSpPr>
          <p:cNvPr id="34821" name="Oval 4"/>
          <p:cNvSpPr>
            <a:spLocks noChangeArrowheads="1"/>
          </p:cNvSpPr>
          <p:nvPr/>
        </p:nvSpPr>
        <p:spPr bwMode="auto">
          <a:xfrm>
            <a:off x="290513" y="3703295"/>
            <a:ext cx="8713787" cy="1481138"/>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7800839" name="Rectangle 7"/>
          <p:cNvSpPr>
            <a:spLocks noGrp="1" noChangeArrowheads="1"/>
          </p:cNvSpPr>
          <p:nvPr>
            <p:ph type="title" idx="4294967295"/>
          </p:nvPr>
        </p:nvSpPr>
        <p:spPr/>
        <p:txBody>
          <a:bodyPr/>
          <a:lstStyle/>
          <a:p>
            <a:pPr eaLnBrk="1" hangingPunct="1">
              <a:defRPr/>
            </a:pPr>
            <a:r>
              <a:rPr lang="de-DE" dirty="0"/>
              <a:t>3. Währungstheorie und Währungspolitik</a:t>
            </a:r>
            <a:br>
              <a:rPr lang="de-DE" dirty="0"/>
            </a:br>
            <a:r>
              <a:rPr lang="de-DE" sz="2200" dirty="0"/>
              <a:t>3.1.2. Kaufkraft- und Zinsparität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Foliennummernplatzhalter 1"/>
          <p:cNvSpPr>
            <a:spLocks noGrp="1"/>
          </p:cNvSpPr>
          <p:nvPr>
            <p:ph type="sldNum" sz="quarter" idx="4294967295"/>
          </p:nvPr>
        </p:nvSpPr>
        <p:spPr/>
        <p:txBody>
          <a:bodyPr/>
          <a:lstStyle/>
          <a:p>
            <a:pPr>
              <a:defRPr/>
            </a:pPr>
            <a:r>
              <a:rPr lang="de-DE">
                <a:latin typeface="+mn-lt"/>
              </a:rPr>
              <a:t>- </a:t>
            </a:r>
            <a:fld id="{2581D5AB-FDEE-46B3-945B-D820EA7AE3D5}" type="slidenum">
              <a:rPr lang="de-DE">
                <a:latin typeface="+mn-lt"/>
              </a:rPr>
              <a:pPr>
                <a:defRPr/>
              </a:pPr>
              <a:t>29</a:t>
            </a:fld>
            <a:r>
              <a:rPr lang="de-DE">
                <a:latin typeface="+mn-lt"/>
              </a:rPr>
              <a:t> -</a:t>
            </a:r>
          </a:p>
        </p:txBody>
      </p:sp>
      <p:sp>
        <p:nvSpPr>
          <p:cNvPr id="41" name="Fußzeilenplatzhalter 2"/>
          <p:cNvSpPr>
            <a:spLocks noGrp="1"/>
          </p:cNvSpPr>
          <p:nvPr>
            <p:ph type="ftr" sz="quarter" idx="4294967295"/>
          </p:nvPr>
        </p:nvSpPr>
        <p:spPr/>
        <p:txBody>
          <a:bodyPr/>
          <a:lstStyle/>
          <a:p>
            <a:pPr>
              <a:defRPr/>
            </a:pPr>
            <a:r>
              <a:rPr lang="de-DE">
                <a:latin typeface="+mn-lt"/>
              </a:rPr>
              <a:t>Prof. Dr. Rainer </a:t>
            </a:r>
            <a:r>
              <a:rPr lang="de-DE" err="1">
                <a:latin typeface="+mn-lt"/>
              </a:rPr>
              <a:t>Maurerr</a:t>
            </a:r>
            <a:endParaRPr lang="de-DE">
              <a:latin typeface="+mn-lt"/>
            </a:endParaRPr>
          </a:p>
        </p:txBody>
      </p:sp>
      <p:sp>
        <p:nvSpPr>
          <p:cNvPr id="8028164" name="Rectangle 3"/>
          <p:cNvSpPr>
            <a:spLocks noChangeArrowheads="1"/>
          </p:cNvSpPr>
          <p:nvPr/>
        </p:nvSpPr>
        <p:spPr bwMode="auto">
          <a:xfrm>
            <a:off x="0" y="0"/>
            <a:ext cx="9144000" cy="6858000"/>
          </a:xfrm>
          <a:prstGeom prst="rect">
            <a:avLst/>
          </a:prstGeom>
          <a:solidFill>
            <a:srgbClr val="FFFF99"/>
          </a:solidFill>
          <a:ln w="12700">
            <a:solidFill>
              <a:srgbClr val="FF0000"/>
            </a:solidFill>
            <a:miter lim="800000"/>
            <a:headEnd/>
            <a:tailEnd/>
          </a:ln>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de-DE" altLang="en-US" sz="2000" u="sng" dirty="0">
                <a:solidFill>
                  <a:srgbClr val="FF0000"/>
                </a:solidFill>
                <a:cs typeface="Arial" charset="0"/>
              </a:rPr>
              <a:t>Erläuterung Kassa- und Terminkurs</a:t>
            </a:r>
            <a:endParaRPr lang="de-DE" altLang="en-US" sz="1900" b="1" u="sng" dirty="0">
              <a:solidFill>
                <a:srgbClr val="3333FF"/>
              </a:solidFill>
              <a:cs typeface="Arial" charset="0"/>
            </a:endParaRPr>
          </a:p>
          <a:p>
            <a:pPr algn="just" eaLnBrk="1" hangingPunct="1">
              <a:lnSpc>
                <a:spcPct val="20000"/>
              </a:lnSpc>
              <a:buFont typeface="Arial Unicode MS" pitchFamily="34" charset="-128"/>
              <a:buNone/>
            </a:pPr>
            <a:endParaRPr lang="de-DE" altLang="en-US" sz="2000" dirty="0">
              <a:solidFill>
                <a:srgbClr val="0000CC"/>
              </a:solidFill>
              <a:cs typeface="Arial" charset="0"/>
            </a:endParaRPr>
          </a:p>
          <a:p>
            <a:pPr algn="just" eaLnBrk="1" hangingPunct="1">
              <a:lnSpc>
                <a:spcPct val="80000"/>
              </a:lnSpc>
              <a:buFont typeface="Arial Unicode MS" pitchFamily="34" charset="-128"/>
              <a:buNone/>
            </a:pPr>
            <a:r>
              <a:rPr lang="de-DE" altLang="en-US" sz="2000" dirty="0">
                <a:solidFill>
                  <a:srgbClr val="0000CC"/>
                </a:solidFill>
                <a:cs typeface="Arial" charset="0"/>
              </a:rPr>
              <a:t>Auf dem </a:t>
            </a:r>
            <a:r>
              <a:rPr lang="de-DE" altLang="en-US" sz="2000" dirty="0">
                <a:solidFill>
                  <a:srgbClr val="FF0000"/>
                </a:solidFill>
                <a:cs typeface="Arial" charset="0"/>
              </a:rPr>
              <a:t>Kassamarkt</a:t>
            </a:r>
            <a:r>
              <a:rPr lang="de-DE" altLang="en-US" sz="2000" dirty="0">
                <a:solidFill>
                  <a:srgbClr val="0000CC"/>
                </a:solidFill>
                <a:cs typeface="Arial" charset="0"/>
              </a:rPr>
              <a:t> wird „Euro heute“ gegen „Dollar heute“ gehandelt. Kaufvereinbarung und Austausch der beiden Währungen finden zum gleichen Zeitpunkt statt:</a:t>
            </a:r>
          </a:p>
          <a:p>
            <a:pPr algn="just" eaLnBrk="1" hangingPunct="1">
              <a:lnSpc>
                <a:spcPct val="80000"/>
              </a:lnSpc>
              <a:buFont typeface="Arial Unicode MS" pitchFamily="34" charset="-128"/>
              <a:buNone/>
            </a:pPr>
            <a:endParaRPr lang="de-DE" altLang="en-US" sz="2000" dirty="0">
              <a:solidFill>
                <a:srgbClr val="0000CC"/>
              </a:solidFill>
              <a:cs typeface="Arial" charset="0"/>
            </a:endParaRPr>
          </a:p>
          <a:p>
            <a:pPr algn="just" eaLnBrk="1" hangingPunct="1">
              <a:lnSpc>
                <a:spcPct val="80000"/>
              </a:lnSpc>
              <a:buFont typeface="Arial Unicode MS" pitchFamily="34" charset="-128"/>
              <a:buNone/>
            </a:pPr>
            <a:endParaRPr lang="de-DE" altLang="en-US" sz="2000" dirty="0">
              <a:solidFill>
                <a:srgbClr val="0000CC"/>
              </a:solidFill>
              <a:cs typeface="Arial" charset="0"/>
            </a:endParaRPr>
          </a:p>
          <a:p>
            <a:pPr algn="just" eaLnBrk="1" hangingPunct="1">
              <a:lnSpc>
                <a:spcPct val="80000"/>
              </a:lnSpc>
              <a:buFont typeface="Arial Unicode MS" pitchFamily="34" charset="-128"/>
              <a:buNone/>
            </a:pPr>
            <a:endParaRPr lang="de-DE" altLang="en-US" sz="2000" dirty="0">
              <a:solidFill>
                <a:srgbClr val="0000CC"/>
              </a:solidFill>
              <a:cs typeface="Arial" charset="0"/>
            </a:endParaRPr>
          </a:p>
          <a:p>
            <a:pPr algn="just" eaLnBrk="1" hangingPunct="1">
              <a:lnSpc>
                <a:spcPct val="80000"/>
              </a:lnSpc>
              <a:buFont typeface="Arial Unicode MS" pitchFamily="34" charset="-128"/>
              <a:buNone/>
            </a:pPr>
            <a:endParaRPr lang="de-DE" altLang="en-US" sz="2000" dirty="0">
              <a:solidFill>
                <a:srgbClr val="0000CC"/>
              </a:solidFill>
              <a:cs typeface="Arial" charset="0"/>
            </a:endParaRPr>
          </a:p>
          <a:p>
            <a:pPr algn="just" eaLnBrk="1" hangingPunct="1">
              <a:lnSpc>
                <a:spcPct val="80000"/>
              </a:lnSpc>
              <a:buFont typeface="Arial Unicode MS" pitchFamily="34" charset="-128"/>
              <a:buNone/>
            </a:pPr>
            <a:endParaRPr lang="de-DE" altLang="en-US" sz="2000" dirty="0">
              <a:solidFill>
                <a:srgbClr val="0000CC"/>
              </a:solidFill>
              <a:cs typeface="Arial" charset="0"/>
            </a:endParaRPr>
          </a:p>
          <a:p>
            <a:pPr algn="just" eaLnBrk="1" hangingPunct="1">
              <a:lnSpc>
                <a:spcPct val="80000"/>
              </a:lnSpc>
              <a:buFont typeface="Arial Unicode MS" pitchFamily="34" charset="-128"/>
              <a:buNone/>
            </a:pPr>
            <a:endParaRPr lang="de-DE" altLang="en-US" sz="2000" dirty="0">
              <a:solidFill>
                <a:srgbClr val="0000CC"/>
              </a:solidFill>
              <a:cs typeface="Arial" charset="0"/>
            </a:endParaRPr>
          </a:p>
          <a:p>
            <a:pPr algn="just" eaLnBrk="1" hangingPunct="1">
              <a:lnSpc>
                <a:spcPct val="80000"/>
              </a:lnSpc>
              <a:buFont typeface="Arial Unicode MS" pitchFamily="34" charset="-128"/>
              <a:buNone/>
            </a:pPr>
            <a:endParaRPr lang="de-DE" altLang="en-US" sz="2000" dirty="0">
              <a:solidFill>
                <a:srgbClr val="0000CC"/>
              </a:solidFill>
              <a:cs typeface="Arial" charset="0"/>
            </a:endParaRPr>
          </a:p>
          <a:p>
            <a:pPr algn="just" eaLnBrk="1" hangingPunct="1">
              <a:lnSpc>
                <a:spcPct val="80000"/>
              </a:lnSpc>
              <a:buFont typeface="Arial Unicode MS" pitchFamily="34" charset="-128"/>
              <a:buNone/>
            </a:pPr>
            <a:r>
              <a:rPr lang="de-DE" altLang="en-US" sz="2000" dirty="0">
                <a:solidFill>
                  <a:srgbClr val="0000CC"/>
                </a:solidFill>
                <a:cs typeface="Arial" charset="0"/>
              </a:rPr>
              <a:t>Auf dem </a:t>
            </a:r>
            <a:r>
              <a:rPr lang="de-DE" altLang="en-US" sz="2000" dirty="0">
                <a:solidFill>
                  <a:srgbClr val="FF0000"/>
                </a:solidFill>
                <a:cs typeface="Arial" charset="0"/>
              </a:rPr>
              <a:t>Terminmarkt</a:t>
            </a:r>
            <a:r>
              <a:rPr lang="de-DE" altLang="en-US" sz="2000" dirty="0">
                <a:solidFill>
                  <a:srgbClr val="0000CC"/>
                </a:solidFill>
                <a:cs typeface="Arial" charset="0"/>
              </a:rPr>
              <a:t> wird (z.B.) „Euro zum Zeitpunkt </a:t>
            </a:r>
            <a:r>
              <a:rPr lang="de-DE" altLang="en-US" sz="2000" dirty="0" err="1">
                <a:solidFill>
                  <a:srgbClr val="0000CC"/>
                </a:solidFill>
                <a:cs typeface="Arial" charset="0"/>
              </a:rPr>
              <a:t>t+3</a:t>
            </a:r>
            <a:r>
              <a:rPr lang="de-DE" altLang="en-US" sz="2000" dirty="0">
                <a:solidFill>
                  <a:srgbClr val="0000CC"/>
                </a:solidFill>
                <a:cs typeface="Arial" charset="0"/>
              </a:rPr>
              <a:t>“ gegen „Dollar zum Zeitpunkt </a:t>
            </a:r>
            <a:r>
              <a:rPr lang="de-DE" altLang="en-US" sz="2000" dirty="0" err="1">
                <a:solidFill>
                  <a:srgbClr val="0000CC"/>
                </a:solidFill>
                <a:cs typeface="Arial" charset="0"/>
              </a:rPr>
              <a:t>t+3</a:t>
            </a:r>
            <a:r>
              <a:rPr lang="de-DE" altLang="en-US" sz="2000" dirty="0">
                <a:solidFill>
                  <a:srgbClr val="0000CC"/>
                </a:solidFill>
                <a:cs typeface="Arial" charset="0"/>
              </a:rPr>
              <a:t>“ gehandelt. Die Kaufvereinbarung und die Fixierung des Wechselkurses findet heute zum Zeitpunkt t statt, während der Austausch der Währungen zum Zeitpunkt </a:t>
            </a:r>
            <a:r>
              <a:rPr lang="de-DE" altLang="en-US" sz="2000" dirty="0" err="1">
                <a:solidFill>
                  <a:srgbClr val="0000CC"/>
                </a:solidFill>
                <a:cs typeface="Arial" charset="0"/>
              </a:rPr>
              <a:t>t+3</a:t>
            </a:r>
            <a:r>
              <a:rPr lang="de-DE" altLang="en-US" sz="2000" dirty="0">
                <a:solidFill>
                  <a:srgbClr val="0000CC"/>
                </a:solidFill>
                <a:cs typeface="Arial" charset="0"/>
              </a:rPr>
              <a:t> stattfindet:</a:t>
            </a:r>
          </a:p>
        </p:txBody>
      </p:sp>
      <p:sp>
        <p:nvSpPr>
          <p:cNvPr id="35845"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cs typeface="Arial" charset="0"/>
              </a:rPr>
              <a:t>- </a:t>
            </a:r>
            <a:fld id="{6F5436C6-85FA-4422-971E-55234BF5D881}" type="slidenum">
              <a:rPr lang="de-DE" altLang="en-US" sz="1600" b="1">
                <a:cs typeface="Arial" charset="0"/>
              </a:rPr>
              <a:pPr algn="r" eaLnBrk="1" hangingPunct="1">
                <a:spcBef>
                  <a:spcPct val="0"/>
                </a:spcBef>
                <a:buClrTx/>
                <a:buFontTx/>
                <a:buNone/>
              </a:pPr>
              <a:t>29</a:t>
            </a:fld>
            <a:r>
              <a:rPr lang="de-DE" altLang="en-US" sz="1600" b="1">
                <a:cs typeface="Arial" charset="0"/>
              </a:rPr>
              <a:t> -</a:t>
            </a:r>
          </a:p>
        </p:txBody>
      </p:sp>
      <p:sp>
        <p:nvSpPr>
          <p:cNvPr id="35846"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cs typeface="Arial" charset="0"/>
              </a:rPr>
              <a:t>Prof. Dr. Rainer Maurerr</a:t>
            </a:r>
          </a:p>
        </p:txBody>
      </p:sp>
      <p:sp>
        <p:nvSpPr>
          <p:cNvPr id="35847" name="Line 4"/>
          <p:cNvSpPr>
            <a:spLocks noChangeShapeType="1"/>
          </p:cNvSpPr>
          <p:nvPr/>
        </p:nvSpPr>
        <p:spPr bwMode="auto">
          <a:xfrm>
            <a:off x="873125" y="1641475"/>
            <a:ext cx="7129463" cy="0"/>
          </a:xfrm>
          <a:prstGeom prst="line">
            <a:avLst/>
          </a:prstGeom>
          <a:noFill/>
          <a:ln w="38100">
            <a:solidFill>
              <a:srgbClr val="0000FF"/>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5848" name="Text Box 5"/>
          <p:cNvSpPr txBox="1">
            <a:spLocks noChangeArrowheads="1"/>
          </p:cNvSpPr>
          <p:nvPr/>
        </p:nvSpPr>
        <p:spPr bwMode="auto">
          <a:xfrm>
            <a:off x="7834313" y="1389063"/>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chemeClr val="bg2"/>
                </a:solidFill>
                <a:cs typeface="Arial" charset="0"/>
              </a:rPr>
              <a:t>t</a:t>
            </a:r>
          </a:p>
        </p:txBody>
      </p:sp>
      <p:sp>
        <p:nvSpPr>
          <p:cNvPr id="35849" name="Line 6"/>
          <p:cNvSpPr>
            <a:spLocks noChangeShapeType="1"/>
          </p:cNvSpPr>
          <p:nvPr/>
        </p:nvSpPr>
        <p:spPr bwMode="auto">
          <a:xfrm>
            <a:off x="1412875" y="1568450"/>
            <a:ext cx="0" cy="144463"/>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5850" name="Line 7"/>
          <p:cNvSpPr>
            <a:spLocks noChangeShapeType="1"/>
          </p:cNvSpPr>
          <p:nvPr/>
        </p:nvSpPr>
        <p:spPr bwMode="auto">
          <a:xfrm>
            <a:off x="3321050" y="1568450"/>
            <a:ext cx="0" cy="144463"/>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5851" name="Line 8"/>
          <p:cNvSpPr>
            <a:spLocks noChangeShapeType="1"/>
          </p:cNvSpPr>
          <p:nvPr/>
        </p:nvSpPr>
        <p:spPr bwMode="auto">
          <a:xfrm>
            <a:off x="5302250" y="1568450"/>
            <a:ext cx="0" cy="144463"/>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5852" name="Line 9"/>
          <p:cNvSpPr>
            <a:spLocks noChangeShapeType="1"/>
          </p:cNvSpPr>
          <p:nvPr/>
        </p:nvSpPr>
        <p:spPr bwMode="auto">
          <a:xfrm>
            <a:off x="7210425" y="1568450"/>
            <a:ext cx="0" cy="144463"/>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5853" name="Text Box 10"/>
          <p:cNvSpPr txBox="1">
            <a:spLocks noChangeArrowheads="1"/>
          </p:cNvSpPr>
          <p:nvPr/>
        </p:nvSpPr>
        <p:spPr bwMode="auto">
          <a:xfrm>
            <a:off x="1616075" y="2073275"/>
            <a:ext cx="6053138" cy="425450"/>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cs typeface="Arial" charset="0"/>
              </a:rPr>
              <a:t>Vereinbarung zwischen Käufer und Verkäufer heute</a:t>
            </a:r>
          </a:p>
        </p:txBody>
      </p:sp>
      <p:grpSp>
        <p:nvGrpSpPr>
          <p:cNvPr id="35854" name="Group 14"/>
          <p:cNvGrpSpPr>
            <a:grpSpLocks/>
          </p:cNvGrpSpPr>
          <p:nvPr/>
        </p:nvGrpSpPr>
        <p:grpSpPr bwMode="auto">
          <a:xfrm>
            <a:off x="1412875" y="1676400"/>
            <a:ext cx="215900" cy="612775"/>
            <a:chOff x="952" y="2704"/>
            <a:chExt cx="136" cy="386"/>
          </a:xfrm>
        </p:grpSpPr>
        <p:sp>
          <p:nvSpPr>
            <p:cNvPr id="35880" name="Line 12"/>
            <p:cNvSpPr>
              <a:spLocks noChangeShapeType="1"/>
            </p:cNvSpPr>
            <p:nvPr/>
          </p:nvSpPr>
          <p:spPr bwMode="auto">
            <a:xfrm flipH="1">
              <a:off x="952" y="3090"/>
              <a:ext cx="136" cy="0"/>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5881" name="Line 13"/>
            <p:cNvSpPr>
              <a:spLocks noChangeShapeType="1"/>
            </p:cNvSpPr>
            <p:nvPr/>
          </p:nvSpPr>
          <p:spPr bwMode="auto">
            <a:xfrm flipV="1">
              <a:off x="952" y="2704"/>
              <a:ext cx="0" cy="386"/>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35855" name="Text Box 15"/>
          <p:cNvSpPr txBox="1">
            <a:spLocks noChangeArrowheads="1"/>
          </p:cNvSpPr>
          <p:nvPr/>
        </p:nvSpPr>
        <p:spPr bwMode="auto">
          <a:xfrm>
            <a:off x="1652588" y="2757488"/>
            <a:ext cx="7294562" cy="425450"/>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cs typeface="Arial" charset="0"/>
              </a:rPr>
              <a:t>Austausch der Währung zwischen Käufer und Verkäufer heute</a:t>
            </a:r>
          </a:p>
        </p:txBody>
      </p:sp>
      <p:sp>
        <p:nvSpPr>
          <p:cNvPr id="35856" name="Line 17"/>
          <p:cNvSpPr>
            <a:spLocks noChangeShapeType="1"/>
          </p:cNvSpPr>
          <p:nvPr/>
        </p:nvSpPr>
        <p:spPr bwMode="auto">
          <a:xfrm flipH="1">
            <a:off x="1449388" y="2973388"/>
            <a:ext cx="215900" cy="0"/>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5857" name="Line 18"/>
          <p:cNvSpPr>
            <a:spLocks noChangeShapeType="1"/>
          </p:cNvSpPr>
          <p:nvPr/>
        </p:nvSpPr>
        <p:spPr bwMode="auto">
          <a:xfrm flipV="1">
            <a:off x="1449388" y="2289175"/>
            <a:ext cx="0" cy="684213"/>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5858" name="Text Box 19"/>
          <p:cNvSpPr txBox="1">
            <a:spLocks noChangeArrowheads="1"/>
          </p:cNvSpPr>
          <p:nvPr/>
        </p:nvSpPr>
        <p:spPr bwMode="auto">
          <a:xfrm>
            <a:off x="1039813" y="1173163"/>
            <a:ext cx="684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cs typeface="Arial" charset="0"/>
              </a:rPr>
              <a:t>t=0</a:t>
            </a:r>
          </a:p>
        </p:txBody>
      </p:sp>
      <p:sp>
        <p:nvSpPr>
          <p:cNvPr id="35859" name="Text Box 20"/>
          <p:cNvSpPr txBox="1">
            <a:spLocks noChangeArrowheads="1"/>
          </p:cNvSpPr>
          <p:nvPr/>
        </p:nvSpPr>
        <p:spPr bwMode="auto">
          <a:xfrm>
            <a:off x="2984500" y="1184275"/>
            <a:ext cx="68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cs typeface="Arial" charset="0"/>
              </a:rPr>
              <a:t>t=1</a:t>
            </a:r>
          </a:p>
        </p:txBody>
      </p:sp>
      <p:sp>
        <p:nvSpPr>
          <p:cNvPr id="35860" name="Text Box 21"/>
          <p:cNvSpPr txBox="1">
            <a:spLocks noChangeArrowheads="1"/>
          </p:cNvSpPr>
          <p:nvPr/>
        </p:nvSpPr>
        <p:spPr bwMode="auto">
          <a:xfrm>
            <a:off x="4976813" y="1173163"/>
            <a:ext cx="684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chemeClr val="bg2"/>
                </a:solidFill>
                <a:cs typeface="Arial" charset="0"/>
              </a:rPr>
              <a:t>t=2</a:t>
            </a:r>
          </a:p>
        </p:txBody>
      </p:sp>
      <p:sp>
        <p:nvSpPr>
          <p:cNvPr id="35861" name="Text Box 22"/>
          <p:cNvSpPr txBox="1">
            <a:spLocks noChangeArrowheads="1"/>
          </p:cNvSpPr>
          <p:nvPr/>
        </p:nvSpPr>
        <p:spPr bwMode="auto">
          <a:xfrm>
            <a:off x="4965700" y="1173163"/>
            <a:ext cx="68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cs typeface="Arial" charset="0"/>
              </a:rPr>
              <a:t>t=2</a:t>
            </a:r>
          </a:p>
        </p:txBody>
      </p:sp>
      <p:sp>
        <p:nvSpPr>
          <p:cNvPr id="35862" name="Text Box 23"/>
          <p:cNvSpPr txBox="1">
            <a:spLocks noChangeArrowheads="1"/>
          </p:cNvSpPr>
          <p:nvPr/>
        </p:nvSpPr>
        <p:spPr bwMode="auto">
          <a:xfrm>
            <a:off x="6873875" y="1173163"/>
            <a:ext cx="68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cs typeface="Arial" charset="0"/>
              </a:rPr>
              <a:t>t=3</a:t>
            </a:r>
          </a:p>
        </p:txBody>
      </p:sp>
      <p:sp>
        <p:nvSpPr>
          <p:cNvPr id="35872" name="Line 13"/>
          <p:cNvSpPr>
            <a:spLocks noChangeShapeType="1"/>
          </p:cNvSpPr>
          <p:nvPr/>
        </p:nvSpPr>
        <p:spPr bwMode="auto">
          <a:xfrm flipV="1">
            <a:off x="1511300" y="4914900"/>
            <a:ext cx="0" cy="612775"/>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5875" name="Line 16"/>
          <p:cNvSpPr>
            <a:spLocks noChangeShapeType="1"/>
          </p:cNvSpPr>
          <p:nvPr/>
        </p:nvSpPr>
        <p:spPr bwMode="auto">
          <a:xfrm flipV="1">
            <a:off x="7308850" y="4914900"/>
            <a:ext cx="0" cy="1331912"/>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nvGrpSpPr>
          <p:cNvPr id="4" name="Group 3">
            <a:extLst>
              <a:ext uri="{FF2B5EF4-FFF2-40B4-BE49-F238E27FC236}">
                <a16:creationId xmlns:a16="http://schemas.microsoft.com/office/drawing/2014/main" id="{6868E86E-D6FA-4810-BED2-0D3577616C90}"/>
              </a:ext>
            </a:extLst>
          </p:cNvPr>
          <p:cNvGrpSpPr/>
          <p:nvPr/>
        </p:nvGrpSpPr>
        <p:grpSpPr>
          <a:xfrm>
            <a:off x="971550" y="4411663"/>
            <a:ext cx="7478713" cy="673100"/>
            <a:chOff x="971550" y="4411663"/>
            <a:chExt cx="7478713" cy="673100"/>
          </a:xfrm>
        </p:grpSpPr>
        <p:sp>
          <p:nvSpPr>
            <p:cNvPr id="35878" name="Text Box 19"/>
            <p:cNvSpPr txBox="1">
              <a:spLocks noChangeArrowheads="1"/>
            </p:cNvSpPr>
            <p:nvPr/>
          </p:nvSpPr>
          <p:spPr bwMode="auto">
            <a:xfrm>
              <a:off x="5075238" y="4411663"/>
              <a:ext cx="68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dirty="0">
                  <a:solidFill>
                    <a:srgbClr val="000099"/>
                  </a:solidFill>
                  <a:cs typeface="Arial" charset="0"/>
                </a:rPr>
                <a:t>t=2</a:t>
              </a:r>
            </a:p>
          </p:txBody>
        </p:sp>
        <p:grpSp>
          <p:nvGrpSpPr>
            <p:cNvPr id="2" name="Group 1">
              <a:extLst>
                <a:ext uri="{FF2B5EF4-FFF2-40B4-BE49-F238E27FC236}">
                  <a16:creationId xmlns:a16="http://schemas.microsoft.com/office/drawing/2014/main" id="{193707C9-6900-4391-B030-514CDF673548}"/>
                </a:ext>
              </a:extLst>
            </p:cNvPr>
            <p:cNvGrpSpPr/>
            <p:nvPr/>
          </p:nvGrpSpPr>
          <p:grpSpPr>
            <a:xfrm>
              <a:off x="971550" y="4437063"/>
              <a:ext cx="7478713" cy="647700"/>
              <a:chOff x="971550" y="4437063"/>
              <a:chExt cx="7478713" cy="647700"/>
            </a:xfrm>
          </p:grpSpPr>
          <p:sp>
            <p:nvSpPr>
              <p:cNvPr id="35864" name="Line 4"/>
              <p:cNvSpPr>
                <a:spLocks noChangeShapeType="1"/>
              </p:cNvSpPr>
              <p:nvPr/>
            </p:nvSpPr>
            <p:spPr bwMode="auto">
              <a:xfrm>
                <a:off x="971550" y="4879975"/>
                <a:ext cx="7129463" cy="0"/>
              </a:xfrm>
              <a:prstGeom prst="line">
                <a:avLst/>
              </a:prstGeom>
              <a:noFill/>
              <a:ln w="38100">
                <a:solidFill>
                  <a:srgbClr val="0000FF"/>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5865" name="Text Box 5"/>
              <p:cNvSpPr txBox="1">
                <a:spLocks noChangeArrowheads="1"/>
              </p:cNvSpPr>
              <p:nvPr/>
            </p:nvSpPr>
            <p:spPr bwMode="auto">
              <a:xfrm>
                <a:off x="7945438" y="4627563"/>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chemeClr val="bg2"/>
                    </a:solidFill>
                    <a:cs typeface="Arial" charset="0"/>
                  </a:rPr>
                  <a:t>t</a:t>
                </a:r>
              </a:p>
            </p:txBody>
          </p:sp>
          <p:sp>
            <p:nvSpPr>
              <p:cNvPr id="35866" name="Line 6"/>
              <p:cNvSpPr>
                <a:spLocks noChangeShapeType="1"/>
              </p:cNvSpPr>
              <p:nvPr/>
            </p:nvSpPr>
            <p:spPr bwMode="auto">
              <a:xfrm>
                <a:off x="1511300" y="4806950"/>
                <a:ext cx="0" cy="144462"/>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5867" name="Line 7"/>
              <p:cNvSpPr>
                <a:spLocks noChangeShapeType="1"/>
              </p:cNvSpPr>
              <p:nvPr/>
            </p:nvSpPr>
            <p:spPr bwMode="auto">
              <a:xfrm>
                <a:off x="3419475" y="4806950"/>
                <a:ext cx="0" cy="144462"/>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5868" name="Line 8"/>
              <p:cNvSpPr>
                <a:spLocks noChangeShapeType="1"/>
              </p:cNvSpPr>
              <p:nvPr/>
            </p:nvSpPr>
            <p:spPr bwMode="auto">
              <a:xfrm>
                <a:off x="5400675" y="4806950"/>
                <a:ext cx="0" cy="144462"/>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5869" name="Line 9"/>
              <p:cNvSpPr>
                <a:spLocks noChangeShapeType="1"/>
              </p:cNvSpPr>
              <p:nvPr/>
            </p:nvSpPr>
            <p:spPr bwMode="auto">
              <a:xfrm>
                <a:off x="7308850" y="4806950"/>
                <a:ext cx="0" cy="144462"/>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35876" name="Text Box 17"/>
              <p:cNvSpPr txBox="1">
                <a:spLocks noChangeArrowheads="1"/>
              </p:cNvSpPr>
              <p:nvPr/>
            </p:nvSpPr>
            <p:spPr bwMode="auto">
              <a:xfrm>
                <a:off x="1150938" y="4437063"/>
                <a:ext cx="68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dirty="0">
                    <a:solidFill>
                      <a:srgbClr val="000099"/>
                    </a:solidFill>
                    <a:cs typeface="Arial" charset="0"/>
                  </a:rPr>
                  <a:t>t=0</a:t>
                </a:r>
              </a:p>
            </p:txBody>
          </p:sp>
          <p:sp>
            <p:nvSpPr>
              <p:cNvPr id="35877" name="Text Box 18"/>
              <p:cNvSpPr txBox="1">
                <a:spLocks noChangeArrowheads="1"/>
              </p:cNvSpPr>
              <p:nvPr/>
            </p:nvSpPr>
            <p:spPr bwMode="auto">
              <a:xfrm>
                <a:off x="3095625" y="4448175"/>
                <a:ext cx="68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cs typeface="Arial" charset="0"/>
                  </a:rPr>
                  <a:t>t=1</a:t>
                </a:r>
              </a:p>
            </p:txBody>
          </p:sp>
          <p:sp>
            <p:nvSpPr>
              <p:cNvPr id="35879" name="Text Box 21"/>
              <p:cNvSpPr txBox="1">
                <a:spLocks noChangeArrowheads="1"/>
              </p:cNvSpPr>
              <p:nvPr/>
            </p:nvSpPr>
            <p:spPr bwMode="auto">
              <a:xfrm>
                <a:off x="6985000" y="4437063"/>
                <a:ext cx="68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cs typeface="Arial" charset="0"/>
                  </a:rPr>
                  <a:t>t=3</a:t>
                </a:r>
              </a:p>
            </p:txBody>
          </p:sp>
        </p:grpSp>
      </p:grpSp>
      <p:sp>
        <p:nvSpPr>
          <p:cNvPr id="44" name="Text Box 10">
            <a:extLst>
              <a:ext uri="{FF2B5EF4-FFF2-40B4-BE49-F238E27FC236}">
                <a16:creationId xmlns:a16="http://schemas.microsoft.com/office/drawing/2014/main" id="{A28F5677-8391-4D9B-84D4-32CE835147AB}"/>
              </a:ext>
            </a:extLst>
          </p:cNvPr>
          <p:cNvSpPr txBox="1">
            <a:spLocks noChangeArrowheads="1"/>
          </p:cNvSpPr>
          <p:nvPr/>
        </p:nvSpPr>
        <p:spPr bwMode="auto">
          <a:xfrm>
            <a:off x="900113" y="5527675"/>
            <a:ext cx="6138863" cy="425450"/>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dirty="0">
                <a:solidFill>
                  <a:srgbClr val="000099"/>
                </a:solidFill>
                <a:cs typeface="Arial" charset="0"/>
              </a:rPr>
              <a:t>Vereinbarung zwischen Käufer und Verkäufer heute</a:t>
            </a:r>
          </a:p>
        </p:txBody>
      </p:sp>
      <p:sp>
        <p:nvSpPr>
          <p:cNvPr id="45" name="Text Box 14">
            <a:extLst>
              <a:ext uri="{FF2B5EF4-FFF2-40B4-BE49-F238E27FC236}">
                <a16:creationId xmlns:a16="http://schemas.microsoft.com/office/drawing/2014/main" id="{674D3589-C044-4A66-8EA2-CB03782B4813}"/>
              </a:ext>
            </a:extLst>
          </p:cNvPr>
          <p:cNvSpPr txBox="1">
            <a:spLocks noChangeArrowheads="1"/>
          </p:cNvSpPr>
          <p:nvPr/>
        </p:nvSpPr>
        <p:spPr bwMode="auto">
          <a:xfrm>
            <a:off x="844550" y="6254750"/>
            <a:ext cx="7231063" cy="425450"/>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cs typeface="Arial" charset="0"/>
              </a:rPr>
              <a:t>Austausch der Währung zwischen Käufer und Verkäufer in t=3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8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028164">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8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8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animBg="1"/>
      <p:bldP spid="35855" grpId="0" animBg="1"/>
      <p:bldP spid="35856" grpId="0" animBg="1"/>
      <p:bldP spid="35857" grpId="0" animBg="1"/>
      <p:bldP spid="35872" grpId="0" animBg="1"/>
      <p:bldP spid="35875" grpId="0" animBg="1"/>
      <p:bldP spid="44" grpId="0" animBg="1"/>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866D37C1-D19E-4754-AFBD-960F711B58A5}" type="slidenum">
              <a:rPr lang="de-DE" altLang="en-US" sz="1600" smtClean="0"/>
              <a:pPr algn="r" eaLnBrk="1" hangingPunct="1">
                <a:spcBef>
                  <a:spcPct val="0"/>
                </a:spcBef>
                <a:buClrTx/>
                <a:buFontTx/>
                <a:buNone/>
              </a:pPr>
              <a:t>3</a:t>
            </a:fld>
            <a:r>
              <a:rPr lang="de-DE" altLang="en-US" sz="1600"/>
              <a:t> -</a:t>
            </a:r>
          </a:p>
        </p:txBody>
      </p:sp>
      <p:sp>
        <p:nvSpPr>
          <p:cNvPr id="921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207938" name="Rectangle 2"/>
          <p:cNvSpPr>
            <a:spLocks noGrp="1" noChangeArrowheads="1"/>
          </p:cNvSpPr>
          <p:nvPr>
            <p:ph type="title" idx="4294967295"/>
          </p:nvPr>
        </p:nvSpPr>
        <p:spPr>
          <a:xfrm>
            <a:off x="254000" y="131763"/>
            <a:ext cx="8666163" cy="1143000"/>
          </a:xfrm>
        </p:spPr>
        <p:txBody>
          <a:bodyPr/>
          <a:lstStyle/>
          <a:p>
            <a:pPr eaLnBrk="1" hangingPunct="1">
              <a:defRPr/>
            </a:pPr>
            <a:r>
              <a:rPr lang="de-DE"/>
              <a:t>Internationale Wirtschaftsbeziehungen</a:t>
            </a:r>
          </a:p>
        </p:txBody>
      </p:sp>
      <p:sp>
        <p:nvSpPr>
          <p:cNvPr id="7207939" name="Rectangle 3"/>
          <p:cNvSpPr>
            <a:spLocks noGrp="1" noChangeArrowheads="1"/>
          </p:cNvSpPr>
          <p:nvPr>
            <p:ph type="body" idx="4294967295"/>
          </p:nvPr>
        </p:nvSpPr>
        <p:spPr>
          <a:xfrm>
            <a:off x="477838" y="1347788"/>
            <a:ext cx="8318500" cy="5213350"/>
          </a:xfrm>
        </p:spPr>
        <p:txBody>
          <a:bodyPr/>
          <a:lstStyle/>
          <a:p>
            <a:pPr marL="571500" indent="-571500" eaLnBrk="1" hangingPunct="1">
              <a:buFont typeface="Arial Unicode MS" pitchFamily="34" charset="-128"/>
              <a:buNone/>
              <a:defRPr/>
            </a:pPr>
            <a:r>
              <a:rPr lang="de-DE" sz="2200" dirty="0">
                <a:solidFill>
                  <a:srgbClr val="FFFF00"/>
                </a:solidFill>
              </a:rPr>
              <a:t>3.1. Währungstheorie</a:t>
            </a:r>
          </a:p>
          <a:p>
            <a:pPr marL="571500" indent="-571500" eaLnBrk="1" hangingPunct="1">
              <a:buFont typeface="Arial Unicode MS" pitchFamily="34" charset="-128"/>
              <a:buNone/>
              <a:defRPr/>
            </a:pPr>
            <a:r>
              <a:rPr lang="de-DE" sz="2200" dirty="0">
                <a:solidFill>
                  <a:srgbClr val="FFFF00"/>
                </a:solidFill>
              </a:rPr>
              <a:t>	 3.1.1. Angebot und Nachfrage auf Devisenmärkten</a:t>
            </a:r>
          </a:p>
          <a:p>
            <a:pPr marL="571500" indent="-571500" eaLnBrk="1" hangingPunct="1">
              <a:buFont typeface="Arial Unicode MS" pitchFamily="34" charset="-128"/>
              <a:buNone/>
              <a:defRPr/>
            </a:pPr>
            <a:r>
              <a:rPr lang="de-DE" sz="2200" dirty="0">
                <a:solidFill>
                  <a:srgbClr val="FFFF66"/>
                </a:solidFill>
              </a:rPr>
              <a:t>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CCA433F7-3324-4151-A868-123F226C2223}" type="slidenum">
              <a:rPr lang="de-DE" altLang="en-US" sz="1600" smtClean="0"/>
              <a:pPr algn="r" eaLnBrk="1" hangingPunct="1">
                <a:spcBef>
                  <a:spcPct val="0"/>
                </a:spcBef>
                <a:buClrTx/>
                <a:buFontTx/>
                <a:buNone/>
              </a:pPr>
              <a:t>30</a:t>
            </a:fld>
            <a:r>
              <a:rPr lang="de-DE" altLang="en-US" sz="1600"/>
              <a:t> -</a:t>
            </a:r>
          </a:p>
        </p:txBody>
      </p:sp>
      <p:sp>
        <p:nvSpPr>
          <p:cNvPr id="3686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715843" name="Rectangle 3"/>
          <p:cNvSpPr>
            <a:spLocks noGrp="1" noChangeArrowheads="1"/>
          </p:cNvSpPr>
          <p:nvPr>
            <p:ph type="body" idx="4294967295"/>
          </p:nvPr>
        </p:nvSpPr>
        <p:spPr>
          <a:xfrm>
            <a:off x="468313" y="1160463"/>
            <a:ext cx="8477250" cy="5219700"/>
          </a:xfrm>
        </p:spPr>
        <p:txBody>
          <a:bodyPr/>
          <a:lstStyle/>
          <a:p>
            <a:pPr marL="381000" indent="-381000" eaLnBrk="1" hangingPunct="1">
              <a:defRPr/>
            </a:pPr>
            <a:r>
              <a:rPr lang="de-DE" dirty="0"/>
              <a:t>Wir können die genaue Beziehung zwischen dem Wechselkurs und den Zinsen im In- und Ausland wieder über eine kleines Zahlenexperiment herleiten:</a:t>
            </a:r>
          </a:p>
          <a:p>
            <a:pPr lvl="1" eaLnBrk="1" hangingPunct="1">
              <a:defRPr/>
            </a:pPr>
            <a:r>
              <a:rPr lang="de-DE" dirty="0"/>
              <a:t>Wo würden Sie einen Euro anlegen, wenn folgende Wechselkurse und Zinssätze gelten : </a:t>
            </a:r>
          </a:p>
          <a:p>
            <a:pPr marL="914400" lvl="1" indent="-457200" eaLnBrk="1" hangingPunct="1">
              <a:buFont typeface="+mj-lt"/>
              <a:buAutoNum type="arabicPeriod"/>
              <a:defRPr/>
            </a:pPr>
            <a:r>
              <a:rPr lang="en-US" altLang="en-US" dirty="0" err="1"/>
              <a:t>Beispiel</a:t>
            </a:r>
            <a:r>
              <a:rPr lang="en-US" altLang="en-US" dirty="0"/>
              <a:t>: </a:t>
            </a:r>
            <a:endParaRPr lang="de-DE" dirty="0"/>
          </a:p>
          <a:p>
            <a:pPr marL="1257300" lvl="2" indent="-390525" eaLnBrk="1" hangingPunct="1">
              <a:defRPr/>
            </a:pPr>
            <a:r>
              <a:rPr lang="de-DE" dirty="0"/>
              <a:t>Effektiver Zinssatz für ein auf € lautendes festverzinsliches Wertpapier mit einer Laufzeit von einem Jahr ist: </a:t>
            </a:r>
            <a:r>
              <a:rPr lang="de-DE" dirty="0">
                <a:solidFill>
                  <a:srgbClr val="00FF00"/>
                </a:solidFill>
              </a:rPr>
              <a:t>i</a:t>
            </a:r>
            <a:r>
              <a:rPr lang="de-DE" baseline="-25000" dirty="0">
                <a:solidFill>
                  <a:srgbClr val="00FF00"/>
                </a:solidFill>
              </a:rPr>
              <a:t>€</a:t>
            </a:r>
            <a:r>
              <a:rPr lang="de-DE" dirty="0">
                <a:solidFill>
                  <a:srgbClr val="00FF00"/>
                </a:solidFill>
              </a:rPr>
              <a:t> = 10%</a:t>
            </a:r>
          </a:p>
          <a:p>
            <a:pPr marL="1257300" lvl="2" indent="-390525" eaLnBrk="1" hangingPunct="1">
              <a:defRPr/>
            </a:pPr>
            <a:r>
              <a:rPr lang="de-DE" dirty="0"/>
              <a:t>Effektiver Zinssatz für ein auf $ lautendes festverzinsliches Wertpapier mit einer Laufzeit von einem Jahr ist: </a:t>
            </a:r>
            <a:r>
              <a:rPr lang="de-DE" dirty="0">
                <a:solidFill>
                  <a:srgbClr val="00FF00"/>
                </a:solidFill>
              </a:rPr>
              <a:t>i</a:t>
            </a:r>
            <a:r>
              <a:rPr lang="de-DE" baseline="-25000" dirty="0">
                <a:solidFill>
                  <a:srgbClr val="00FF00"/>
                </a:solidFill>
              </a:rPr>
              <a:t>$</a:t>
            </a:r>
            <a:r>
              <a:rPr lang="de-DE" dirty="0">
                <a:solidFill>
                  <a:srgbClr val="00FF00"/>
                </a:solidFill>
              </a:rPr>
              <a:t> = 6%</a:t>
            </a:r>
          </a:p>
          <a:p>
            <a:pPr marL="1257300" lvl="2" indent="-390525" eaLnBrk="1" hangingPunct="1">
              <a:defRPr/>
            </a:pPr>
            <a:r>
              <a:rPr lang="de-DE" dirty="0"/>
              <a:t>€-Wechselkurs für den sofortigen Umtausch von € in $ (=</a:t>
            </a:r>
            <a:r>
              <a:rPr lang="de-DE" dirty="0">
                <a:solidFill>
                  <a:srgbClr val="00FF00"/>
                </a:solidFill>
              </a:rPr>
              <a:t>Kassa</a:t>
            </a:r>
            <a:r>
              <a:rPr lang="de-DE" dirty="0"/>
              <a:t>kurs</a:t>
            </a:r>
            <a:r>
              <a:rPr lang="de-DE" baseline="30000" dirty="0"/>
              <a:t>1)</a:t>
            </a:r>
            <a:r>
              <a:rPr lang="de-DE" dirty="0"/>
              <a:t>):</a:t>
            </a:r>
            <a:r>
              <a:rPr lang="de-DE" dirty="0">
                <a:solidFill>
                  <a:srgbClr val="00FF00"/>
                </a:solidFill>
              </a:rPr>
              <a:t> e</a:t>
            </a:r>
            <a:r>
              <a:rPr lang="de-DE" baseline="30000" dirty="0">
                <a:solidFill>
                  <a:srgbClr val="00FF00"/>
                </a:solidFill>
              </a:rPr>
              <a:t>$</a:t>
            </a:r>
            <a:r>
              <a:rPr lang="de-DE" baseline="-25000" dirty="0">
                <a:solidFill>
                  <a:srgbClr val="00FF00"/>
                </a:solidFill>
              </a:rPr>
              <a:t>€ </a:t>
            </a:r>
            <a:r>
              <a:rPr lang="de-DE" dirty="0">
                <a:solidFill>
                  <a:srgbClr val="00FF00"/>
                </a:solidFill>
              </a:rPr>
              <a:t>= 1</a:t>
            </a:r>
          </a:p>
          <a:p>
            <a:pPr marL="1257300" lvl="2" indent="-390525" eaLnBrk="1" hangingPunct="1">
              <a:lnSpc>
                <a:spcPts val="2200"/>
              </a:lnSpc>
              <a:defRPr/>
            </a:pPr>
            <a:r>
              <a:rPr lang="de-DE" dirty="0"/>
              <a:t>€-Wechselkurs für den Umtausch von $ in € in einem Jahr (=</a:t>
            </a:r>
            <a:r>
              <a:rPr lang="de-DE" dirty="0">
                <a:solidFill>
                  <a:srgbClr val="00FF00"/>
                </a:solidFill>
              </a:rPr>
              <a:t>Termin</a:t>
            </a:r>
            <a:r>
              <a:rPr lang="de-DE" dirty="0"/>
              <a:t>kurs): </a:t>
            </a:r>
            <a:r>
              <a:rPr lang="de-DE" dirty="0">
                <a:solidFill>
                  <a:srgbClr val="00FF00"/>
                </a:solidFill>
              </a:rPr>
              <a:t>f</a:t>
            </a:r>
            <a:r>
              <a:rPr lang="de-DE" baseline="30000" dirty="0">
                <a:solidFill>
                  <a:srgbClr val="00FF00"/>
                </a:solidFill>
              </a:rPr>
              <a:t>$</a:t>
            </a:r>
            <a:r>
              <a:rPr lang="de-DE" baseline="-25000" dirty="0">
                <a:solidFill>
                  <a:srgbClr val="00FF00"/>
                </a:solidFill>
              </a:rPr>
              <a:t>€ </a:t>
            </a:r>
            <a:r>
              <a:rPr lang="de-DE" dirty="0">
                <a:solidFill>
                  <a:srgbClr val="00FF00"/>
                </a:solidFill>
              </a:rPr>
              <a:t>= 0,92</a:t>
            </a:r>
            <a:endParaRPr lang="de-DE" baseline="-25000" dirty="0">
              <a:solidFill>
                <a:srgbClr val="00FF00"/>
              </a:solidFill>
            </a:endParaRPr>
          </a:p>
          <a:p>
            <a:pPr marL="838200" lvl="1" indent="-381000" eaLnBrk="1" hangingPunct="1">
              <a:lnSpc>
                <a:spcPts val="2200"/>
              </a:lnSpc>
              <a:defRPr/>
            </a:pPr>
            <a:r>
              <a:rPr lang="de-DE" dirty="0"/>
              <a:t>Welche Auswirkungen hätte das auf den Wechselkurs?</a:t>
            </a:r>
          </a:p>
        </p:txBody>
      </p:sp>
      <p:sp>
        <p:nvSpPr>
          <p:cNvPr id="36869" name="Text Box 6"/>
          <p:cNvSpPr txBox="1">
            <a:spLocks noChangeArrowheads="1"/>
          </p:cNvSpPr>
          <p:nvPr/>
        </p:nvSpPr>
        <p:spPr bwMode="auto">
          <a:xfrm rot="-5400000">
            <a:off x="4373299" y="2120633"/>
            <a:ext cx="393700" cy="905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vert="eaVert"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1400" baseline="30000" dirty="0"/>
              <a:t>1)</a:t>
            </a:r>
            <a:r>
              <a:rPr lang="de-DE" altLang="en-US" sz="1400" dirty="0"/>
              <a:t> Der Wechselkurs, über den wir bisher gesprochen haben, war immer der Kassakurs.</a:t>
            </a:r>
          </a:p>
        </p:txBody>
      </p:sp>
      <p:sp>
        <p:nvSpPr>
          <p:cNvPr id="7715850" name="Rectangle 10"/>
          <p:cNvSpPr>
            <a:spLocks noGrp="1" noChangeArrowheads="1"/>
          </p:cNvSpPr>
          <p:nvPr>
            <p:ph type="title" idx="4294967295"/>
          </p:nvPr>
        </p:nvSpPr>
        <p:spPr/>
        <p:txBody>
          <a:bodyPr/>
          <a:lstStyle/>
          <a:p>
            <a:pPr eaLnBrk="1" hangingPunct="1">
              <a:defRPr/>
            </a:pPr>
            <a:r>
              <a:rPr lang="de-DE" dirty="0"/>
              <a:t>3. Währungstheorie und Währungspolitik</a:t>
            </a:r>
            <a:br>
              <a:rPr lang="de-DE" dirty="0"/>
            </a:br>
            <a:r>
              <a:rPr lang="de-DE" sz="2200" dirty="0"/>
              <a:t>3.1.2. Kaufkraft- und Zinsparität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158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158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158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158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1584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1584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1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dirty="0"/>
              <a:t>- </a:t>
            </a:r>
            <a:fld id="{EDEB5330-4FB5-42C8-A33F-C5678AD80201}" type="slidenum">
              <a:rPr lang="de-DE" altLang="en-US" sz="1600" smtClean="0"/>
              <a:pPr>
                <a:spcBef>
                  <a:spcPct val="0"/>
                </a:spcBef>
                <a:buClrTx/>
                <a:buFontTx/>
                <a:buNone/>
              </a:pPr>
              <a:t>31</a:t>
            </a:fld>
            <a:r>
              <a:rPr lang="de-DE" altLang="en-US" sz="1600" dirty="0"/>
              <a:t> -</a:t>
            </a:r>
          </a:p>
        </p:txBody>
      </p:sp>
      <p:sp>
        <p:nvSpPr>
          <p:cNvPr id="3686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de-DE" altLang="en-US" sz="600" dirty="0"/>
              <a:t>Prof. Dr. Rainer Maurer</a:t>
            </a:r>
          </a:p>
        </p:txBody>
      </p:sp>
      <p:sp>
        <p:nvSpPr>
          <p:cNvPr id="7715843" name="Rectangle 3"/>
          <p:cNvSpPr>
            <a:spLocks noGrp="1" noChangeArrowheads="1"/>
          </p:cNvSpPr>
          <p:nvPr>
            <p:ph type="body" idx="4294967295"/>
          </p:nvPr>
        </p:nvSpPr>
        <p:spPr>
          <a:xfrm>
            <a:off x="468313" y="1004150"/>
            <a:ext cx="8477250" cy="1100138"/>
          </a:xfrm>
        </p:spPr>
        <p:txBody>
          <a:bodyPr/>
          <a:lstStyle/>
          <a:p>
            <a:pPr marL="895350" lvl="1" indent="-438150" eaLnBrk="1" hangingPunct="1">
              <a:buFont typeface="Arial Unicode MS" pitchFamily="34" charset="-128"/>
              <a:buAutoNum type="arabicPeriod"/>
              <a:defRPr/>
            </a:pPr>
            <a:r>
              <a:rPr lang="en-US" altLang="en-US" dirty="0" err="1"/>
              <a:t>Beispiel</a:t>
            </a:r>
            <a:r>
              <a:rPr lang="en-US" altLang="en-US" dirty="0"/>
              <a:t>:</a:t>
            </a:r>
          </a:p>
          <a:p>
            <a:pPr marL="2246313" lvl="2" indent="352425" eaLnBrk="1" hangingPunct="1">
              <a:defRPr/>
            </a:pPr>
            <a:r>
              <a:rPr lang="en-US" altLang="en-US" dirty="0" err="1">
                <a:solidFill>
                  <a:srgbClr val="00FF00"/>
                </a:solidFill>
              </a:rPr>
              <a:t>i</a:t>
            </a:r>
            <a:r>
              <a:rPr lang="en-US" altLang="en-US" baseline="-25000" dirty="0">
                <a:solidFill>
                  <a:srgbClr val="00FF00"/>
                </a:solidFill>
              </a:rPr>
              <a:t>€</a:t>
            </a:r>
            <a:r>
              <a:rPr lang="en-US" altLang="en-US" dirty="0">
                <a:solidFill>
                  <a:srgbClr val="00FF00"/>
                </a:solidFill>
              </a:rPr>
              <a:t> = 10 %</a:t>
            </a:r>
          </a:p>
          <a:p>
            <a:pPr marL="2246313" lvl="2" indent="352425" eaLnBrk="1" hangingPunct="1">
              <a:defRPr/>
            </a:pPr>
            <a:r>
              <a:rPr lang="en-US" altLang="en-US" dirty="0" err="1">
                <a:solidFill>
                  <a:srgbClr val="00FF00"/>
                </a:solidFill>
              </a:rPr>
              <a:t>i</a:t>
            </a:r>
            <a:r>
              <a:rPr lang="en-US" altLang="en-US" baseline="-25000" dirty="0">
                <a:solidFill>
                  <a:srgbClr val="00FF00"/>
                </a:solidFill>
              </a:rPr>
              <a:t>$</a:t>
            </a:r>
            <a:r>
              <a:rPr lang="en-US" altLang="en-US" dirty="0">
                <a:solidFill>
                  <a:srgbClr val="00FF00"/>
                </a:solidFill>
              </a:rPr>
              <a:t> = 6 %</a:t>
            </a:r>
          </a:p>
        </p:txBody>
      </p:sp>
      <p:graphicFrame>
        <p:nvGraphicFramePr>
          <p:cNvPr id="3" name="Tabelle 2">
            <a:extLst>
              <a:ext uri="{FF2B5EF4-FFF2-40B4-BE49-F238E27FC236}">
                <a16:creationId xmlns:a16="http://schemas.microsoft.com/office/drawing/2014/main" id="{1D7B8063-1A6B-469F-BB6D-092D337638F8}"/>
              </a:ext>
            </a:extLst>
          </p:cNvPr>
          <p:cNvGraphicFramePr>
            <a:graphicFrameLocks noGrp="1"/>
          </p:cNvGraphicFramePr>
          <p:nvPr>
            <p:extLst>
              <p:ext uri="{D42A27DB-BD31-4B8C-83A1-F6EECF244321}">
                <p14:modId xmlns:p14="http://schemas.microsoft.com/office/powerpoint/2010/main" val="3788364864"/>
              </p:ext>
            </p:extLst>
          </p:nvPr>
        </p:nvGraphicFramePr>
        <p:xfrm>
          <a:off x="64249" y="2266400"/>
          <a:ext cx="9015502" cy="2839720"/>
        </p:xfrm>
        <a:graphic>
          <a:graphicData uri="http://schemas.openxmlformats.org/drawingml/2006/table">
            <a:tbl>
              <a:tblPr firstRow="1" bandRow="1">
                <a:tableStyleId>{5940675A-B579-460E-94D1-54222C63F5DA}</a:tableStyleId>
              </a:tblPr>
              <a:tblGrid>
                <a:gridCol w="4305473">
                  <a:extLst>
                    <a:ext uri="{9D8B030D-6E8A-4147-A177-3AD203B41FA5}">
                      <a16:colId xmlns:a16="http://schemas.microsoft.com/office/drawing/2014/main" val="3280329317"/>
                    </a:ext>
                  </a:extLst>
                </a:gridCol>
                <a:gridCol w="208280">
                  <a:extLst>
                    <a:ext uri="{9D8B030D-6E8A-4147-A177-3AD203B41FA5}">
                      <a16:colId xmlns:a16="http://schemas.microsoft.com/office/drawing/2014/main" val="4100113271"/>
                    </a:ext>
                  </a:extLst>
                </a:gridCol>
                <a:gridCol w="4501749">
                  <a:extLst>
                    <a:ext uri="{9D8B030D-6E8A-4147-A177-3AD203B41FA5}">
                      <a16:colId xmlns:a16="http://schemas.microsoft.com/office/drawing/2014/main" val="2852401933"/>
                    </a:ext>
                  </a:extLst>
                </a:gridCol>
              </a:tblGrid>
              <a:tr h="370840">
                <a:tc gridSpan="3">
                  <a:txBody>
                    <a:bodyPr/>
                    <a:lstStyle/>
                    <a:p>
                      <a:pPr algn="ctr"/>
                      <a:r>
                        <a:rPr lang="en-US" dirty="0" err="1"/>
                        <a:t>Vergleich</a:t>
                      </a:r>
                      <a:endParaRPr lang="en-US" dirty="0"/>
                    </a:p>
                  </a:txBody>
                  <a:tcPr>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748556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noFill/>
                  </a:tcPr>
                </a:tc>
                <a:tc>
                  <a:txBody>
                    <a:bodyPr/>
                    <a:lstStyle/>
                    <a:p>
                      <a:pPr algn="ctr"/>
                      <a:r>
                        <a:rPr lang="en-US" dirty="0"/>
                        <a:t>&gt;</a:t>
                      </a:r>
                    </a:p>
                    <a:p>
                      <a:pPr algn="ctr"/>
                      <a:r>
                        <a:rPr lang="en-US" dirty="0"/>
                        <a:t>=</a:t>
                      </a:r>
                    </a:p>
                    <a:p>
                      <a:pPr algn="ctr"/>
                      <a:r>
                        <a:rPr lang="en-US" dirty="0"/>
                        <a:t>&lt;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noFill/>
                  </a:tcPr>
                </a:tc>
                <a:extLst>
                  <a:ext uri="{0D108BD9-81ED-4DB2-BD59-A6C34878D82A}">
                    <a16:rowId xmlns:a16="http://schemas.microsoft.com/office/drawing/2014/main" val="22414528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alt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alt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altLang="en-US" dirty="0"/>
                    </a:p>
                  </a:txBody>
                  <a:tcPr anchor="ctr">
                    <a:noFill/>
                  </a:tcPr>
                </a:tc>
                <a:tc>
                  <a:txBody>
                    <a:bodyPr/>
                    <a:lstStyle/>
                    <a:p>
                      <a:pPr algn="ctr"/>
                      <a:r>
                        <a:rPr lang="en-US" dirty="0"/>
                        <a:t>&gt;=&lt;</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nchor="ctr">
                    <a:noFill/>
                  </a:tcPr>
                </a:tc>
                <a:extLst>
                  <a:ext uri="{0D108BD9-81ED-4DB2-BD59-A6C34878D82A}">
                    <a16:rowId xmlns:a16="http://schemas.microsoft.com/office/drawing/2014/main" val="357075091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alt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altLang="en-US"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noFill/>
                  </a:tcPr>
                </a:tc>
                <a:tc>
                  <a:txBody>
                    <a:bodyPr/>
                    <a:lstStyle/>
                    <a:p>
                      <a:endParaRPr lang="en-US" dirty="0"/>
                    </a:p>
                  </a:txBody>
                  <a:tcPr anchor="ctr">
                    <a:noFill/>
                  </a:tcPr>
                </a:tc>
                <a:extLst>
                  <a:ext uri="{0D108BD9-81ED-4DB2-BD59-A6C34878D82A}">
                    <a16:rowId xmlns:a16="http://schemas.microsoft.com/office/drawing/2014/main" val="2035800249"/>
                  </a:ext>
                </a:extLst>
              </a:tr>
            </a:tbl>
          </a:graphicData>
        </a:graphic>
      </p:graphicFrame>
      <p:sp>
        <p:nvSpPr>
          <p:cNvPr id="17" name="Textfeld 16">
            <a:extLst>
              <a:ext uri="{FF2B5EF4-FFF2-40B4-BE49-F238E27FC236}">
                <a16:creationId xmlns:a16="http://schemas.microsoft.com/office/drawing/2014/main" id="{E2D5A969-0752-4AED-9254-91725765918F}"/>
              </a:ext>
            </a:extLst>
          </p:cNvPr>
          <p:cNvSpPr txBox="1"/>
          <p:nvPr/>
        </p:nvSpPr>
        <p:spPr>
          <a:xfrm>
            <a:off x="4996053" y="3790073"/>
            <a:ext cx="1322768" cy="369332"/>
          </a:xfrm>
          <a:prstGeom prst="rect">
            <a:avLst/>
          </a:prstGeom>
          <a:noFill/>
        </p:spPr>
        <p:txBody>
          <a:bodyPr wrap="square" rtlCol="0">
            <a:spAutoFit/>
          </a:bodyPr>
          <a:lstStyle/>
          <a:p>
            <a:pPr algn="just"/>
            <a:r>
              <a:rPr lang="en-US" sz="1800" dirty="0">
                <a:solidFill>
                  <a:schemeClr val="tx1"/>
                </a:solidFill>
              </a:rPr>
              <a:t>1,0 € * e</a:t>
            </a:r>
            <a:r>
              <a:rPr lang="en-US" sz="1800" baseline="30000" dirty="0">
                <a:solidFill>
                  <a:schemeClr val="tx1"/>
                </a:solidFill>
              </a:rPr>
              <a:t>$</a:t>
            </a:r>
            <a:r>
              <a:rPr lang="en-US" sz="1800" baseline="-25000" dirty="0">
                <a:solidFill>
                  <a:schemeClr val="tx1"/>
                </a:solidFill>
              </a:rPr>
              <a:t>€</a:t>
            </a:r>
            <a:endParaRPr lang="en-US" sz="1800" dirty="0">
              <a:solidFill>
                <a:schemeClr val="tx1"/>
              </a:solidFill>
            </a:endParaRPr>
          </a:p>
        </p:txBody>
      </p:sp>
      <p:sp>
        <p:nvSpPr>
          <p:cNvPr id="18" name="Textfeld 17">
            <a:extLst>
              <a:ext uri="{FF2B5EF4-FFF2-40B4-BE49-F238E27FC236}">
                <a16:creationId xmlns:a16="http://schemas.microsoft.com/office/drawing/2014/main" id="{D0447C19-86ED-4898-A3C2-8F6B18DB06FF}"/>
              </a:ext>
            </a:extLst>
          </p:cNvPr>
          <p:cNvSpPr txBox="1"/>
          <p:nvPr/>
        </p:nvSpPr>
        <p:spPr>
          <a:xfrm>
            <a:off x="6063359" y="3766396"/>
            <a:ext cx="1588959" cy="369332"/>
          </a:xfrm>
          <a:prstGeom prst="rect">
            <a:avLst/>
          </a:prstGeom>
          <a:noFill/>
        </p:spPr>
        <p:txBody>
          <a:bodyPr wrap="square" rtlCol="0">
            <a:spAutoFit/>
          </a:bodyPr>
          <a:lstStyle/>
          <a:p>
            <a:pPr algn="just"/>
            <a:r>
              <a:rPr lang="en-US" sz="1800" dirty="0">
                <a:solidFill>
                  <a:schemeClr val="tx1"/>
                </a:solidFill>
              </a:rPr>
              <a:t> *  ( 1 + </a:t>
            </a:r>
            <a:r>
              <a:rPr lang="de-DE" altLang="en-US" sz="1800" dirty="0">
                <a:solidFill>
                  <a:schemeClr val="tx1"/>
                </a:solidFill>
              </a:rPr>
              <a:t>i</a:t>
            </a:r>
            <a:r>
              <a:rPr lang="de-DE" altLang="en-US" sz="1800" baseline="-25000" dirty="0">
                <a:solidFill>
                  <a:schemeClr val="tx1"/>
                </a:solidFill>
              </a:rPr>
              <a:t>$ </a:t>
            </a:r>
            <a:r>
              <a:rPr lang="en-US" sz="1800" dirty="0">
                <a:solidFill>
                  <a:schemeClr val="tx1"/>
                </a:solidFill>
              </a:rPr>
              <a:t>)</a:t>
            </a:r>
          </a:p>
        </p:txBody>
      </p:sp>
      <p:sp>
        <p:nvSpPr>
          <p:cNvPr id="19" name="Textfeld 18">
            <a:extLst>
              <a:ext uri="{FF2B5EF4-FFF2-40B4-BE49-F238E27FC236}">
                <a16:creationId xmlns:a16="http://schemas.microsoft.com/office/drawing/2014/main" id="{D4F4C146-0D58-4508-99EC-192C7FDC6BC6}"/>
              </a:ext>
            </a:extLst>
          </p:cNvPr>
          <p:cNvSpPr txBox="1"/>
          <p:nvPr/>
        </p:nvSpPr>
        <p:spPr>
          <a:xfrm>
            <a:off x="7257515" y="3775083"/>
            <a:ext cx="1606579" cy="369332"/>
          </a:xfrm>
          <a:prstGeom prst="rect">
            <a:avLst/>
          </a:prstGeom>
          <a:noFill/>
        </p:spPr>
        <p:txBody>
          <a:bodyPr wrap="square" rtlCol="0">
            <a:spAutoFit/>
          </a:bodyPr>
          <a:lstStyle/>
          <a:p>
            <a:pPr algn="just"/>
            <a:r>
              <a:rPr lang="en-US" sz="1800" dirty="0">
                <a:solidFill>
                  <a:schemeClr val="tx1"/>
                </a:solidFill>
              </a:rPr>
              <a:t> *  ( 1/ f</a:t>
            </a:r>
            <a:r>
              <a:rPr lang="en-US" sz="1800" baseline="30000" dirty="0">
                <a:solidFill>
                  <a:schemeClr val="tx1"/>
                </a:solidFill>
              </a:rPr>
              <a:t>$</a:t>
            </a:r>
            <a:r>
              <a:rPr lang="en-US" sz="1800" baseline="-25000" dirty="0">
                <a:solidFill>
                  <a:schemeClr val="tx1"/>
                </a:solidFill>
              </a:rPr>
              <a:t>€</a:t>
            </a:r>
            <a:r>
              <a:rPr lang="en-US" sz="1800" dirty="0">
                <a:solidFill>
                  <a:schemeClr val="tx1"/>
                </a:solidFill>
              </a:rPr>
              <a:t> )</a:t>
            </a:r>
          </a:p>
        </p:txBody>
      </p:sp>
      <p:sp>
        <p:nvSpPr>
          <p:cNvPr id="5" name="Textfeld 4">
            <a:extLst>
              <a:ext uri="{FF2B5EF4-FFF2-40B4-BE49-F238E27FC236}">
                <a16:creationId xmlns:a16="http://schemas.microsoft.com/office/drawing/2014/main" id="{A99E86A1-DA17-40F5-8ADC-6EFDFE4FCC2C}"/>
              </a:ext>
            </a:extLst>
          </p:cNvPr>
          <p:cNvSpPr txBox="1"/>
          <p:nvPr/>
        </p:nvSpPr>
        <p:spPr>
          <a:xfrm>
            <a:off x="4572000" y="1384661"/>
            <a:ext cx="1658983" cy="769441"/>
          </a:xfrm>
          <a:prstGeom prst="rect">
            <a:avLst/>
          </a:prstGeom>
          <a:noFill/>
        </p:spPr>
        <p:txBody>
          <a:bodyPr wrap="square" rtlCol="0">
            <a:spAutoFit/>
          </a:bodyPr>
          <a:lstStyle/>
          <a:p>
            <a:pPr marL="0" lvl="2" indent="274638" algn="l" eaLnBrk="1" hangingPunct="1">
              <a:spcBef>
                <a:spcPct val="20000"/>
              </a:spcBef>
              <a:buClr>
                <a:srgbClr val="FF0000"/>
              </a:buClr>
              <a:buSzPct val="130000"/>
              <a:buFont typeface="Arial Unicode MS" pitchFamily="34" charset="-128"/>
              <a:buChar char="◆"/>
              <a:defRPr/>
            </a:pPr>
            <a:r>
              <a:rPr lang="en-US" altLang="en-US" kern="0" dirty="0">
                <a:solidFill>
                  <a:srgbClr val="00FF00"/>
                </a:solidFill>
                <a:effectLst>
                  <a:outerShdw blurRad="38100" dist="38100" dir="2700000" algn="tl">
                    <a:srgbClr val="000000"/>
                  </a:outerShdw>
                </a:effectLst>
                <a:latin typeface="Arial"/>
              </a:rPr>
              <a:t>e</a:t>
            </a:r>
            <a:r>
              <a:rPr lang="en-US" altLang="en-US" kern="0" baseline="30000" dirty="0">
                <a:solidFill>
                  <a:srgbClr val="00FF00"/>
                </a:solidFill>
                <a:effectLst>
                  <a:outerShdw blurRad="38100" dist="38100" dir="2700000" algn="tl">
                    <a:srgbClr val="000000"/>
                  </a:outerShdw>
                </a:effectLst>
                <a:latin typeface="Arial"/>
              </a:rPr>
              <a:t>$</a:t>
            </a:r>
            <a:r>
              <a:rPr lang="en-US" altLang="en-US" kern="0" baseline="-25000" dirty="0">
                <a:solidFill>
                  <a:srgbClr val="00FF00"/>
                </a:solidFill>
                <a:effectLst>
                  <a:outerShdw blurRad="38100" dist="38100" dir="2700000" algn="tl">
                    <a:srgbClr val="000000"/>
                  </a:outerShdw>
                </a:effectLst>
                <a:latin typeface="Arial"/>
              </a:rPr>
              <a:t>€ </a:t>
            </a:r>
            <a:r>
              <a:rPr lang="en-US" altLang="en-US" kern="0" dirty="0">
                <a:solidFill>
                  <a:srgbClr val="00FF00"/>
                </a:solidFill>
                <a:effectLst>
                  <a:outerShdw blurRad="38100" dist="38100" dir="2700000" algn="tl">
                    <a:srgbClr val="000000"/>
                  </a:outerShdw>
                </a:effectLst>
                <a:latin typeface="Arial"/>
              </a:rPr>
              <a:t>= 1</a:t>
            </a:r>
          </a:p>
          <a:p>
            <a:pPr marL="0" lvl="2" indent="274638" algn="l" eaLnBrk="1" hangingPunct="1">
              <a:spcBef>
                <a:spcPct val="20000"/>
              </a:spcBef>
              <a:buClr>
                <a:srgbClr val="FF0000"/>
              </a:buClr>
              <a:buSzPct val="130000"/>
              <a:buFont typeface="Arial Unicode MS" pitchFamily="34" charset="-128"/>
              <a:buChar char="◆"/>
              <a:defRPr/>
            </a:pPr>
            <a:r>
              <a:rPr lang="en-US" altLang="en-US" kern="0" dirty="0">
                <a:solidFill>
                  <a:srgbClr val="00FF00"/>
                </a:solidFill>
                <a:effectLst>
                  <a:outerShdw blurRad="38100" dist="38100" dir="2700000" algn="tl">
                    <a:srgbClr val="000000"/>
                  </a:outerShdw>
                </a:effectLst>
                <a:latin typeface="Arial"/>
              </a:rPr>
              <a:t>f</a:t>
            </a:r>
            <a:r>
              <a:rPr lang="en-US" altLang="en-US" kern="0" baseline="30000" dirty="0">
                <a:solidFill>
                  <a:srgbClr val="00FF00"/>
                </a:solidFill>
                <a:effectLst>
                  <a:outerShdw blurRad="38100" dist="38100" dir="2700000" algn="tl">
                    <a:srgbClr val="000000"/>
                  </a:outerShdw>
                </a:effectLst>
                <a:latin typeface="Arial"/>
              </a:rPr>
              <a:t>$</a:t>
            </a:r>
            <a:r>
              <a:rPr lang="en-US" altLang="en-US" kern="0" baseline="-25000" dirty="0">
                <a:solidFill>
                  <a:srgbClr val="00FF00"/>
                </a:solidFill>
                <a:effectLst>
                  <a:outerShdw blurRad="38100" dist="38100" dir="2700000" algn="tl">
                    <a:srgbClr val="000000"/>
                  </a:outerShdw>
                </a:effectLst>
                <a:latin typeface="Arial"/>
              </a:rPr>
              <a:t>€ </a:t>
            </a:r>
            <a:r>
              <a:rPr lang="en-US" altLang="en-US" kern="0" dirty="0">
                <a:solidFill>
                  <a:srgbClr val="00FF00"/>
                </a:solidFill>
                <a:effectLst>
                  <a:outerShdw blurRad="38100" dist="38100" dir="2700000" algn="tl">
                    <a:srgbClr val="000000"/>
                  </a:outerShdw>
                </a:effectLst>
                <a:latin typeface="Arial"/>
              </a:rPr>
              <a:t>= 0,92</a:t>
            </a:r>
            <a:endParaRPr lang="en-US" dirty="0">
              <a:solidFill>
                <a:schemeClr val="tx1"/>
              </a:solidFill>
            </a:endParaRPr>
          </a:p>
        </p:txBody>
      </p:sp>
      <p:sp>
        <p:nvSpPr>
          <p:cNvPr id="6" name="Textfeld 5">
            <a:extLst>
              <a:ext uri="{FF2B5EF4-FFF2-40B4-BE49-F238E27FC236}">
                <a16:creationId xmlns:a16="http://schemas.microsoft.com/office/drawing/2014/main" id="{B1715091-37D7-45EB-AF50-5C6D6B0FDB61}"/>
              </a:ext>
            </a:extLst>
          </p:cNvPr>
          <p:cNvSpPr txBox="1"/>
          <p:nvPr/>
        </p:nvSpPr>
        <p:spPr>
          <a:xfrm>
            <a:off x="64249" y="5368833"/>
            <a:ext cx="8881314" cy="1446550"/>
          </a:xfrm>
          <a:prstGeom prst="rect">
            <a:avLst/>
          </a:prstGeom>
          <a:noFill/>
        </p:spPr>
        <p:txBody>
          <a:bodyPr wrap="square" rtlCol="0">
            <a:spAutoFit/>
          </a:bodyPr>
          <a:lstStyle/>
          <a:p>
            <a:pPr lvl="2" algn="l" eaLnBrk="1" hangingPunct="1">
              <a:spcBef>
                <a:spcPct val="20000"/>
              </a:spcBef>
              <a:buClr>
                <a:srgbClr val="FF0000"/>
              </a:buClr>
              <a:buSzPct val="120000"/>
              <a:defRPr/>
            </a:pPr>
            <a:r>
              <a:rPr lang="en-US" altLang="en-US" kern="0" dirty="0">
                <a:solidFill>
                  <a:srgbClr val="FFFFFF"/>
                </a:solidFill>
                <a:effectLst>
                  <a:outerShdw blurRad="38100" dist="38100" dir="2700000" algn="tl">
                    <a:srgbClr val="000000">
                      <a:alpha val="43137"/>
                    </a:srgbClr>
                  </a:outerShdw>
                </a:effectLst>
                <a:latin typeface="Arial"/>
              </a:rPr>
              <a:t>=&gt; </a:t>
            </a:r>
            <a:r>
              <a:rPr lang="en-US" altLang="en-US" kern="0" dirty="0" err="1">
                <a:solidFill>
                  <a:srgbClr val="FFFFFF"/>
                </a:solidFill>
                <a:effectLst>
                  <a:outerShdw blurRad="38100" dist="38100" dir="2700000" algn="tl">
                    <a:srgbClr val="000000">
                      <a:alpha val="43137"/>
                    </a:srgbClr>
                  </a:outerShdw>
                </a:effectLst>
                <a:latin typeface="Arial"/>
              </a:rPr>
              <a:t>Anleger</a:t>
            </a:r>
            <a:r>
              <a:rPr lang="en-US" altLang="en-US" kern="0" dirty="0">
                <a:solidFill>
                  <a:srgbClr val="FFFFFF"/>
                </a:solidFill>
                <a:effectLst>
                  <a:outerShdw blurRad="38100" dist="38100" dir="2700000" algn="tl">
                    <a:srgbClr val="000000">
                      <a:alpha val="43137"/>
                    </a:srgbClr>
                  </a:outerShdw>
                </a:effectLst>
                <a:latin typeface="Arial"/>
              </a:rPr>
              <a:t> </a:t>
            </a:r>
            <a:r>
              <a:rPr lang="en-US" altLang="en-US" kern="0" dirty="0" err="1">
                <a:solidFill>
                  <a:srgbClr val="FFFFFF"/>
                </a:solidFill>
                <a:effectLst>
                  <a:outerShdw blurRad="38100" dist="38100" dir="2700000" algn="tl">
                    <a:srgbClr val="000000">
                      <a:alpha val="43137"/>
                    </a:srgbClr>
                  </a:outerShdw>
                </a:effectLst>
                <a:latin typeface="Arial"/>
              </a:rPr>
              <a:t>investieren</a:t>
            </a:r>
            <a:r>
              <a:rPr lang="en-US" altLang="en-US" kern="0" dirty="0">
                <a:solidFill>
                  <a:srgbClr val="FFFFFF"/>
                </a:solidFill>
                <a:effectLst>
                  <a:outerShdw blurRad="38100" dist="38100" dir="2700000" algn="tl">
                    <a:srgbClr val="000000">
                      <a:alpha val="43137"/>
                    </a:srgbClr>
                  </a:outerShdw>
                </a:effectLst>
                <a:latin typeface="Arial"/>
              </a:rPr>
              <a:t> </a:t>
            </a:r>
            <a:r>
              <a:rPr lang="en-US" altLang="en-US" kern="0" dirty="0" err="1">
                <a:solidFill>
                  <a:srgbClr val="FFFFFF"/>
                </a:solidFill>
                <a:effectLst>
                  <a:outerShdw blurRad="38100" dist="38100" dir="2700000" algn="tl">
                    <a:srgbClr val="000000">
                      <a:alpha val="43137"/>
                    </a:srgbClr>
                  </a:outerShdw>
                </a:effectLst>
                <a:latin typeface="Arial"/>
              </a:rPr>
              <a:t>nur</a:t>
            </a:r>
            <a:r>
              <a:rPr lang="en-US" altLang="en-US" kern="0" dirty="0">
                <a:solidFill>
                  <a:srgbClr val="FFFFFF"/>
                </a:solidFill>
                <a:effectLst>
                  <a:outerShdw blurRad="38100" dist="38100" dir="2700000" algn="tl">
                    <a:srgbClr val="000000">
                      <a:alpha val="43137"/>
                    </a:srgbClr>
                  </a:outerShdw>
                </a:effectLst>
                <a:latin typeface="Arial"/>
              </a:rPr>
              <a:t> in Dollar </a:t>
            </a:r>
            <a:r>
              <a:rPr lang="en-US" altLang="en-US" kern="0" dirty="0" err="1">
                <a:solidFill>
                  <a:srgbClr val="FFFFFF"/>
                </a:solidFill>
                <a:effectLst>
                  <a:outerShdw blurRad="38100" dist="38100" dir="2700000" algn="tl">
                    <a:srgbClr val="000000">
                      <a:alpha val="43137"/>
                    </a:srgbClr>
                  </a:outerShdw>
                </a:effectLst>
                <a:latin typeface="Arial"/>
              </a:rPr>
              <a:t>Anleihen</a:t>
            </a:r>
            <a:endParaRPr lang="en-US" altLang="en-US" kern="0" dirty="0">
              <a:solidFill>
                <a:srgbClr val="FFFFFF"/>
              </a:solidFill>
              <a:effectLst>
                <a:outerShdw blurRad="38100" dist="38100" dir="2700000" algn="tl">
                  <a:srgbClr val="000000">
                    <a:alpha val="43137"/>
                  </a:srgbClr>
                </a:outerShdw>
              </a:effectLst>
              <a:latin typeface="Arial"/>
            </a:endParaRPr>
          </a:p>
          <a:p>
            <a:pPr lvl="2" algn="l" eaLnBrk="1" hangingPunct="1">
              <a:spcBef>
                <a:spcPct val="20000"/>
              </a:spcBef>
              <a:buClr>
                <a:srgbClr val="FF0000"/>
              </a:buClr>
              <a:buSzPct val="120000"/>
              <a:defRPr/>
            </a:pPr>
            <a:r>
              <a:rPr lang="en-US" altLang="en-US" kern="0" dirty="0">
                <a:solidFill>
                  <a:srgbClr val="FFFFFF"/>
                </a:solidFill>
                <a:effectLst>
                  <a:outerShdw blurRad="38100" dist="38100" dir="2700000" algn="tl">
                    <a:srgbClr val="000000">
                      <a:alpha val="43137"/>
                    </a:srgbClr>
                  </a:outerShdw>
                </a:effectLst>
                <a:latin typeface="Arial"/>
              </a:rPr>
              <a:t>=&gt; </a:t>
            </a:r>
            <a:r>
              <a:rPr lang="en-US" altLang="en-US" kern="0" dirty="0" err="1">
                <a:solidFill>
                  <a:srgbClr val="FFFFFF"/>
                </a:solidFill>
                <a:effectLst>
                  <a:outerShdw blurRad="38100" dist="38100" dir="2700000" algn="tl">
                    <a:srgbClr val="000000">
                      <a:alpha val="43137"/>
                    </a:srgbClr>
                  </a:outerShdw>
                </a:effectLst>
                <a:latin typeface="Arial"/>
              </a:rPr>
              <a:t>Nachfrage</a:t>
            </a:r>
            <a:r>
              <a:rPr lang="en-US" altLang="en-US" kern="0" dirty="0">
                <a:solidFill>
                  <a:srgbClr val="FFFFFF"/>
                </a:solidFill>
                <a:effectLst>
                  <a:outerShdw blurRad="38100" dist="38100" dir="2700000" algn="tl">
                    <a:srgbClr val="000000">
                      <a:alpha val="43137"/>
                    </a:srgbClr>
                  </a:outerShdw>
                </a:effectLst>
                <a:latin typeface="Arial"/>
              </a:rPr>
              <a:t> </a:t>
            </a:r>
            <a:r>
              <a:rPr lang="en-US" altLang="en-US" kern="0" dirty="0" err="1">
                <a:solidFill>
                  <a:srgbClr val="FFFFFF"/>
                </a:solidFill>
                <a:effectLst>
                  <a:outerShdw blurRad="38100" dist="38100" dir="2700000" algn="tl">
                    <a:srgbClr val="000000">
                      <a:alpha val="43137"/>
                    </a:srgbClr>
                  </a:outerShdw>
                </a:effectLst>
                <a:latin typeface="Arial"/>
              </a:rPr>
              <a:t>nach</a:t>
            </a:r>
            <a:r>
              <a:rPr lang="en-US" altLang="en-US" kern="0" dirty="0">
                <a:solidFill>
                  <a:srgbClr val="FFFFFF"/>
                </a:solidFill>
                <a:effectLst>
                  <a:outerShdw blurRad="38100" dist="38100" dir="2700000" algn="tl">
                    <a:srgbClr val="000000">
                      <a:alpha val="43137"/>
                    </a:srgbClr>
                  </a:outerShdw>
                </a:effectLst>
                <a:latin typeface="Arial"/>
              </a:rPr>
              <a:t> $ </a:t>
            </a:r>
            <a:r>
              <a:rPr lang="en-US" altLang="en-US" kern="0" dirty="0" err="1">
                <a:solidFill>
                  <a:srgbClr val="FFFFFF"/>
                </a:solidFill>
                <a:effectLst>
                  <a:outerShdw blurRad="38100" dist="38100" dir="2700000" algn="tl">
                    <a:srgbClr val="000000">
                      <a:alpha val="43137"/>
                    </a:srgbClr>
                  </a:outerShdw>
                </a:effectLst>
                <a:latin typeface="Arial"/>
              </a:rPr>
              <a:t>wächst</a:t>
            </a:r>
            <a:r>
              <a:rPr lang="en-US" altLang="en-US" kern="0" dirty="0">
                <a:solidFill>
                  <a:srgbClr val="FFFFFF"/>
                </a:solidFill>
                <a:effectLst>
                  <a:outerShdw blurRad="38100" dist="38100" dir="2700000" algn="tl">
                    <a:srgbClr val="000000">
                      <a:alpha val="43137"/>
                    </a:srgbClr>
                  </a:outerShdw>
                </a:effectLst>
                <a:latin typeface="Arial"/>
              </a:rPr>
              <a:t> </a:t>
            </a:r>
            <a:r>
              <a:rPr lang="en-US" altLang="en-US" kern="0" dirty="0">
                <a:solidFill>
                  <a:srgbClr val="66FF33"/>
                </a:solidFill>
                <a:effectLst>
                  <a:outerShdw blurRad="38100" dist="38100" dir="2700000" algn="tl">
                    <a:srgbClr val="000000">
                      <a:alpha val="43137"/>
                    </a:srgbClr>
                  </a:outerShdw>
                </a:effectLst>
                <a:latin typeface="Arial"/>
              </a:rPr>
              <a:t>=</a:t>
            </a:r>
            <a:r>
              <a:rPr lang="en-US" altLang="en-US" kern="0" dirty="0">
                <a:solidFill>
                  <a:srgbClr val="FFFFFF"/>
                </a:solidFill>
                <a:effectLst>
                  <a:outerShdw blurRad="38100" dist="38100" dir="2700000" algn="tl">
                    <a:srgbClr val="000000">
                      <a:alpha val="43137"/>
                    </a:srgbClr>
                  </a:outerShdw>
                </a:effectLst>
                <a:latin typeface="Arial"/>
              </a:rPr>
              <a:t> </a:t>
            </a:r>
            <a:r>
              <a:rPr lang="en-US" altLang="en-US" kern="0" dirty="0" err="1">
                <a:solidFill>
                  <a:srgbClr val="FFFFFF"/>
                </a:solidFill>
                <a:effectLst>
                  <a:outerShdw blurRad="38100" dist="38100" dir="2700000" algn="tl">
                    <a:srgbClr val="000000">
                      <a:alpha val="43137"/>
                    </a:srgbClr>
                  </a:outerShdw>
                </a:effectLst>
                <a:latin typeface="Arial"/>
              </a:rPr>
              <a:t>Angebot</a:t>
            </a:r>
            <a:r>
              <a:rPr lang="en-US" altLang="en-US" kern="0" dirty="0">
                <a:solidFill>
                  <a:srgbClr val="FFFFFF"/>
                </a:solidFill>
                <a:effectLst>
                  <a:outerShdw blurRad="38100" dist="38100" dir="2700000" algn="tl">
                    <a:srgbClr val="000000">
                      <a:alpha val="43137"/>
                    </a:srgbClr>
                  </a:outerShdw>
                </a:effectLst>
                <a:latin typeface="Arial"/>
              </a:rPr>
              <a:t> von € </a:t>
            </a:r>
            <a:r>
              <a:rPr lang="en-US" altLang="en-US" kern="0" dirty="0" err="1">
                <a:solidFill>
                  <a:srgbClr val="FFFFFF"/>
                </a:solidFill>
                <a:effectLst>
                  <a:outerShdw blurRad="38100" dist="38100" dir="2700000" algn="tl">
                    <a:srgbClr val="000000">
                      <a:alpha val="43137"/>
                    </a:srgbClr>
                  </a:outerShdw>
                </a:effectLst>
                <a:latin typeface="Arial"/>
              </a:rPr>
              <a:t>wächst</a:t>
            </a:r>
            <a:endParaRPr lang="en-US" altLang="en-US" kern="0" dirty="0">
              <a:solidFill>
                <a:srgbClr val="FFFFFF"/>
              </a:solidFill>
              <a:effectLst>
                <a:outerShdw blurRad="38100" dist="38100" dir="2700000" algn="tl">
                  <a:srgbClr val="000000">
                    <a:alpha val="43137"/>
                  </a:srgbClr>
                </a:outerShdw>
              </a:effectLst>
              <a:latin typeface="Arial"/>
            </a:endParaRPr>
          </a:p>
          <a:p>
            <a:pPr lvl="2" algn="l" eaLnBrk="1" hangingPunct="1">
              <a:spcBef>
                <a:spcPct val="20000"/>
              </a:spcBef>
              <a:buClr>
                <a:srgbClr val="FF0000"/>
              </a:buClr>
              <a:buSzPct val="120000"/>
              <a:defRPr/>
            </a:pPr>
            <a:r>
              <a:rPr lang="en-US" altLang="en-US" kern="0" dirty="0">
                <a:solidFill>
                  <a:srgbClr val="FFFFFF"/>
                </a:solidFill>
                <a:effectLst>
                  <a:outerShdw blurRad="38100" dist="38100" dir="2700000" algn="tl">
                    <a:srgbClr val="000000">
                      <a:alpha val="43137"/>
                    </a:srgbClr>
                  </a:outerShdw>
                </a:effectLst>
                <a:latin typeface="Arial"/>
              </a:rPr>
              <a:t>=&gt; </a:t>
            </a:r>
            <a:r>
              <a:rPr lang="en-US" altLang="en-US" kern="0" dirty="0">
                <a:solidFill>
                  <a:srgbClr val="66FF33"/>
                </a:solidFill>
                <a:effectLst>
                  <a:outerShdw blurRad="38100" dist="38100" dir="2700000" algn="tl">
                    <a:srgbClr val="000000">
                      <a:alpha val="43137"/>
                    </a:srgbClr>
                  </a:outerShdw>
                </a:effectLst>
                <a:latin typeface="Arial"/>
              </a:rPr>
              <a:t>€ </a:t>
            </a:r>
            <a:r>
              <a:rPr lang="en-US" altLang="en-US" kern="0" dirty="0" err="1">
                <a:solidFill>
                  <a:srgbClr val="66FF33"/>
                </a:solidFill>
                <a:effectLst>
                  <a:outerShdw blurRad="38100" dist="38100" dir="2700000" algn="tl">
                    <a:srgbClr val="000000">
                      <a:alpha val="43137"/>
                    </a:srgbClr>
                  </a:outerShdw>
                </a:effectLst>
                <a:latin typeface="Arial"/>
              </a:rPr>
              <a:t>wertet</a:t>
            </a:r>
            <a:r>
              <a:rPr lang="en-US" altLang="en-US" kern="0" dirty="0">
                <a:solidFill>
                  <a:srgbClr val="66FF33"/>
                </a:solidFill>
                <a:effectLst>
                  <a:outerShdw blurRad="38100" dist="38100" dir="2700000" algn="tl">
                    <a:srgbClr val="000000">
                      <a:alpha val="43137"/>
                    </a:srgbClr>
                  </a:outerShdw>
                </a:effectLst>
                <a:latin typeface="Arial"/>
              </a:rPr>
              <a:t> </a:t>
            </a:r>
            <a:r>
              <a:rPr lang="en-US" altLang="en-US" kern="0" dirty="0" err="1">
                <a:solidFill>
                  <a:srgbClr val="FFFFFF"/>
                </a:solidFill>
                <a:effectLst>
                  <a:outerShdw blurRad="38100" dist="38100" dir="2700000" algn="tl">
                    <a:srgbClr val="000000">
                      <a:alpha val="43137"/>
                    </a:srgbClr>
                  </a:outerShdw>
                </a:effectLst>
                <a:latin typeface="Arial"/>
              </a:rPr>
              <a:t>gegenüber</a:t>
            </a:r>
            <a:r>
              <a:rPr lang="en-US" altLang="en-US" kern="0" dirty="0">
                <a:solidFill>
                  <a:srgbClr val="FFFFFF"/>
                </a:solidFill>
                <a:effectLst>
                  <a:outerShdw blurRad="38100" dist="38100" dir="2700000" algn="tl">
                    <a:srgbClr val="000000">
                      <a:alpha val="43137"/>
                    </a:srgbClr>
                  </a:outerShdw>
                </a:effectLst>
                <a:latin typeface="Arial"/>
              </a:rPr>
              <a:t> dem $ ab:  </a:t>
            </a:r>
            <a:r>
              <a:rPr lang="en-US" altLang="en-US" kern="0" dirty="0">
                <a:solidFill>
                  <a:srgbClr val="66FF33"/>
                </a:solidFill>
                <a:effectLst>
                  <a:outerShdw blurRad="38100" dist="38100" dir="2700000" algn="tl">
                    <a:srgbClr val="000000">
                      <a:alpha val="43137"/>
                    </a:srgbClr>
                  </a:outerShdw>
                </a:effectLst>
                <a:latin typeface="Arial"/>
              </a:rPr>
              <a:t>e</a:t>
            </a:r>
            <a:r>
              <a:rPr lang="en-US" altLang="en-US" kern="0" baseline="30000" dirty="0">
                <a:solidFill>
                  <a:srgbClr val="66FF33"/>
                </a:solidFill>
                <a:effectLst>
                  <a:outerShdw blurRad="38100" dist="38100" dir="2700000" algn="tl">
                    <a:srgbClr val="000000">
                      <a:alpha val="43137"/>
                    </a:srgbClr>
                  </a:outerShdw>
                </a:effectLst>
                <a:latin typeface="Arial"/>
              </a:rPr>
              <a:t>$</a:t>
            </a:r>
            <a:r>
              <a:rPr lang="en-US" altLang="en-US" kern="0" baseline="-25000" dirty="0">
                <a:solidFill>
                  <a:srgbClr val="66FF33"/>
                </a:solidFill>
                <a:effectLst>
                  <a:outerShdw blurRad="38100" dist="38100" dir="2700000" algn="tl">
                    <a:srgbClr val="000000">
                      <a:alpha val="43137"/>
                    </a:srgbClr>
                  </a:outerShdw>
                </a:effectLst>
                <a:latin typeface="Arial"/>
              </a:rPr>
              <a:t>€ </a:t>
            </a:r>
            <a:r>
              <a:rPr lang="en-US" altLang="en-US" kern="0" dirty="0">
                <a:solidFill>
                  <a:srgbClr val="66FF33"/>
                </a:solidFill>
                <a:effectLst>
                  <a:outerShdw blurRad="38100" dist="38100" dir="2700000" algn="tl">
                    <a:srgbClr val="000000">
                      <a:alpha val="43137"/>
                    </a:srgbClr>
                  </a:outerShdw>
                </a:effectLst>
                <a:latin typeface="Arial"/>
              </a:rPr>
              <a:t>↓</a:t>
            </a:r>
          </a:p>
          <a:p>
            <a:pPr algn="just"/>
            <a:endParaRPr lang="en-US" dirty="0">
              <a:solidFill>
                <a:schemeClr val="tx1"/>
              </a:solidFill>
            </a:endParaRPr>
          </a:p>
        </p:txBody>
      </p:sp>
      <p:sp>
        <p:nvSpPr>
          <p:cNvPr id="24" name="Textfeld 23">
            <a:extLst>
              <a:ext uri="{FF2B5EF4-FFF2-40B4-BE49-F238E27FC236}">
                <a16:creationId xmlns:a16="http://schemas.microsoft.com/office/drawing/2014/main" id="{5B006C89-4B21-4037-80D3-D3A0F81E6FDF}"/>
              </a:ext>
            </a:extLst>
          </p:cNvPr>
          <p:cNvSpPr txBox="1"/>
          <p:nvPr/>
        </p:nvSpPr>
        <p:spPr>
          <a:xfrm>
            <a:off x="5758304" y="6135771"/>
            <a:ext cx="3355279" cy="400110"/>
          </a:xfrm>
          <a:prstGeom prst="rect">
            <a:avLst/>
          </a:prstGeom>
          <a:noFill/>
        </p:spPr>
        <p:txBody>
          <a:bodyPr wrap="square" rtlCol="0">
            <a:spAutoFit/>
          </a:bodyPr>
          <a:lstStyle/>
          <a:p>
            <a:r>
              <a:rPr lang="en-US" altLang="en-US" dirty="0">
                <a:solidFill>
                  <a:srgbClr val="66FF33"/>
                </a:solidFill>
                <a:effectLst>
                  <a:outerShdw blurRad="38100" dist="38100" dir="2700000" algn="tl">
                    <a:srgbClr val="000000">
                      <a:alpha val="43137"/>
                    </a:srgbClr>
                  </a:outerShdw>
                </a:effectLst>
              </a:rPr>
              <a:t>1</a:t>
            </a:r>
            <a:r>
              <a:rPr lang="en-US" altLang="en-US" baseline="30000" dirty="0">
                <a:solidFill>
                  <a:srgbClr val="66FF33"/>
                </a:solidFill>
                <a:effectLst>
                  <a:outerShdw blurRad="38100" dist="38100" dir="2700000" algn="tl">
                    <a:srgbClr val="000000">
                      <a:alpha val="43137"/>
                    </a:srgbClr>
                  </a:outerShdw>
                </a:effectLst>
              </a:rPr>
              <a:t>$</a:t>
            </a:r>
            <a:r>
              <a:rPr lang="en-US" altLang="en-US" baseline="-25000" dirty="0">
                <a:solidFill>
                  <a:srgbClr val="66FF33"/>
                </a:solidFill>
                <a:effectLst>
                  <a:outerShdw blurRad="38100" dist="38100" dir="2700000" algn="tl">
                    <a:srgbClr val="000000">
                      <a:alpha val="43137"/>
                    </a:srgbClr>
                  </a:outerShdw>
                </a:effectLst>
              </a:rPr>
              <a:t>€</a:t>
            </a:r>
            <a:r>
              <a:rPr lang="en-US" altLang="en-US" dirty="0">
                <a:solidFill>
                  <a:srgbClr val="66FF33"/>
                </a:solidFill>
                <a:effectLst>
                  <a:outerShdw blurRad="38100" dist="38100" dir="2700000" algn="tl">
                    <a:srgbClr val="000000">
                      <a:alpha val="43137"/>
                    </a:srgbClr>
                  </a:outerShdw>
                </a:effectLst>
              </a:rPr>
              <a:t> ≠ </a:t>
            </a:r>
            <a:r>
              <a:rPr lang="en-US" altLang="en-US" dirty="0" err="1">
                <a:solidFill>
                  <a:srgbClr val="66FF33"/>
                </a:solidFill>
                <a:effectLst>
                  <a:outerShdw blurRad="38100" dist="38100" dir="2700000" algn="tl">
                    <a:srgbClr val="000000">
                      <a:alpha val="43137"/>
                    </a:srgbClr>
                  </a:outerShdw>
                </a:effectLst>
              </a:rPr>
              <a:t>Gleichgewichtswert</a:t>
            </a:r>
            <a:r>
              <a:rPr lang="en-US" altLang="en-US" dirty="0">
                <a:solidFill>
                  <a:srgbClr val="66FF33"/>
                </a:solidFill>
                <a:effectLst>
                  <a:outerShdw blurRad="38100" dist="38100" dir="2700000" algn="tl">
                    <a:srgbClr val="000000">
                      <a:alpha val="43137"/>
                    </a:srgbClr>
                  </a:outerShdw>
                </a:effectLst>
              </a:rPr>
              <a:t> </a:t>
            </a:r>
            <a:endParaRPr lang="en-US" altLang="en-US" dirty="0">
              <a:solidFill>
                <a:schemeClr val="tx1"/>
              </a:solidFill>
              <a:effectLst>
                <a:outerShdw blurRad="38100" dist="38100" dir="2700000" algn="tl">
                  <a:srgbClr val="000000">
                    <a:alpha val="43137"/>
                  </a:srgbClr>
                </a:outerShdw>
              </a:effectLst>
            </a:endParaRPr>
          </a:p>
        </p:txBody>
      </p:sp>
      <p:sp>
        <p:nvSpPr>
          <p:cNvPr id="25" name="Geschweifte Klammer rechts 24">
            <a:extLst>
              <a:ext uri="{FF2B5EF4-FFF2-40B4-BE49-F238E27FC236}">
                <a16:creationId xmlns:a16="http://schemas.microsoft.com/office/drawing/2014/main" id="{0F253739-6206-4E0D-9563-E42D571F8C23}"/>
              </a:ext>
            </a:extLst>
          </p:cNvPr>
          <p:cNvSpPr/>
          <p:nvPr/>
        </p:nvSpPr>
        <p:spPr bwMode="auto">
          <a:xfrm>
            <a:off x="5517546" y="6194105"/>
            <a:ext cx="350548" cy="325711"/>
          </a:xfrm>
          <a:prstGeom prst="rightBrace">
            <a:avLst/>
          </a:prstGeom>
          <a:noFill/>
          <a:ln w="25400" cap="flat" cmpd="sng" algn="ctr">
            <a:solidFill>
              <a:srgbClr val="FF0000"/>
            </a:solidFill>
            <a:prstDash val="solid"/>
            <a:round/>
            <a:headEnd type="none" w="med" len="lg"/>
            <a:tailEnd type="none"/>
          </a:ln>
          <a:effectLst/>
        </p:spPr>
        <p:txBody>
          <a:bodyPr rtlCol="0" anchor="ctr"/>
          <a:lstStyle/>
          <a:p>
            <a:pPr algn="ctr"/>
            <a:endParaRPr lang="en-US"/>
          </a:p>
        </p:txBody>
      </p:sp>
      <p:sp>
        <p:nvSpPr>
          <p:cNvPr id="28" name="Textfeld 27">
            <a:extLst>
              <a:ext uri="{FF2B5EF4-FFF2-40B4-BE49-F238E27FC236}">
                <a16:creationId xmlns:a16="http://schemas.microsoft.com/office/drawing/2014/main" id="{9A8C2C16-3746-4DAA-B756-0ACF21DB116A}"/>
              </a:ext>
            </a:extLst>
          </p:cNvPr>
          <p:cNvSpPr txBox="1"/>
          <p:nvPr/>
        </p:nvSpPr>
        <p:spPr>
          <a:xfrm>
            <a:off x="1426588" y="3797174"/>
            <a:ext cx="1649339" cy="369332"/>
          </a:xfrm>
          <a:prstGeom prst="rect">
            <a:avLst/>
          </a:prstGeom>
          <a:noFill/>
        </p:spPr>
        <p:txBody>
          <a:bodyPr wrap="square" rtlCol="0">
            <a:spAutoFit/>
          </a:bodyPr>
          <a:lstStyle/>
          <a:p>
            <a:pPr algn="just"/>
            <a:r>
              <a:rPr lang="de-DE" altLang="en-US" sz="1800" dirty="0">
                <a:solidFill>
                  <a:srgbClr val="FFFFFF"/>
                </a:solidFill>
                <a:latin typeface="Arial"/>
              </a:rPr>
              <a:t>1,0 € * ( 1+</a:t>
            </a:r>
            <a:r>
              <a:rPr lang="de-DE" altLang="en-US" sz="1800" dirty="0">
                <a:solidFill>
                  <a:schemeClr val="tx1"/>
                </a:solidFill>
              </a:rPr>
              <a:t> i</a:t>
            </a:r>
            <a:r>
              <a:rPr lang="de-DE" altLang="en-US" sz="1800" baseline="-25000" dirty="0">
                <a:solidFill>
                  <a:schemeClr val="tx1"/>
                </a:solidFill>
              </a:rPr>
              <a:t>€ </a:t>
            </a:r>
            <a:r>
              <a:rPr lang="de-DE" altLang="en-US" sz="1800" dirty="0">
                <a:solidFill>
                  <a:srgbClr val="FFFFFF"/>
                </a:solidFill>
                <a:latin typeface="Arial"/>
              </a:rPr>
              <a:t>) </a:t>
            </a:r>
            <a:endParaRPr lang="en-US" sz="1800" dirty="0">
              <a:solidFill>
                <a:schemeClr val="tx1"/>
              </a:solidFill>
            </a:endParaRPr>
          </a:p>
        </p:txBody>
      </p:sp>
      <p:sp>
        <p:nvSpPr>
          <p:cNvPr id="30" name="Textfeld 29">
            <a:extLst>
              <a:ext uri="{FF2B5EF4-FFF2-40B4-BE49-F238E27FC236}">
                <a16:creationId xmlns:a16="http://schemas.microsoft.com/office/drawing/2014/main" id="{AB424A32-5F2B-4F14-99A6-DE9747591506}"/>
              </a:ext>
            </a:extLst>
          </p:cNvPr>
          <p:cNvSpPr txBox="1"/>
          <p:nvPr/>
        </p:nvSpPr>
        <p:spPr>
          <a:xfrm>
            <a:off x="4624123" y="4617921"/>
            <a:ext cx="1226973" cy="369332"/>
          </a:xfrm>
          <a:prstGeom prst="rect">
            <a:avLst/>
          </a:prstGeom>
          <a:noFill/>
        </p:spPr>
        <p:txBody>
          <a:bodyPr wrap="square" rtlCol="0">
            <a:spAutoFit/>
          </a:bodyPr>
          <a:lstStyle/>
          <a:p>
            <a:pPr algn="just"/>
            <a:r>
              <a:rPr lang="en-US" sz="1800" dirty="0">
                <a:solidFill>
                  <a:schemeClr val="tx1"/>
                </a:solidFill>
              </a:rPr>
              <a:t>1,0 €* 1</a:t>
            </a:r>
            <a:r>
              <a:rPr lang="en-US" sz="1800" baseline="30000" dirty="0">
                <a:solidFill>
                  <a:schemeClr val="tx1"/>
                </a:solidFill>
              </a:rPr>
              <a:t>$</a:t>
            </a:r>
            <a:r>
              <a:rPr lang="en-US" sz="1800" baseline="-25000" dirty="0">
                <a:solidFill>
                  <a:schemeClr val="tx1"/>
                </a:solidFill>
              </a:rPr>
              <a:t>€</a:t>
            </a:r>
            <a:endParaRPr lang="en-US" sz="1800" dirty="0">
              <a:solidFill>
                <a:schemeClr val="tx1"/>
              </a:solidFill>
            </a:endParaRPr>
          </a:p>
        </p:txBody>
      </p:sp>
      <p:sp>
        <p:nvSpPr>
          <p:cNvPr id="31" name="Textfeld 30">
            <a:extLst>
              <a:ext uri="{FF2B5EF4-FFF2-40B4-BE49-F238E27FC236}">
                <a16:creationId xmlns:a16="http://schemas.microsoft.com/office/drawing/2014/main" id="{21A4F2A7-3AEA-40F1-BBA8-2E2D22E543F1}"/>
              </a:ext>
            </a:extLst>
          </p:cNvPr>
          <p:cNvSpPr txBox="1"/>
          <p:nvPr/>
        </p:nvSpPr>
        <p:spPr>
          <a:xfrm>
            <a:off x="5557372" y="4620370"/>
            <a:ext cx="1322768" cy="369332"/>
          </a:xfrm>
          <a:prstGeom prst="rect">
            <a:avLst/>
          </a:prstGeom>
          <a:noFill/>
        </p:spPr>
        <p:txBody>
          <a:bodyPr wrap="square" rtlCol="0">
            <a:spAutoFit/>
          </a:bodyPr>
          <a:lstStyle/>
          <a:p>
            <a:pPr algn="just"/>
            <a:r>
              <a:rPr lang="en-US" sz="1800" dirty="0">
                <a:solidFill>
                  <a:schemeClr val="tx1"/>
                </a:solidFill>
              </a:rPr>
              <a:t> * (1+0,06)</a:t>
            </a:r>
          </a:p>
        </p:txBody>
      </p:sp>
      <p:sp>
        <p:nvSpPr>
          <p:cNvPr id="32" name="Textfeld 31">
            <a:extLst>
              <a:ext uri="{FF2B5EF4-FFF2-40B4-BE49-F238E27FC236}">
                <a16:creationId xmlns:a16="http://schemas.microsoft.com/office/drawing/2014/main" id="{DC2F0C7F-58AA-40A4-B516-E61B7D0FEFF9}"/>
              </a:ext>
            </a:extLst>
          </p:cNvPr>
          <p:cNvSpPr txBox="1"/>
          <p:nvPr/>
        </p:nvSpPr>
        <p:spPr>
          <a:xfrm>
            <a:off x="6630110" y="4617921"/>
            <a:ext cx="1606579" cy="369332"/>
          </a:xfrm>
          <a:prstGeom prst="rect">
            <a:avLst/>
          </a:prstGeom>
          <a:noFill/>
        </p:spPr>
        <p:txBody>
          <a:bodyPr wrap="square" rtlCol="0">
            <a:spAutoFit/>
          </a:bodyPr>
          <a:lstStyle/>
          <a:p>
            <a:pPr algn="just"/>
            <a:r>
              <a:rPr lang="en-US" sz="1800" dirty="0">
                <a:solidFill>
                  <a:schemeClr val="tx1"/>
                </a:solidFill>
              </a:rPr>
              <a:t> * ( 1/ 0,92</a:t>
            </a:r>
            <a:r>
              <a:rPr lang="en-US" sz="1800" baseline="30000" dirty="0">
                <a:solidFill>
                  <a:schemeClr val="tx1"/>
                </a:solidFill>
              </a:rPr>
              <a:t>$</a:t>
            </a:r>
            <a:r>
              <a:rPr lang="en-US" sz="1800" baseline="-25000" dirty="0">
                <a:solidFill>
                  <a:schemeClr val="tx1"/>
                </a:solidFill>
              </a:rPr>
              <a:t>€</a:t>
            </a:r>
            <a:r>
              <a:rPr lang="en-US" sz="1800" dirty="0">
                <a:solidFill>
                  <a:schemeClr val="tx1"/>
                </a:solidFill>
              </a:rPr>
              <a:t> )</a:t>
            </a:r>
          </a:p>
        </p:txBody>
      </p:sp>
      <p:sp>
        <p:nvSpPr>
          <p:cNvPr id="33" name="Textfeld 32">
            <a:extLst>
              <a:ext uri="{FF2B5EF4-FFF2-40B4-BE49-F238E27FC236}">
                <a16:creationId xmlns:a16="http://schemas.microsoft.com/office/drawing/2014/main" id="{838154AA-40BF-4371-969E-2EA4CB8B0DCE}"/>
              </a:ext>
            </a:extLst>
          </p:cNvPr>
          <p:cNvSpPr txBox="1"/>
          <p:nvPr/>
        </p:nvSpPr>
        <p:spPr>
          <a:xfrm>
            <a:off x="8063077" y="4617921"/>
            <a:ext cx="1038178" cy="369332"/>
          </a:xfrm>
          <a:prstGeom prst="rect">
            <a:avLst/>
          </a:prstGeom>
          <a:noFill/>
        </p:spPr>
        <p:txBody>
          <a:bodyPr wrap="square" rtlCol="0">
            <a:spAutoFit/>
          </a:bodyPr>
          <a:lstStyle/>
          <a:p>
            <a:pPr algn="just"/>
            <a:r>
              <a:rPr lang="en-US" sz="1800" dirty="0">
                <a:solidFill>
                  <a:schemeClr val="tx1"/>
                </a:solidFill>
              </a:rPr>
              <a:t>= 1,15 €</a:t>
            </a:r>
          </a:p>
        </p:txBody>
      </p:sp>
      <p:sp>
        <p:nvSpPr>
          <p:cNvPr id="34" name="Textfeld 33">
            <a:extLst>
              <a:ext uri="{FF2B5EF4-FFF2-40B4-BE49-F238E27FC236}">
                <a16:creationId xmlns:a16="http://schemas.microsoft.com/office/drawing/2014/main" id="{F002953A-B7A0-449C-BE1E-F31876796953}"/>
              </a:ext>
            </a:extLst>
          </p:cNvPr>
          <p:cNvSpPr txBox="1"/>
          <p:nvPr/>
        </p:nvSpPr>
        <p:spPr>
          <a:xfrm>
            <a:off x="891527" y="4617921"/>
            <a:ext cx="1649339" cy="369332"/>
          </a:xfrm>
          <a:prstGeom prst="rect">
            <a:avLst/>
          </a:prstGeom>
          <a:noFill/>
        </p:spPr>
        <p:txBody>
          <a:bodyPr wrap="square" rtlCol="0">
            <a:spAutoFit/>
          </a:bodyPr>
          <a:lstStyle/>
          <a:p>
            <a:pPr algn="just"/>
            <a:r>
              <a:rPr lang="de-DE" altLang="en-US" sz="1800" dirty="0">
                <a:solidFill>
                  <a:srgbClr val="FFFFFF"/>
                </a:solidFill>
                <a:latin typeface="Arial"/>
              </a:rPr>
              <a:t>1,0 € * (1+0,1) </a:t>
            </a:r>
            <a:endParaRPr lang="en-US" sz="1800" dirty="0">
              <a:solidFill>
                <a:schemeClr val="tx1"/>
              </a:solidFill>
            </a:endParaRPr>
          </a:p>
        </p:txBody>
      </p:sp>
      <p:sp>
        <p:nvSpPr>
          <p:cNvPr id="35" name="Textfeld 34">
            <a:extLst>
              <a:ext uri="{FF2B5EF4-FFF2-40B4-BE49-F238E27FC236}">
                <a16:creationId xmlns:a16="http://schemas.microsoft.com/office/drawing/2014/main" id="{2479C467-ED52-4FE7-83C6-94F25BDFAB3F}"/>
              </a:ext>
            </a:extLst>
          </p:cNvPr>
          <p:cNvSpPr txBox="1"/>
          <p:nvPr/>
        </p:nvSpPr>
        <p:spPr>
          <a:xfrm>
            <a:off x="2533084" y="4617921"/>
            <a:ext cx="1026676" cy="369332"/>
          </a:xfrm>
          <a:prstGeom prst="rect">
            <a:avLst/>
          </a:prstGeom>
          <a:noFill/>
        </p:spPr>
        <p:txBody>
          <a:bodyPr wrap="square" rtlCol="0">
            <a:spAutoFit/>
          </a:bodyPr>
          <a:lstStyle/>
          <a:p>
            <a:pPr algn="just"/>
            <a:r>
              <a:rPr lang="de-DE" altLang="en-US" sz="1800" dirty="0">
                <a:solidFill>
                  <a:srgbClr val="FFFFFF"/>
                </a:solidFill>
                <a:latin typeface="Arial"/>
              </a:rPr>
              <a:t>= 1,1 €</a:t>
            </a:r>
            <a:endParaRPr lang="en-US" sz="1800" dirty="0">
              <a:solidFill>
                <a:schemeClr val="tx1"/>
              </a:solidFill>
            </a:endParaRPr>
          </a:p>
        </p:txBody>
      </p:sp>
      <p:sp>
        <p:nvSpPr>
          <p:cNvPr id="8" name="Textfeld 7">
            <a:extLst>
              <a:ext uri="{FF2B5EF4-FFF2-40B4-BE49-F238E27FC236}">
                <a16:creationId xmlns:a16="http://schemas.microsoft.com/office/drawing/2014/main" id="{DE2EFE41-40CF-4D0C-89B2-C33272234603}"/>
              </a:ext>
            </a:extLst>
          </p:cNvPr>
          <p:cNvSpPr txBox="1"/>
          <p:nvPr/>
        </p:nvSpPr>
        <p:spPr>
          <a:xfrm>
            <a:off x="470264" y="2899956"/>
            <a:ext cx="3461657" cy="369332"/>
          </a:xfrm>
          <a:prstGeom prst="rect">
            <a:avLst/>
          </a:prstGeom>
          <a:noFill/>
        </p:spPr>
        <p:txBody>
          <a:bodyPr wrap="square" rtlCol="0">
            <a:spAutoFit/>
          </a:bodyPr>
          <a:lstStyle/>
          <a:p>
            <a:pPr lvl="0" algn="ctr" eaLnBrk="1" fontAlgn="auto" hangingPunct="1">
              <a:spcBef>
                <a:spcPts val="0"/>
              </a:spcBef>
              <a:spcAft>
                <a:spcPts val="0"/>
              </a:spcAft>
              <a:defRPr/>
            </a:pPr>
            <a:r>
              <a:rPr lang="en-US" sz="1800" dirty="0" err="1">
                <a:solidFill>
                  <a:srgbClr val="FFFFFF"/>
                </a:solidFill>
                <a:latin typeface="Arial"/>
              </a:rPr>
              <a:t>Investitionsertrag</a:t>
            </a:r>
            <a:r>
              <a:rPr lang="en-US" sz="1800" dirty="0">
                <a:solidFill>
                  <a:srgbClr val="FFFFFF"/>
                </a:solidFill>
                <a:latin typeface="Arial"/>
              </a:rPr>
              <a:t> Euro </a:t>
            </a:r>
            <a:r>
              <a:rPr lang="en-US" sz="1800" dirty="0" err="1">
                <a:solidFill>
                  <a:srgbClr val="FFFFFF"/>
                </a:solidFill>
                <a:latin typeface="Arial"/>
              </a:rPr>
              <a:t>Anleihe</a:t>
            </a:r>
            <a:endParaRPr lang="en-US" sz="1800" dirty="0">
              <a:solidFill>
                <a:srgbClr val="FFFFFF"/>
              </a:solidFill>
              <a:latin typeface="Arial"/>
            </a:endParaRPr>
          </a:p>
        </p:txBody>
      </p:sp>
      <p:sp>
        <p:nvSpPr>
          <p:cNvPr id="9" name="Textfeld 8">
            <a:extLst>
              <a:ext uri="{FF2B5EF4-FFF2-40B4-BE49-F238E27FC236}">
                <a16:creationId xmlns:a16="http://schemas.microsoft.com/office/drawing/2014/main" id="{3DFD8A20-D367-4457-95F1-F5596DA356C9}"/>
              </a:ext>
            </a:extLst>
          </p:cNvPr>
          <p:cNvSpPr txBox="1"/>
          <p:nvPr/>
        </p:nvSpPr>
        <p:spPr>
          <a:xfrm>
            <a:off x="5199022" y="2913019"/>
            <a:ext cx="3487777" cy="369332"/>
          </a:xfrm>
          <a:prstGeom prst="rect">
            <a:avLst/>
          </a:prstGeom>
          <a:noFill/>
        </p:spPr>
        <p:txBody>
          <a:bodyPr wrap="square" rtlCol="0">
            <a:spAutoFit/>
          </a:bodyPr>
          <a:lstStyle/>
          <a:p>
            <a:pPr algn="just"/>
            <a:r>
              <a:rPr lang="en-US" sz="1800" dirty="0" err="1">
                <a:solidFill>
                  <a:srgbClr val="FFFFFF"/>
                </a:solidFill>
                <a:latin typeface="Arial"/>
              </a:rPr>
              <a:t>Investitionsertrag</a:t>
            </a:r>
            <a:r>
              <a:rPr lang="en-US" sz="1800" dirty="0">
                <a:solidFill>
                  <a:srgbClr val="FFFFFF"/>
                </a:solidFill>
                <a:latin typeface="Arial"/>
              </a:rPr>
              <a:t> Dollar </a:t>
            </a:r>
            <a:r>
              <a:rPr lang="en-US" sz="1800" dirty="0" err="1">
                <a:solidFill>
                  <a:srgbClr val="FFFFFF"/>
                </a:solidFill>
                <a:latin typeface="Arial"/>
              </a:rPr>
              <a:t>Anleihe</a:t>
            </a:r>
            <a:endParaRPr lang="en-US" dirty="0">
              <a:solidFill>
                <a:schemeClr val="tx1"/>
              </a:solidFill>
            </a:endParaRPr>
          </a:p>
        </p:txBody>
      </p:sp>
      <p:sp>
        <p:nvSpPr>
          <p:cNvPr id="2" name="Textfeld 1">
            <a:extLst>
              <a:ext uri="{FF2B5EF4-FFF2-40B4-BE49-F238E27FC236}">
                <a16:creationId xmlns:a16="http://schemas.microsoft.com/office/drawing/2014/main" id="{424449D4-50F2-49B8-B09F-FC6A1355C420}"/>
              </a:ext>
            </a:extLst>
          </p:cNvPr>
          <p:cNvSpPr txBox="1"/>
          <p:nvPr/>
        </p:nvSpPr>
        <p:spPr>
          <a:xfrm>
            <a:off x="4305723" y="4620687"/>
            <a:ext cx="365760" cy="400110"/>
          </a:xfrm>
          <a:prstGeom prst="rect">
            <a:avLst/>
          </a:prstGeom>
          <a:noFill/>
        </p:spPr>
        <p:txBody>
          <a:bodyPr wrap="square" rtlCol="0">
            <a:spAutoFit/>
          </a:bodyPr>
          <a:lstStyle/>
          <a:p>
            <a:pPr algn="just"/>
            <a:r>
              <a:rPr lang="en-US" dirty="0">
                <a:solidFill>
                  <a:schemeClr val="tx1"/>
                </a:solidFill>
              </a:rPr>
              <a:t>&lt;</a:t>
            </a:r>
          </a:p>
        </p:txBody>
      </p:sp>
      <p:sp>
        <p:nvSpPr>
          <p:cNvPr id="26" name="Rectangle 10">
            <a:extLst>
              <a:ext uri="{FF2B5EF4-FFF2-40B4-BE49-F238E27FC236}">
                <a16:creationId xmlns:a16="http://schemas.microsoft.com/office/drawing/2014/main" id="{7DC732BA-79B2-4840-89C3-8D20C68128F2}"/>
              </a:ext>
            </a:extLst>
          </p:cNvPr>
          <p:cNvSpPr txBox="1">
            <a:spLocks noChangeArrowheads="1"/>
          </p:cNvSpPr>
          <p:nvPr/>
        </p:nvSpPr>
        <p:spPr bwMode="auto">
          <a:xfrm>
            <a:off x="457200" y="31750"/>
            <a:ext cx="8229600" cy="1100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9pPr>
          </a:lstStyle>
          <a:p>
            <a:pPr eaLnBrk="1" hangingPunct="1">
              <a:defRPr/>
            </a:pPr>
            <a:r>
              <a:rPr lang="de-DE" kern="0" dirty="0"/>
              <a:t>3. Währungstheorie und Währungspolitik</a:t>
            </a:r>
            <a:br>
              <a:rPr lang="de-DE" kern="0" dirty="0"/>
            </a:br>
            <a:r>
              <a:rPr lang="de-DE" sz="2200" kern="0" dirty="0"/>
              <a:t>3.1.2. Kaufkraft- und Zinsparität</a:t>
            </a:r>
          </a:p>
        </p:txBody>
      </p:sp>
    </p:spTree>
    <p:extLst>
      <p:ext uri="{BB962C8B-B14F-4D97-AF65-F5344CB8AC3E}">
        <p14:creationId xmlns:p14="http://schemas.microsoft.com/office/powerpoint/2010/main" val="153065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4" grpId="0"/>
      <p:bldP spid="25" grpId="0" animBg="1"/>
      <p:bldP spid="28" grpId="0"/>
      <p:bldP spid="30" grpId="0"/>
      <p:bldP spid="31" grpId="0"/>
      <p:bldP spid="32" grpId="0"/>
      <p:bldP spid="33" grpId="0"/>
      <p:bldP spid="34" grpId="0"/>
      <p:bldP spid="35" grpId="0"/>
      <p:bldP spid="8" grpId="0"/>
      <p:bldP spid="9"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AC23D5ED-7FAD-429D-8CCE-C2F2EEC5AD28}" type="slidenum">
              <a:rPr lang="de-DE" altLang="en-US" sz="1600" smtClean="0"/>
              <a:pPr algn="r" eaLnBrk="1" hangingPunct="1">
                <a:spcBef>
                  <a:spcPct val="0"/>
                </a:spcBef>
                <a:buClrTx/>
                <a:buFontTx/>
                <a:buNone/>
              </a:pPr>
              <a:t>32</a:t>
            </a:fld>
            <a:r>
              <a:rPr lang="de-DE" altLang="en-US" sz="1600"/>
              <a:t> -</a:t>
            </a:r>
          </a:p>
        </p:txBody>
      </p:sp>
      <p:sp>
        <p:nvSpPr>
          <p:cNvPr id="3789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055810" name="Rectangle 2"/>
          <p:cNvSpPr>
            <a:spLocks noGrp="1" noChangeArrowheads="1"/>
          </p:cNvSpPr>
          <p:nvPr>
            <p:ph type="body" idx="4294967295"/>
          </p:nvPr>
        </p:nvSpPr>
        <p:spPr>
          <a:xfrm>
            <a:off x="468313" y="1160463"/>
            <a:ext cx="8477250" cy="5219700"/>
          </a:xfrm>
        </p:spPr>
        <p:txBody>
          <a:bodyPr/>
          <a:lstStyle/>
          <a:p>
            <a:pPr marL="457200" indent="-457200" eaLnBrk="1" hangingPunct="1">
              <a:defRPr/>
            </a:pPr>
            <a:r>
              <a:rPr lang="de-DE" dirty="0"/>
              <a:t>Wo würden Sie einen Euro anlegen, wenn folgende Wechselkurse und Zinssätze gelten : </a:t>
            </a:r>
          </a:p>
          <a:p>
            <a:pPr marL="0" indent="0" eaLnBrk="1" hangingPunct="1">
              <a:buNone/>
              <a:defRPr/>
            </a:pPr>
            <a:r>
              <a:rPr lang="de-DE" dirty="0"/>
              <a:t>      </a:t>
            </a:r>
            <a:r>
              <a:rPr lang="de-DE" dirty="0">
                <a:solidFill>
                  <a:srgbClr val="FF0000"/>
                </a:solidFill>
              </a:rPr>
              <a:t>2. </a:t>
            </a:r>
            <a:r>
              <a:rPr lang="de-DE" dirty="0"/>
              <a:t>Beispiel:</a:t>
            </a:r>
          </a:p>
          <a:p>
            <a:pPr marL="1295400" lvl="2" indent="-428625" eaLnBrk="1" hangingPunct="1">
              <a:defRPr/>
            </a:pPr>
            <a:r>
              <a:rPr lang="de-DE" dirty="0"/>
              <a:t>Effektiver Zinssatz für ein auf € lautendes festverzinsliches Wertpapier mit einer Laufzeit von einem Jahr ist: </a:t>
            </a:r>
            <a:r>
              <a:rPr lang="de-DE" dirty="0">
                <a:solidFill>
                  <a:srgbClr val="00FF00"/>
                </a:solidFill>
              </a:rPr>
              <a:t>i</a:t>
            </a:r>
            <a:r>
              <a:rPr lang="de-DE" baseline="-25000" dirty="0">
                <a:solidFill>
                  <a:srgbClr val="00FF00"/>
                </a:solidFill>
              </a:rPr>
              <a:t>€</a:t>
            </a:r>
            <a:r>
              <a:rPr lang="de-DE" dirty="0">
                <a:solidFill>
                  <a:srgbClr val="00FF00"/>
                </a:solidFill>
              </a:rPr>
              <a:t> = 10%</a:t>
            </a:r>
          </a:p>
          <a:p>
            <a:pPr marL="1295400" lvl="2" indent="-428625" eaLnBrk="1" hangingPunct="1">
              <a:defRPr/>
            </a:pPr>
            <a:r>
              <a:rPr lang="de-DE" dirty="0"/>
              <a:t>Effektiver Zinssatz für ein auf $ lautendes festverzinsliches Wertpapier mit einer Laufzeit von einem Jahr ist: </a:t>
            </a:r>
            <a:r>
              <a:rPr lang="de-DE" dirty="0">
                <a:solidFill>
                  <a:srgbClr val="00FF00"/>
                </a:solidFill>
              </a:rPr>
              <a:t>i</a:t>
            </a:r>
            <a:r>
              <a:rPr lang="de-DE" baseline="-25000" dirty="0">
                <a:solidFill>
                  <a:srgbClr val="00FF00"/>
                </a:solidFill>
              </a:rPr>
              <a:t>$</a:t>
            </a:r>
            <a:r>
              <a:rPr lang="de-DE" dirty="0">
                <a:solidFill>
                  <a:srgbClr val="00FF00"/>
                </a:solidFill>
              </a:rPr>
              <a:t> = 6%</a:t>
            </a:r>
          </a:p>
          <a:p>
            <a:pPr marL="1295400" lvl="2" indent="-428625" eaLnBrk="1" hangingPunct="1">
              <a:defRPr/>
            </a:pPr>
            <a:r>
              <a:rPr lang="de-DE" dirty="0"/>
              <a:t>€-Wechselkurs für den sofortigen Umtausch von € in $ (=</a:t>
            </a:r>
            <a:r>
              <a:rPr lang="de-DE" dirty="0">
                <a:solidFill>
                  <a:srgbClr val="00FF00"/>
                </a:solidFill>
              </a:rPr>
              <a:t>Kassa</a:t>
            </a:r>
            <a:r>
              <a:rPr lang="de-DE" dirty="0"/>
              <a:t>kurs</a:t>
            </a:r>
            <a:r>
              <a:rPr lang="de-DE" baseline="30000" dirty="0"/>
              <a:t>1)</a:t>
            </a:r>
            <a:r>
              <a:rPr lang="de-DE" dirty="0"/>
              <a:t>):</a:t>
            </a:r>
            <a:r>
              <a:rPr lang="de-DE" dirty="0">
                <a:solidFill>
                  <a:srgbClr val="00FF00"/>
                </a:solidFill>
              </a:rPr>
              <a:t> e</a:t>
            </a:r>
            <a:r>
              <a:rPr lang="de-DE" baseline="30000" dirty="0">
                <a:solidFill>
                  <a:srgbClr val="00FF00"/>
                </a:solidFill>
              </a:rPr>
              <a:t>$</a:t>
            </a:r>
            <a:r>
              <a:rPr lang="de-DE" baseline="-25000" dirty="0">
                <a:solidFill>
                  <a:srgbClr val="00FF00"/>
                </a:solidFill>
              </a:rPr>
              <a:t>€ </a:t>
            </a:r>
            <a:r>
              <a:rPr lang="de-DE" dirty="0">
                <a:solidFill>
                  <a:srgbClr val="00FF00"/>
                </a:solidFill>
              </a:rPr>
              <a:t>= 0,9</a:t>
            </a:r>
            <a:r>
              <a:rPr lang="de-DE" dirty="0">
                <a:solidFill>
                  <a:srgbClr val="66FF33"/>
                </a:solidFill>
              </a:rPr>
              <a:t>0</a:t>
            </a:r>
          </a:p>
          <a:p>
            <a:pPr marL="1295400" lvl="2" indent="-428625" eaLnBrk="1" hangingPunct="1">
              <a:defRPr/>
            </a:pPr>
            <a:r>
              <a:rPr lang="de-DE" dirty="0"/>
              <a:t>€-Wechselkurs für den Umtausch von $ in € in einem Jahr (=</a:t>
            </a:r>
            <a:r>
              <a:rPr lang="de-DE" dirty="0">
                <a:solidFill>
                  <a:srgbClr val="00FF00"/>
                </a:solidFill>
              </a:rPr>
              <a:t>Termin</a:t>
            </a:r>
            <a:r>
              <a:rPr lang="de-DE" dirty="0"/>
              <a:t>kurs): </a:t>
            </a:r>
            <a:r>
              <a:rPr lang="de-DE" dirty="0">
                <a:solidFill>
                  <a:srgbClr val="00FF00"/>
                </a:solidFill>
              </a:rPr>
              <a:t>f</a:t>
            </a:r>
            <a:r>
              <a:rPr lang="de-DE" baseline="30000" dirty="0">
                <a:solidFill>
                  <a:srgbClr val="00FF00"/>
                </a:solidFill>
              </a:rPr>
              <a:t>$</a:t>
            </a:r>
            <a:r>
              <a:rPr lang="de-DE" baseline="-25000" dirty="0">
                <a:solidFill>
                  <a:srgbClr val="00FF00"/>
                </a:solidFill>
              </a:rPr>
              <a:t>€ </a:t>
            </a:r>
            <a:r>
              <a:rPr lang="de-DE" dirty="0">
                <a:solidFill>
                  <a:srgbClr val="00FF00"/>
                </a:solidFill>
              </a:rPr>
              <a:t>= 0,92</a:t>
            </a:r>
            <a:endParaRPr lang="de-DE" baseline="-25000" dirty="0">
              <a:solidFill>
                <a:srgbClr val="00FF00"/>
              </a:solidFill>
            </a:endParaRPr>
          </a:p>
          <a:p>
            <a:pPr marL="1295400" lvl="2" indent="-428625" eaLnBrk="1" hangingPunct="1">
              <a:lnSpc>
                <a:spcPct val="40000"/>
              </a:lnSpc>
              <a:buFont typeface="Arial Unicode MS" pitchFamily="34" charset="-128"/>
              <a:buNone/>
              <a:defRPr/>
            </a:pPr>
            <a:endParaRPr lang="de-DE" baseline="-25000" dirty="0">
              <a:solidFill>
                <a:srgbClr val="00FF00"/>
              </a:solidFill>
            </a:endParaRPr>
          </a:p>
          <a:p>
            <a:pPr marL="876300" lvl="1" indent="-419100" eaLnBrk="1" hangingPunct="1">
              <a:defRPr/>
            </a:pPr>
            <a:r>
              <a:rPr lang="de-DE" dirty="0"/>
              <a:t>Welche Auswirkungen hätte das auf den Wechselkurs?</a:t>
            </a:r>
          </a:p>
        </p:txBody>
      </p:sp>
      <p:sp>
        <p:nvSpPr>
          <p:cNvPr id="37893" name="Text Box 3"/>
          <p:cNvSpPr txBox="1">
            <a:spLocks noChangeArrowheads="1"/>
          </p:cNvSpPr>
          <p:nvPr/>
        </p:nvSpPr>
        <p:spPr bwMode="auto">
          <a:xfrm rot="-5400000">
            <a:off x="4390232" y="2035968"/>
            <a:ext cx="393700" cy="905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vert="eaVert"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1400" baseline="30000"/>
              <a:t>1)</a:t>
            </a:r>
            <a:r>
              <a:rPr lang="de-DE" altLang="en-US" sz="1400"/>
              <a:t> Der Wechselkurs, über den wir bisher gesprochen haben, war immer der Kassakurs.</a:t>
            </a:r>
          </a:p>
        </p:txBody>
      </p:sp>
      <p:sp>
        <p:nvSpPr>
          <p:cNvPr id="8055813" name="Rectangle 5"/>
          <p:cNvSpPr>
            <a:spLocks noGrp="1" noChangeArrowheads="1"/>
          </p:cNvSpPr>
          <p:nvPr>
            <p:ph type="title" idx="4294967295"/>
          </p:nvPr>
        </p:nvSpPr>
        <p:spPr/>
        <p:txBody>
          <a:bodyPr/>
          <a:lstStyle/>
          <a:p>
            <a:pPr eaLnBrk="1" hangingPunct="1">
              <a:defRPr/>
            </a:pPr>
            <a:r>
              <a:rPr lang="de-DE" dirty="0"/>
              <a:t>3. Währungstheorie und Währungspolitik</a:t>
            </a:r>
            <a:br>
              <a:rPr lang="de-DE" dirty="0"/>
            </a:br>
            <a:r>
              <a:rPr lang="de-DE" sz="2200" dirty="0"/>
              <a:t>3.1.2. Kaufkraft- und Zinsparität</a:t>
            </a:r>
          </a:p>
        </p:txBody>
      </p:sp>
      <p:sp>
        <p:nvSpPr>
          <p:cNvPr id="7" name="Rechteck 1">
            <a:extLst>
              <a:ext uri="{FF2B5EF4-FFF2-40B4-BE49-F238E27FC236}">
                <a16:creationId xmlns:a16="http://schemas.microsoft.com/office/drawing/2014/main" id="{7B827B6D-08A4-4C68-890C-9B6351D17719}"/>
              </a:ext>
            </a:extLst>
          </p:cNvPr>
          <p:cNvSpPr/>
          <p:nvPr/>
        </p:nvSpPr>
        <p:spPr bwMode="auto">
          <a:xfrm>
            <a:off x="3591098" y="4073235"/>
            <a:ext cx="1246909" cy="393701"/>
          </a:xfrm>
          <a:prstGeom prst="rect">
            <a:avLst/>
          </a:prstGeom>
          <a:noFill/>
          <a:ln w="25400" cap="flat" cmpd="sng" algn="ctr">
            <a:solidFill>
              <a:srgbClr val="FF0000"/>
            </a:solidFill>
            <a:prstDash val="solid"/>
            <a:round/>
            <a:headEnd type="none" w="med" len="lg"/>
            <a:tailEnd type="none" w="lg" len="lg"/>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66FFFF"/>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altLang="en-US" sz="1600" b="1" i="0" u="none" strike="noStrike" kern="1200" cap="none" spc="0" normalizeH="0" baseline="0" noProof="0" dirty="0">
                <a:ln>
                  <a:noFill/>
                </a:ln>
                <a:solidFill>
                  <a:srgbClr val="FFFFFF"/>
                </a:solidFill>
                <a:effectLst/>
                <a:uLnTx/>
                <a:uFillTx/>
                <a:latin typeface="Arial" charset="0"/>
                <a:ea typeface="+mn-ea"/>
                <a:cs typeface="+mn-cs"/>
              </a:rPr>
              <a:t>- </a:t>
            </a:r>
            <a:fld id="{EDEB5330-4FB5-42C8-A33F-C5678AD80201}" type="slidenum">
              <a:rPr kumimoji="0" lang="de-DE" altLang="en-US" sz="16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r>
              <a:rPr kumimoji="0" lang="de-DE" altLang="en-US" sz="1600" b="1" i="0" u="none" strike="noStrike" kern="1200" cap="none" spc="0" normalizeH="0" baseline="0" noProof="0" dirty="0">
                <a:ln>
                  <a:noFill/>
                </a:ln>
                <a:solidFill>
                  <a:srgbClr val="FFFFFF"/>
                </a:solidFill>
                <a:effectLst/>
                <a:uLnTx/>
                <a:uFillTx/>
                <a:latin typeface="Arial" charset="0"/>
                <a:ea typeface="+mn-ea"/>
                <a:cs typeface="+mn-cs"/>
              </a:rPr>
              <a:t> -</a:t>
            </a:r>
          </a:p>
        </p:txBody>
      </p:sp>
      <p:sp>
        <p:nvSpPr>
          <p:cNvPr id="3686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600" b="0" i="0" u="none" strike="noStrike" kern="1200" cap="none" spc="0" normalizeH="0" baseline="0" noProof="0" dirty="0">
                <a:ln>
                  <a:noFill/>
                </a:ln>
                <a:solidFill>
                  <a:srgbClr val="FFFFFF"/>
                </a:solidFill>
                <a:effectLst/>
                <a:uLnTx/>
                <a:uFillTx/>
                <a:latin typeface="Arial" charset="0"/>
                <a:ea typeface="+mn-ea"/>
                <a:cs typeface="+mn-cs"/>
              </a:rPr>
              <a:t>Prof. Dr. Rainer Maurer</a:t>
            </a:r>
          </a:p>
        </p:txBody>
      </p:sp>
      <p:sp>
        <p:nvSpPr>
          <p:cNvPr id="7715843" name="Rectangle 3"/>
          <p:cNvSpPr>
            <a:spLocks noGrp="1" noChangeArrowheads="1"/>
          </p:cNvSpPr>
          <p:nvPr>
            <p:ph type="body" idx="4294967295"/>
          </p:nvPr>
        </p:nvSpPr>
        <p:spPr>
          <a:xfrm>
            <a:off x="468313" y="1004150"/>
            <a:ext cx="8477250" cy="1100138"/>
          </a:xfrm>
        </p:spPr>
        <p:txBody>
          <a:bodyPr/>
          <a:lstStyle/>
          <a:p>
            <a:pPr marL="914400" lvl="1" indent="-457200" eaLnBrk="1" hangingPunct="1">
              <a:buFont typeface="+mj-lt"/>
              <a:buAutoNum type="arabicPeriod" startAt="2"/>
              <a:defRPr/>
            </a:pPr>
            <a:r>
              <a:rPr lang="en-US" altLang="en-US" dirty="0" err="1"/>
              <a:t>Beispiel</a:t>
            </a:r>
            <a:r>
              <a:rPr lang="en-US" altLang="en-US" dirty="0"/>
              <a:t>:</a:t>
            </a:r>
          </a:p>
          <a:p>
            <a:pPr marL="2246313" lvl="2" indent="352425" eaLnBrk="1" hangingPunct="1">
              <a:defRPr/>
            </a:pPr>
            <a:r>
              <a:rPr lang="en-US" altLang="en-US" dirty="0" err="1">
                <a:solidFill>
                  <a:srgbClr val="00FF00"/>
                </a:solidFill>
              </a:rPr>
              <a:t>i</a:t>
            </a:r>
            <a:r>
              <a:rPr lang="en-US" altLang="en-US" baseline="-25000" dirty="0">
                <a:solidFill>
                  <a:srgbClr val="00FF00"/>
                </a:solidFill>
              </a:rPr>
              <a:t>€</a:t>
            </a:r>
            <a:r>
              <a:rPr lang="en-US" altLang="en-US" dirty="0">
                <a:solidFill>
                  <a:srgbClr val="00FF00"/>
                </a:solidFill>
              </a:rPr>
              <a:t> = 10 %</a:t>
            </a:r>
          </a:p>
          <a:p>
            <a:pPr marL="2246313" lvl="2" indent="352425" eaLnBrk="1" hangingPunct="1">
              <a:defRPr/>
            </a:pPr>
            <a:r>
              <a:rPr lang="en-US" altLang="en-US" dirty="0" err="1">
                <a:solidFill>
                  <a:srgbClr val="00FF00"/>
                </a:solidFill>
              </a:rPr>
              <a:t>i</a:t>
            </a:r>
            <a:r>
              <a:rPr lang="en-US" altLang="en-US" baseline="-25000" dirty="0">
                <a:solidFill>
                  <a:srgbClr val="00FF00"/>
                </a:solidFill>
              </a:rPr>
              <a:t>$</a:t>
            </a:r>
            <a:r>
              <a:rPr lang="en-US" altLang="en-US" dirty="0">
                <a:solidFill>
                  <a:srgbClr val="00FF00"/>
                </a:solidFill>
              </a:rPr>
              <a:t> = 6 %</a:t>
            </a:r>
          </a:p>
        </p:txBody>
      </p:sp>
      <p:graphicFrame>
        <p:nvGraphicFramePr>
          <p:cNvPr id="3" name="Tabelle 2">
            <a:extLst>
              <a:ext uri="{FF2B5EF4-FFF2-40B4-BE49-F238E27FC236}">
                <a16:creationId xmlns:a16="http://schemas.microsoft.com/office/drawing/2014/main" id="{1D7B8063-1A6B-469F-BB6D-092D337638F8}"/>
              </a:ext>
            </a:extLst>
          </p:cNvPr>
          <p:cNvGraphicFramePr>
            <a:graphicFrameLocks noGrp="1"/>
          </p:cNvGraphicFramePr>
          <p:nvPr>
            <p:extLst>
              <p:ext uri="{D42A27DB-BD31-4B8C-83A1-F6EECF244321}">
                <p14:modId xmlns:p14="http://schemas.microsoft.com/office/powerpoint/2010/main" val="1501417226"/>
              </p:ext>
            </p:extLst>
          </p:nvPr>
        </p:nvGraphicFramePr>
        <p:xfrm>
          <a:off x="64249" y="2266400"/>
          <a:ext cx="9015502" cy="2839720"/>
        </p:xfrm>
        <a:graphic>
          <a:graphicData uri="http://schemas.openxmlformats.org/drawingml/2006/table">
            <a:tbl>
              <a:tblPr firstRow="1" bandRow="1">
                <a:tableStyleId>{5940675A-B579-460E-94D1-54222C63F5DA}</a:tableStyleId>
              </a:tblPr>
              <a:tblGrid>
                <a:gridCol w="4305473">
                  <a:extLst>
                    <a:ext uri="{9D8B030D-6E8A-4147-A177-3AD203B41FA5}">
                      <a16:colId xmlns:a16="http://schemas.microsoft.com/office/drawing/2014/main" val="3280329317"/>
                    </a:ext>
                  </a:extLst>
                </a:gridCol>
                <a:gridCol w="208280">
                  <a:extLst>
                    <a:ext uri="{9D8B030D-6E8A-4147-A177-3AD203B41FA5}">
                      <a16:colId xmlns:a16="http://schemas.microsoft.com/office/drawing/2014/main" val="4100113271"/>
                    </a:ext>
                  </a:extLst>
                </a:gridCol>
                <a:gridCol w="4501749">
                  <a:extLst>
                    <a:ext uri="{9D8B030D-6E8A-4147-A177-3AD203B41FA5}">
                      <a16:colId xmlns:a16="http://schemas.microsoft.com/office/drawing/2014/main" val="2852401933"/>
                    </a:ext>
                  </a:extLst>
                </a:gridCol>
              </a:tblGrid>
              <a:tr h="370840">
                <a:tc gridSpan="3">
                  <a:txBody>
                    <a:bodyPr/>
                    <a:lstStyle/>
                    <a:p>
                      <a:pPr algn="ctr"/>
                      <a:r>
                        <a:rPr lang="en-US" dirty="0" err="1"/>
                        <a:t>Vergleich</a:t>
                      </a:r>
                      <a:endParaRPr lang="en-US" dirty="0"/>
                    </a:p>
                  </a:txBody>
                  <a:tcPr>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748556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noFill/>
                  </a:tcPr>
                </a:tc>
                <a:tc>
                  <a:txBody>
                    <a:bodyPr/>
                    <a:lstStyle/>
                    <a:p>
                      <a:pPr algn="ctr"/>
                      <a:r>
                        <a:rPr lang="en-US" dirty="0"/>
                        <a:t>&gt;</a:t>
                      </a:r>
                    </a:p>
                    <a:p>
                      <a:pPr algn="ctr"/>
                      <a:r>
                        <a:rPr lang="en-US" dirty="0"/>
                        <a:t>=</a:t>
                      </a:r>
                    </a:p>
                    <a:p>
                      <a:pPr algn="ctr"/>
                      <a:r>
                        <a:rPr lang="en-US" dirty="0"/>
                        <a:t>&lt;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noFill/>
                  </a:tcPr>
                </a:tc>
                <a:extLst>
                  <a:ext uri="{0D108BD9-81ED-4DB2-BD59-A6C34878D82A}">
                    <a16:rowId xmlns:a16="http://schemas.microsoft.com/office/drawing/2014/main" val="22414528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alt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alt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altLang="en-US" dirty="0"/>
                    </a:p>
                  </a:txBody>
                  <a:tcPr anchor="ctr">
                    <a:noFill/>
                  </a:tcPr>
                </a:tc>
                <a:tc>
                  <a:txBody>
                    <a:bodyPr/>
                    <a:lstStyle/>
                    <a:p>
                      <a:pPr algn="ctr"/>
                      <a:r>
                        <a:rPr lang="en-US" dirty="0"/>
                        <a:t>&gt;=&lt;</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nchor="ctr">
                    <a:noFill/>
                  </a:tcPr>
                </a:tc>
                <a:extLst>
                  <a:ext uri="{0D108BD9-81ED-4DB2-BD59-A6C34878D82A}">
                    <a16:rowId xmlns:a16="http://schemas.microsoft.com/office/drawing/2014/main" val="357075091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alt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altLang="en-US"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noFill/>
                  </a:tcPr>
                </a:tc>
                <a:tc>
                  <a:txBody>
                    <a:bodyPr/>
                    <a:lstStyle/>
                    <a:p>
                      <a:endParaRPr lang="en-US" dirty="0"/>
                    </a:p>
                  </a:txBody>
                  <a:tcPr anchor="ctr">
                    <a:noFill/>
                  </a:tcPr>
                </a:tc>
                <a:extLst>
                  <a:ext uri="{0D108BD9-81ED-4DB2-BD59-A6C34878D82A}">
                    <a16:rowId xmlns:a16="http://schemas.microsoft.com/office/drawing/2014/main" val="2035800249"/>
                  </a:ext>
                </a:extLst>
              </a:tr>
            </a:tbl>
          </a:graphicData>
        </a:graphic>
      </p:graphicFrame>
      <p:sp>
        <p:nvSpPr>
          <p:cNvPr id="17" name="Textfeld 16">
            <a:extLst>
              <a:ext uri="{FF2B5EF4-FFF2-40B4-BE49-F238E27FC236}">
                <a16:creationId xmlns:a16="http://schemas.microsoft.com/office/drawing/2014/main" id="{E2D5A969-0752-4AED-9254-91725765918F}"/>
              </a:ext>
            </a:extLst>
          </p:cNvPr>
          <p:cNvSpPr txBox="1"/>
          <p:nvPr/>
        </p:nvSpPr>
        <p:spPr>
          <a:xfrm>
            <a:off x="4996053" y="3790073"/>
            <a:ext cx="1322768"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1,0 € * e</a:t>
            </a:r>
            <a:r>
              <a:rPr kumimoji="0" lang="en-US" sz="1800" b="0" i="0" u="none" strike="noStrike" kern="1200" cap="none" spc="0" normalizeH="0" baseline="30000" noProof="0" dirty="0">
                <a:ln>
                  <a:noFill/>
                </a:ln>
                <a:solidFill>
                  <a:srgbClr val="FFFFFF"/>
                </a:solidFill>
                <a:effectLst/>
                <a:uLnTx/>
                <a:uFillTx/>
                <a:latin typeface="Arial" charset="0"/>
                <a:ea typeface="+mn-ea"/>
                <a:cs typeface="+mn-cs"/>
              </a:rPr>
              <a:t>$</a:t>
            </a:r>
            <a:r>
              <a:rPr kumimoji="0" lang="en-US" sz="1800" b="0" i="0" u="none" strike="noStrike" kern="1200" cap="none" spc="0" normalizeH="0" baseline="-25000" noProof="0" dirty="0">
                <a:ln>
                  <a:noFill/>
                </a:ln>
                <a:solidFill>
                  <a:srgbClr val="FFFFFF"/>
                </a:solidFill>
                <a:effectLst/>
                <a:uLnTx/>
                <a:uFillTx/>
                <a:latin typeface="Arial" charset="0"/>
                <a:ea typeface="+mn-ea"/>
                <a:cs typeface="+mn-cs"/>
              </a:rPr>
              <a:t>€</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8" name="Textfeld 17">
            <a:extLst>
              <a:ext uri="{FF2B5EF4-FFF2-40B4-BE49-F238E27FC236}">
                <a16:creationId xmlns:a16="http://schemas.microsoft.com/office/drawing/2014/main" id="{D0447C19-86ED-4898-A3C2-8F6B18DB06FF}"/>
              </a:ext>
            </a:extLst>
          </p:cNvPr>
          <p:cNvSpPr txBox="1"/>
          <p:nvPr/>
        </p:nvSpPr>
        <p:spPr>
          <a:xfrm>
            <a:off x="6063359" y="3766396"/>
            <a:ext cx="1588959"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 *  ( 1 + </a:t>
            </a:r>
            <a:r>
              <a:rPr kumimoji="0" lang="de-DE" altLang="en-US" sz="1800" b="0" i="0" u="none" strike="noStrike" kern="1200" cap="none" spc="0" normalizeH="0" baseline="0" noProof="0" dirty="0">
                <a:ln>
                  <a:noFill/>
                </a:ln>
                <a:solidFill>
                  <a:srgbClr val="FFFFFF"/>
                </a:solidFill>
                <a:effectLst/>
                <a:uLnTx/>
                <a:uFillTx/>
                <a:latin typeface="Arial" charset="0"/>
                <a:ea typeface="+mn-ea"/>
                <a:cs typeface="+mn-cs"/>
              </a:rPr>
              <a:t>i</a:t>
            </a:r>
            <a:r>
              <a:rPr kumimoji="0" lang="de-DE" altLang="en-US" sz="1800" b="0" i="0" u="none" strike="noStrike" kern="1200" cap="none" spc="0" normalizeH="0" baseline="-25000" noProof="0" dirty="0">
                <a:ln>
                  <a:noFill/>
                </a:ln>
                <a:solidFill>
                  <a:srgbClr val="FFFFFF"/>
                </a:solidFill>
                <a:effectLst/>
                <a:uLnTx/>
                <a:uFillTx/>
                <a:latin typeface="Arial" charset="0"/>
                <a:ea typeface="+mn-ea"/>
                <a:cs typeface="+mn-cs"/>
              </a:rPr>
              <a:t>$ </a:t>
            </a:r>
            <a:r>
              <a:rPr kumimoji="0" lang="en-US" sz="1800" b="0" i="0" u="none" strike="noStrike" kern="1200" cap="none" spc="0" normalizeH="0" baseline="0" noProof="0" dirty="0">
                <a:ln>
                  <a:noFill/>
                </a:ln>
                <a:solidFill>
                  <a:srgbClr val="FFFFFF"/>
                </a:solidFill>
                <a:effectLst/>
                <a:uLnTx/>
                <a:uFillTx/>
                <a:latin typeface="Arial" charset="0"/>
                <a:ea typeface="+mn-ea"/>
                <a:cs typeface="+mn-cs"/>
              </a:rPr>
              <a:t>)</a:t>
            </a:r>
          </a:p>
        </p:txBody>
      </p:sp>
      <p:sp>
        <p:nvSpPr>
          <p:cNvPr id="19" name="Textfeld 18">
            <a:extLst>
              <a:ext uri="{FF2B5EF4-FFF2-40B4-BE49-F238E27FC236}">
                <a16:creationId xmlns:a16="http://schemas.microsoft.com/office/drawing/2014/main" id="{D4F4C146-0D58-4508-99EC-192C7FDC6BC6}"/>
              </a:ext>
            </a:extLst>
          </p:cNvPr>
          <p:cNvSpPr txBox="1"/>
          <p:nvPr/>
        </p:nvSpPr>
        <p:spPr>
          <a:xfrm>
            <a:off x="7272505" y="3790073"/>
            <a:ext cx="1606579"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 *  ( 1/ f</a:t>
            </a:r>
            <a:r>
              <a:rPr kumimoji="0" lang="en-US" sz="1800" b="0" i="0" u="none" strike="noStrike" kern="1200" cap="none" spc="0" normalizeH="0" baseline="30000" noProof="0" dirty="0">
                <a:ln>
                  <a:noFill/>
                </a:ln>
                <a:solidFill>
                  <a:srgbClr val="FFFFFF"/>
                </a:solidFill>
                <a:effectLst/>
                <a:uLnTx/>
                <a:uFillTx/>
                <a:latin typeface="Arial" charset="0"/>
                <a:ea typeface="+mn-ea"/>
                <a:cs typeface="+mn-cs"/>
              </a:rPr>
              <a:t>$</a:t>
            </a:r>
            <a:r>
              <a:rPr kumimoji="0" lang="en-US" sz="1800" b="0" i="0" u="none" strike="noStrike" kern="1200" cap="none" spc="0" normalizeH="0" baseline="-25000" noProof="0" dirty="0">
                <a:ln>
                  <a:noFill/>
                </a:ln>
                <a:solidFill>
                  <a:srgbClr val="FFFFFF"/>
                </a:solidFill>
                <a:effectLst/>
                <a:uLnTx/>
                <a:uFillTx/>
                <a:latin typeface="Arial" charset="0"/>
                <a:ea typeface="+mn-ea"/>
                <a:cs typeface="+mn-cs"/>
              </a:rPr>
              <a:t>€</a:t>
            </a:r>
            <a:r>
              <a:rPr kumimoji="0" lang="en-US" sz="1800" b="0" i="0" u="none" strike="noStrike" kern="1200" cap="none" spc="0" normalizeH="0" baseline="0" noProof="0" dirty="0">
                <a:ln>
                  <a:noFill/>
                </a:ln>
                <a:solidFill>
                  <a:srgbClr val="FFFFFF"/>
                </a:solidFill>
                <a:effectLst/>
                <a:uLnTx/>
                <a:uFillTx/>
                <a:latin typeface="Arial" charset="0"/>
                <a:ea typeface="+mn-ea"/>
                <a:cs typeface="+mn-cs"/>
              </a:rPr>
              <a:t> )</a:t>
            </a:r>
          </a:p>
        </p:txBody>
      </p:sp>
      <p:sp>
        <p:nvSpPr>
          <p:cNvPr id="5" name="Textfeld 4">
            <a:extLst>
              <a:ext uri="{FF2B5EF4-FFF2-40B4-BE49-F238E27FC236}">
                <a16:creationId xmlns:a16="http://schemas.microsoft.com/office/drawing/2014/main" id="{A99E86A1-DA17-40F5-8ADC-6EFDFE4FCC2C}"/>
              </a:ext>
            </a:extLst>
          </p:cNvPr>
          <p:cNvSpPr txBox="1"/>
          <p:nvPr/>
        </p:nvSpPr>
        <p:spPr>
          <a:xfrm>
            <a:off x="4572000" y="1384661"/>
            <a:ext cx="1658983" cy="769441"/>
          </a:xfrm>
          <a:prstGeom prst="rect">
            <a:avLst/>
          </a:prstGeom>
          <a:noFill/>
        </p:spPr>
        <p:txBody>
          <a:bodyPr wrap="square" rtlCol="0">
            <a:spAutoFit/>
          </a:bodyPr>
          <a:lstStyle/>
          <a:p>
            <a:pPr marL="0" marR="0" lvl="2" indent="274638" algn="l" defTabSz="914400" rtl="0" eaLnBrk="1" fontAlgn="base" latinLnBrk="0" hangingPunct="1">
              <a:lnSpc>
                <a:spcPct val="100000"/>
              </a:lnSpc>
              <a:spcBef>
                <a:spcPct val="20000"/>
              </a:spcBef>
              <a:spcAft>
                <a:spcPct val="0"/>
              </a:spcAft>
              <a:buClr>
                <a:srgbClr val="FF0000"/>
              </a:buClr>
              <a:buSzPct val="130000"/>
              <a:buFont typeface="Arial Unicode MS" pitchFamily="34" charset="-128"/>
              <a:buChar char="◆"/>
              <a:tabLst/>
              <a:defRPr/>
            </a:pPr>
            <a:r>
              <a:rPr kumimoji="0" lang="en-US" altLang="en-US" sz="2000" b="0" i="0" u="none" strike="noStrike" kern="0" cap="none" spc="0" normalizeH="0" baseline="0" noProof="0" dirty="0">
                <a:ln>
                  <a:noFill/>
                </a:ln>
                <a:solidFill>
                  <a:srgbClr val="00FF00"/>
                </a:solidFill>
                <a:effectLst>
                  <a:outerShdw blurRad="38100" dist="38100" dir="2700000" algn="tl">
                    <a:srgbClr val="000000"/>
                  </a:outerShdw>
                </a:effectLst>
                <a:uLnTx/>
                <a:uFillTx/>
                <a:latin typeface="Arial"/>
                <a:ea typeface="+mn-ea"/>
                <a:cs typeface="+mn-cs"/>
              </a:rPr>
              <a:t>e</a:t>
            </a:r>
            <a:r>
              <a:rPr kumimoji="0" lang="en-US" altLang="en-US" sz="2000" b="0" i="0" u="none" strike="noStrike" kern="0" cap="none" spc="0" normalizeH="0" baseline="30000" noProof="0" dirty="0">
                <a:ln>
                  <a:noFill/>
                </a:ln>
                <a:solidFill>
                  <a:srgbClr val="00FF00"/>
                </a:solidFill>
                <a:effectLst>
                  <a:outerShdw blurRad="38100" dist="38100" dir="2700000" algn="tl">
                    <a:srgbClr val="000000"/>
                  </a:outerShdw>
                </a:effectLst>
                <a:uLnTx/>
                <a:uFillTx/>
                <a:latin typeface="Arial"/>
                <a:ea typeface="+mn-ea"/>
                <a:cs typeface="+mn-cs"/>
              </a:rPr>
              <a:t>$</a:t>
            </a:r>
            <a:r>
              <a:rPr kumimoji="0" lang="en-US" altLang="en-US" sz="2000" b="0" i="0" u="none" strike="noStrike" kern="0" cap="none" spc="0" normalizeH="0" baseline="-25000" noProof="0" dirty="0">
                <a:ln>
                  <a:noFill/>
                </a:ln>
                <a:solidFill>
                  <a:srgbClr val="00FF00"/>
                </a:solidFill>
                <a:effectLst>
                  <a:outerShdw blurRad="38100" dist="38100" dir="2700000" algn="tl">
                    <a:srgbClr val="000000"/>
                  </a:outerShdw>
                </a:effectLst>
                <a:uLnTx/>
                <a:uFillTx/>
                <a:latin typeface="Arial"/>
                <a:ea typeface="+mn-ea"/>
                <a:cs typeface="+mn-cs"/>
              </a:rPr>
              <a:t>€ </a:t>
            </a:r>
            <a:r>
              <a:rPr kumimoji="0" lang="en-US" altLang="en-US" sz="2000" b="0" i="0" u="none" strike="noStrike" kern="0" cap="none" spc="0" normalizeH="0" baseline="0" noProof="0" dirty="0">
                <a:ln>
                  <a:noFill/>
                </a:ln>
                <a:solidFill>
                  <a:srgbClr val="00FF00"/>
                </a:solidFill>
                <a:effectLst>
                  <a:outerShdw blurRad="38100" dist="38100" dir="2700000" algn="tl">
                    <a:srgbClr val="000000"/>
                  </a:outerShdw>
                </a:effectLst>
                <a:uLnTx/>
                <a:uFillTx/>
                <a:latin typeface="Arial"/>
                <a:ea typeface="+mn-ea"/>
                <a:cs typeface="+mn-cs"/>
              </a:rPr>
              <a:t>= 0,90</a:t>
            </a:r>
          </a:p>
          <a:p>
            <a:pPr marL="0" marR="0" lvl="2" indent="274638" algn="l" defTabSz="914400" rtl="0" eaLnBrk="1" fontAlgn="base" latinLnBrk="0" hangingPunct="1">
              <a:lnSpc>
                <a:spcPct val="100000"/>
              </a:lnSpc>
              <a:spcBef>
                <a:spcPct val="20000"/>
              </a:spcBef>
              <a:spcAft>
                <a:spcPct val="0"/>
              </a:spcAft>
              <a:buClr>
                <a:srgbClr val="FF0000"/>
              </a:buClr>
              <a:buSzPct val="130000"/>
              <a:buFont typeface="Arial Unicode MS" pitchFamily="34" charset="-128"/>
              <a:buChar char="◆"/>
              <a:tabLst/>
              <a:defRPr/>
            </a:pPr>
            <a:r>
              <a:rPr kumimoji="0" lang="en-US" altLang="en-US" sz="2000" b="0" i="0" u="none" strike="noStrike" kern="0" cap="none" spc="0" normalizeH="0" baseline="0" noProof="0" dirty="0">
                <a:ln>
                  <a:noFill/>
                </a:ln>
                <a:solidFill>
                  <a:srgbClr val="00FF00"/>
                </a:solidFill>
                <a:effectLst>
                  <a:outerShdw blurRad="38100" dist="38100" dir="2700000" algn="tl">
                    <a:srgbClr val="000000"/>
                  </a:outerShdw>
                </a:effectLst>
                <a:uLnTx/>
                <a:uFillTx/>
                <a:latin typeface="Arial"/>
                <a:ea typeface="+mn-ea"/>
                <a:cs typeface="+mn-cs"/>
              </a:rPr>
              <a:t>f</a:t>
            </a:r>
            <a:r>
              <a:rPr kumimoji="0" lang="en-US" altLang="en-US" sz="2000" b="0" i="0" u="none" strike="noStrike" kern="0" cap="none" spc="0" normalizeH="0" baseline="30000" noProof="0" dirty="0">
                <a:ln>
                  <a:noFill/>
                </a:ln>
                <a:solidFill>
                  <a:srgbClr val="00FF00"/>
                </a:solidFill>
                <a:effectLst>
                  <a:outerShdw blurRad="38100" dist="38100" dir="2700000" algn="tl">
                    <a:srgbClr val="000000"/>
                  </a:outerShdw>
                </a:effectLst>
                <a:uLnTx/>
                <a:uFillTx/>
                <a:latin typeface="Arial"/>
                <a:ea typeface="+mn-ea"/>
                <a:cs typeface="+mn-cs"/>
              </a:rPr>
              <a:t>$</a:t>
            </a:r>
            <a:r>
              <a:rPr kumimoji="0" lang="en-US" altLang="en-US" sz="2000" b="0" i="0" u="none" strike="noStrike" kern="0" cap="none" spc="0" normalizeH="0" baseline="-25000" noProof="0" dirty="0">
                <a:ln>
                  <a:noFill/>
                </a:ln>
                <a:solidFill>
                  <a:srgbClr val="00FF00"/>
                </a:solidFill>
                <a:effectLst>
                  <a:outerShdw blurRad="38100" dist="38100" dir="2700000" algn="tl">
                    <a:srgbClr val="000000"/>
                  </a:outerShdw>
                </a:effectLst>
                <a:uLnTx/>
                <a:uFillTx/>
                <a:latin typeface="Arial"/>
                <a:ea typeface="+mn-ea"/>
                <a:cs typeface="+mn-cs"/>
              </a:rPr>
              <a:t>€ </a:t>
            </a:r>
            <a:r>
              <a:rPr kumimoji="0" lang="en-US" altLang="en-US" sz="2000" b="0" i="0" u="none" strike="noStrike" kern="0" cap="none" spc="0" normalizeH="0" baseline="0" noProof="0" dirty="0">
                <a:ln>
                  <a:noFill/>
                </a:ln>
                <a:solidFill>
                  <a:srgbClr val="00FF00"/>
                </a:solidFill>
                <a:effectLst>
                  <a:outerShdw blurRad="38100" dist="38100" dir="2700000" algn="tl">
                    <a:srgbClr val="000000"/>
                  </a:outerShdw>
                </a:effectLst>
                <a:uLnTx/>
                <a:uFillTx/>
                <a:latin typeface="Arial"/>
                <a:ea typeface="+mn-ea"/>
                <a:cs typeface="+mn-cs"/>
              </a:rPr>
              <a:t>= 0,92</a:t>
            </a:r>
            <a:endParaRPr kumimoji="0" lang="en-US" sz="20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6" name="Textfeld 5">
            <a:extLst>
              <a:ext uri="{FF2B5EF4-FFF2-40B4-BE49-F238E27FC236}">
                <a16:creationId xmlns:a16="http://schemas.microsoft.com/office/drawing/2014/main" id="{B1715091-37D7-45EB-AF50-5C6D6B0FDB61}"/>
              </a:ext>
            </a:extLst>
          </p:cNvPr>
          <p:cNvSpPr txBox="1"/>
          <p:nvPr/>
        </p:nvSpPr>
        <p:spPr>
          <a:xfrm>
            <a:off x="64249" y="5368833"/>
            <a:ext cx="8881314" cy="1446550"/>
          </a:xfrm>
          <a:prstGeom prst="rect">
            <a:avLst/>
          </a:prstGeom>
          <a:noFill/>
        </p:spPr>
        <p:txBody>
          <a:bodyPr wrap="square" rtlCol="0">
            <a:spAutoFit/>
          </a:bodyPr>
          <a:lstStyle/>
          <a:p>
            <a:pPr lvl="2" algn="l">
              <a:spcBef>
                <a:spcPct val="20000"/>
              </a:spcBef>
              <a:buClr>
                <a:srgbClr val="FF0000"/>
              </a:buClr>
              <a:buSzPct val="120000"/>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=&gt; </a:t>
            </a:r>
            <a:r>
              <a:rPr lang="en-US" altLang="en-US" kern="0" dirty="0" err="1">
                <a:solidFill>
                  <a:srgbClr val="FFFFFF"/>
                </a:solidFill>
                <a:effectLst>
                  <a:outerShdw blurRad="38100" dist="38100" dir="2700000" algn="tl">
                    <a:srgbClr val="000000">
                      <a:alpha val="43137"/>
                    </a:srgbClr>
                  </a:outerShdw>
                </a:effectLst>
                <a:latin typeface="Arial"/>
              </a:rPr>
              <a:t>Anleger</a:t>
            </a:r>
            <a:r>
              <a:rPr lang="en-US" altLang="en-US" kern="0" dirty="0">
                <a:solidFill>
                  <a:srgbClr val="FFFFFF"/>
                </a:solidFill>
                <a:effectLst>
                  <a:outerShdw blurRad="38100" dist="38100" dir="2700000" algn="tl">
                    <a:srgbClr val="000000">
                      <a:alpha val="43137"/>
                    </a:srgbClr>
                  </a:outerShdw>
                </a:effectLst>
                <a:latin typeface="Arial"/>
              </a:rPr>
              <a:t> </a:t>
            </a:r>
            <a:r>
              <a:rPr lang="en-US" altLang="en-US" kern="0" dirty="0" err="1">
                <a:solidFill>
                  <a:srgbClr val="FFFFFF"/>
                </a:solidFill>
                <a:effectLst>
                  <a:outerShdw blurRad="38100" dist="38100" dir="2700000" algn="tl">
                    <a:srgbClr val="000000">
                      <a:alpha val="43137"/>
                    </a:srgbClr>
                  </a:outerShdw>
                </a:effectLst>
                <a:latin typeface="Arial"/>
              </a:rPr>
              <a:t>investieren</a:t>
            </a:r>
            <a:r>
              <a:rPr lang="en-US" altLang="en-US" kern="0" dirty="0">
                <a:solidFill>
                  <a:srgbClr val="FFFFFF"/>
                </a:solidFill>
                <a:effectLst>
                  <a:outerShdw blurRad="38100" dist="38100" dir="2700000" algn="tl">
                    <a:srgbClr val="000000">
                      <a:alpha val="43137"/>
                    </a:srgbClr>
                  </a:outerShdw>
                </a:effectLst>
                <a:latin typeface="Arial"/>
              </a:rPr>
              <a:t> </a:t>
            </a:r>
            <a:r>
              <a:rPr lang="en-US" altLang="en-US" kern="0" dirty="0" err="1">
                <a:solidFill>
                  <a:srgbClr val="FFFFFF"/>
                </a:solidFill>
                <a:effectLst>
                  <a:outerShdw blurRad="38100" dist="38100" dir="2700000" algn="tl">
                    <a:srgbClr val="000000">
                      <a:alpha val="43137"/>
                    </a:srgbClr>
                  </a:outerShdw>
                </a:effectLst>
                <a:latin typeface="Arial"/>
              </a:rPr>
              <a:t>nur</a:t>
            </a:r>
            <a:r>
              <a:rPr lang="en-US" altLang="en-US" kern="0" dirty="0">
                <a:solidFill>
                  <a:srgbClr val="FFFFFF"/>
                </a:solidFill>
                <a:effectLst>
                  <a:outerShdw blurRad="38100" dist="38100" dir="2700000" algn="tl">
                    <a:srgbClr val="000000">
                      <a:alpha val="43137"/>
                    </a:srgbClr>
                  </a:outerShdw>
                </a:effectLst>
                <a:latin typeface="Arial"/>
              </a:rPr>
              <a:t> in Euro </a:t>
            </a:r>
            <a:r>
              <a:rPr lang="en-US" altLang="en-US" kern="0" dirty="0" err="1">
                <a:solidFill>
                  <a:srgbClr val="FFFFFF"/>
                </a:solidFill>
                <a:effectLst>
                  <a:outerShdw blurRad="38100" dist="38100" dir="2700000" algn="tl">
                    <a:srgbClr val="000000">
                      <a:alpha val="43137"/>
                    </a:srgbClr>
                  </a:outerShdw>
                </a:effectLst>
                <a:latin typeface="Arial"/>
              </a:rPr>
              <a:t>Anleihen</a:t>
            </a:r>
            <a:endPar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a:p>
            <a:pPr marL="914400" marR="0" lvl="2" indent="0" algn="l" defTabSz="914400" rtl="0" eaLnBrk="1" fontAlgn="base" latinLnBrk="0" hangingPunct="1">
              <a:lnSpc>
                <a:spcPct val="100000"/>
              </a:lnSpc>
              <a:spcBef>
                <a:spcPct val="20000"/>
              </a:spcBef>
              <a:spcAft>
                <a:spcPct val="0"/>
              </a:spcAft>
              <a:buClr>
                <a:srgbClr val="FF0000"/>
              </a:buClr>
              <a:buSzPct val="120000"/>
              <a:buFontTx/>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=&gt; </a:t>
            </a:r>
            <a:r>
              <a:rPr kumimoji="0" lang="en-US" altLang="en-US" sz="20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a:ea typeface="+mn-ea"/>
                <a:cs typeface="+mn-cs"/>
              </a:rPr>
              <a:t>Nachfrage</a:t>
            </a: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 </a:t>
            </a:r>
            <a:r>
              <a:rPr kumimoji="0" lang="en-US" altLang="en-US" sz="20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a:ea typeface="+mn-ea"/>
                <a:cs typeface="+mn-cs"/>
              </a:rPr>
              <a:t>nach</a:t>
            </a: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 € </a:t>
            </a:r>
            <a:r>
              <a:rPr kumimoji="0" lang="en-US" altLang="en-US" sz="20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a:ea typeface="+mn-ea"/>
                <a:cs typeface="+mn-cs"/>
              </a:rPr>
              <a:t>wächst</a:t>
            </a: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 </a:t>
            </a:r>
            <a:r>
              <a:rPr kumimoji="0" lang="en-US" altLang="en-US" sz="2000" b="0" i="0" u="none" strike="noStrike" kern="0" cap="none" spc="0" normalizeH="0" baseline="0" noProof="0" dirty="0">
                <a:ln>
                  <a:noFill/>
                </a:ln>
                <a:solidFill>
                  <a:srgbClr val="66FF33"/>
                </a:solidFill>
                <a:effectLst>
                  <a:outerShdw blurRad="38100" dist="38100" dir="2700000" algn="tl">
                    <a:srgbClr val="000000">
                      <a:alpha val="43137"/>
                    </a:srgbClr>
                  </a:outerShdw>
                </a:effectLst>
                <a:uLnTx/>
                <a:uFillTx/>
                <a:latin typeface="Arial"/>
                <a:ea typeface="+mn-ea"/>
                <a:cs typeface="+mn-cs"/>
              </a:rPr>
              <a:t>=</a:t>
            </a: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 </a:t>
            </a:r>
            <a:r>
              <a:rPr kumimoji="0" lang="en-US" altLang="en-US" sz="20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a:ea typeface="+mn-ea"/>
                <a:cs typeface="+mn-cs"/>
              </a:rPr>
              <a:t>Angebot</a:t>
            </a: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 von $ </a:t>
            </a:r>
            <a:r>
              <a:rPr kumimoji="0" lang="en-US" altLang="en-US" sz="20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a:ea typeface="+mn-ea"/>
                <a:cs typeface="+mn-cs"/>
              </a:rPr>
              <a:t>wächst</a:t>
            </a:r>
            <a:endPar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a:p>
            <a:pPr marL="914400" marR="0" lvl="2" indent="0" algn="l" defTabSz="914400" rtl="0" eaLnBrk="1" fontAlgn="base" latinLnBrk="0" hangingPunct="1">
              <a:lnSpc>
                <a:spcPct val="100000"/>
              </a:lnSpc>
              <a:spcBef>
                <a:spcPct val="20000"/>
              </a:spcBef>
              <a:spcAft>
                <a:spcPct val="0"/>
              </a:spcAft>
              <a:buClr>
                <a:srgbClr val="FF0000"/>
              </a:buClr>
              <a:buSzPct val="120000"/>
              <a:buFontTx/>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=&gt; </a:t>
            </a:r>
            <a:r>
              <a:rPr kumimoji="0" lang="en-US" altLang="en-US" sz="2000" b="0" i="0" u="none" strike="noStrike" kern="0" cap="none" spc="0" normalizeH="0" baseline="0" noProof="0" dirty="0">
                <a:ln>
                  <a:noFill/>
                </a:ln>
                <a:solidFill>
                  <a:srgbClr val="66FF33"/>
                </a:solidFill>
                <a:effectLst>
                  <a:outerShdw blurRad="38100" dist="38100" dir="2700000" algn="tl">
                    <a:srgbClr val="000000">
                      <a:alpha val="43137"/>
                    </a:srgbClr>
                  </a:outerShdw>
                </a:effectLst>
                <a:uLnTx/>
                <a:uFillTx/>
                <a:latin typeface="Arial"/>
                <a:ea typeface="+mn-ea"/>
                <a:cs typeface="+mn-cs"/>
              </a:rPr>
              <a:t>€ </a:t>
            </a:r>
            <a:r>
              <a:rPr kumimoji="0" lang="en-US" altLang="en-US" sz="2000" b="0" i="0" u="none" strike="noStrike" kern="0" cap="none" spc="0" normalizeH="0" baseline="0" noProof="0" dirty="0" err="1">
                <a:ln>
                  <a:noFill/>
                </a:ln>
                <a:solidFill>
                  <a:srgbClr val="66FF33"/>
                </a:solidFill>
                <a:effectLst>
                  <a:outerShdw blurRad="38100" dist="38100" dir="2700000" algn="tl">
                    <a:srgbClr val="000000">
                      <a:alpha val="43137"/>
                    </a:srgbClr>
                  </a:outerShdw>
                </a:effectLst>
                <a:uLnTx/>
                <a:uFillTx/>
                <a:latin typeface="Arial"/>
                <a:ea typeface="+mn-ea"/>
                <a:cs typeface="+mn-cs"/>
              </a:rPr>
              <a:t>wertet</a:t>
            </a:r>
            <a:r>
              <a:rPr kumimoji="0" lang="en-US" altLang="en-US" sz="2000" b="0" i="0" u="none" strike="noStrike" kern="0" cap="none" spc="0" normalizeH="0" baseline="0" noProof="0" dirty="0">
                <a:ln>
                  <a:noFill/>
                </a:ln>
                <a:solidFill>
                  <a:srgbClr val="66FF33"/>
                </a:solidFill>
                <a:effectLst>
                  <a:outerShdw blurRad="38100" dist="38100" dir="2700000" algn="tl">
                    <a:srgbClr val="000000">
                      <a:alpha val="43137"/>
                    </a:srgbClr>
                  </a:outerShdw>
                </a:effectLst>
                <a:uLnTx/>
                <a:uFillTx/>
                <a:latin typeface="Arial"/>
                <a:ea typeface="+mn-ea"/>
                <a:cs typeface="+mn-cs"/>
              </a:rPr>
              <a:t> auf </a:t>
            </a:r>
            <a:r>
              <a:rPr kumimoji="0" lang="en-US" altLang="en-US" sz="20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a:ea typeface="+mn-ea"/>
                <a:cs typeface="+mn-cs"/>
              </a:rPr>
              <a:t>gegen</a:t>
            </a:r>
            <a:r>
              <a:rPr lang="en-US" altLang="en-US" kern="0" dirty="0" err="1">
                <a:solidFill>
                  <a:srgbClr val="FFFFFF"/>
                </a:solidFill>
                <a:effectLst>
                  <a:outerShdw blurRad="38100" dist="38100" dir="2700000" algn="tl">
                    <a:srgbClr val="000000">
                      <a:alpha val="43137"/>
                    </a:srgbClr>
                  </a:outerShdw>
                </a:effectLst>
                <a:latin typeface="Arial"/>
              </a:rPr>
              <a:t>über</a:t>
            </a: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 $:  </a:t>
            </a:r>
            <a:r>
              <a:rPr kumimoji="0" lang="en-US" altLang="en-US" sz="2000" b="0" i="0" u="none" strike="noStrike" kern="0" cap="none" spc="0" normalizeH="0" baseline="0" noProof="0" dirty="0">
                <a:ln>
                  <a:noFill/>
                </a:ln>
                <a:solidFill>
                  <a:srgbClr val="66FF33"/>
                </a:solidFill>
                <a:effectLst>
                  <a:outerShdw blurRad="38100" dist="38100" dir="2700000" algn="tl">
                    <a:srgbClr val="000000">
                      <a:alpha val="43137"/>
                    </a:srgbClr>
                  </a:outerShdw>
                </a:effectLst>
                <a:uLnTx/>
                <a:uFillTx/>
                <a:latin typeface="Arial"/>
                <a:ea typeface="+mn-ea"/>
                <a:cs typeface="+mn-cs"/>
              </a:rPr>
              <a:t>e</a:t>
            </a:r>
            <a:r>
              <a:rPr kumimoji="0" lang="en-US" altLang="en-US" sz="2000" b="0" i="0" u="none" strike="noStrike" kern="0" cap="none" spc="0" normalizeH="0" baseline="30000" noProof="0" dirty="0">
                <a:ln>
                  <a:noFill/>
                </a:ln>
                <a:solidFill>
                  <a:srgbClr val="66FF33"/>
                </a:solidFill>
                <a:effectLst>
                  <a:outerShdw blurRad="38100" dist="38100" dir="2700000" algn="tl">
                    <a:srgbClr val="000000">
                      <a:alpha val="43137"/>
                    </a:srgbClr>
                  </a:outerShdw>
                </a:effectLst>
                <a:uLnTx/>
                <a:uFillTx/>
                <a:latin typeface="Arial"/>
                <a:ea typeface="+mn-ea"/>
                <a:cs typeface="+mn-cs"/>
              </a:rPr>
              <a:t>$</a:t>
            </a:r>
            <a:r>
              <a:rPr kumimoji="0" lang="en-US" altLang="en-US" sz="2000" b="0" i="0" u="none" strike="noStrike" kern="0" cap="none" spc="0" normalizeH="0" baseline="-25000" noProof="0" dirty="0">
                <a:ln>
                  <a:noFill/>
                </a:ln>
                <a:solidFill>
                  <a:srgbClr val="66FF33"/>
                </a:solidFill>
                <a:effectLst>
                  <a:outerShdw blurRad="38100" dist="38100" dir="2700000" algn="tl">
                    <a:srgbClr val="000000">
                      <a:alpha val="43137"/>
                    </a:srgbClr>
                  </a:outerShdw>
                </a:effectLst>
                <a:uLnTx/>
                <a:uFillTx/>
                <a:latin typeface="Arial"/>
                <a:ea typeface="+mn-ea"/>
                <a:cs typeface="+mn-cs"/>
              </a:rPr>
              <a:t>€</a:t>
            </a:r>
            <a:r>
              <a:rPr kumimoji="0" lang="en-US" altLang="en-US" sz="2000" b="0" i="0" u="none" strike="noStrike" kern="0" cap="none" spc="0" normalizeH="0" baseline="0" noProof="0" dirty="0">
                <a:ln>
                  <a:noFill/>
                </a:ln>
                <a:solidFill>
                  <a:srgbClr val="66FF33"/>
                </a:solidFill>
                <a:effectLst>
                  <a:outerShdw blurRad="38100" dist="38100" dir="2700000" algn="tl">
                    <a:srgbClr val="000000">
                      <a:alpha val="43137"/>
                    </a:srgbClr>
                  </a:outerShdw>
                </a:effectLst>
                <a:uLnTx/>
                <a:uFillTx/>
                <a:latin typeface="Arial"/>
                <a:ea typeface="+mn-ea"/>
                <a:cs typeface="+mn-cs"/>
              </a:rPr>
              <a:t>↑</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4" name="Textfeld 23">
            <a:extLst>
              <a:ext uri="{FF2B5EF4-FFF2-40B4-BE49-F238E27FC236}">
                <a16:creationId xmlns:a16="http://schemas.microsoft.com/office/drawing/2014/main" id="{5B006C89-4B21-4037-80D3-D3A0F81E6FDF}"/>
              </a:ext>
            </a:extLst>
          </p:cNvPr>
          <p:cNvSpPr txBox="1"/>
          <p:nvPr/>
        </p:nvSpPr>
        <p:spPr>
          <a:xfrm>
            <a:off x="5358868" y="6104090"/>
            <a:ext cx="3407815"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dirty="0">
                <a:solidFill>
                  <a:srgbClr val="66FF33"/>
                </a:solidFill>
                <a:effectLst>
                  <a:outerShdw blurRad="38100" dist="38100" dir="2700000" algn="tl">
                    <a:srgbClr val="000000">
                      <a:alpha val="43137"/>
                    </a:srgbClr>
                  </a:outerShdw>
                </a:effectLst>
              </a:rPr>
              <a:t>0,9</a:t>
            </a:r>
            <a:r>
              <a:rPr kumimoji="0" lang="en-US" altLang="en-US" sz="2000" b="0" i="0" u="none" strike="noStrike" kern="1200" cap="none" spc="0" normalizeH="0" baseline="30000" noProof="0" dirty="0">
                <a:ln>
                  <a:noFill/>
                </a:ln>
                <a:solidFill>
                  <a:srgbClr val="66FF33"/>
                </a:solidFill>
                <a:effectLst>
                  <a:outerShdw blurRad="38100" dist="38100" dir="2700000" algn="tl">
                    <a:srgbClr val="000000">
                      <a:alpha val="43137"/>
                    </a:srgbClr>
                  </a:outerShdw>
                </a:effectLst>
                <a:uLnTx/>
                <a:uFillTx/>
                <a:latin typeface="Arial" charset="0"/>
                <a:ea typeface="+mn-ea"/>
                <a:cs typeface="+mn-cs"/>
              </a:rPr>
              <a:t>$</a:t>
            </a:r>
            <a:r>
              <a:rPr kumimoji="0" lang="en-US" altLang="en-US" sz="2000" b="0" i="0" u="none" strike="noStrike" kern="1200" cap="none" spc="0" normalizeH="0" baseline="-25000" noProof="0" dirty="0">
                <a:ln>
                  <a:noFill/>
                </a:ln>
                <a:solidFill>
                  <a:srgbClr val="66FF33"/>
                </a:solidFill>
                <a:effectLst>
                  <a:outerShdw blurRad="38100" dist="38100" dir="2700000" algn="tl">
                    <a:srgbClr val="000000">
                      <a:alpha val="43137"/>
                    </a:srgbClr>
                  </a:outerShdw>
                </a:effectLst>
                <a:uLnTx/>
                <a:uFillTx/>
                <a:latin typeface="Arial" charset="0"/>
                <a:ea typeface="+mn-ea"/>
                <a:cs typeface="+mn-cs"/>
              </a:rPr>
              <a:t>€</a:t>
            </a:r>
            <a:r>
              <a:rPr kumimoji="0" lang="en-US" altLang="en-US" sz="2000" b="0" i="0" u="none" strike="noStrike" kern="1200" cap="none" spc="0" normalizeH="0" baseline="0" noProof="0" dirty="0">
                <a:ln>
                  <a:noFill/>
                </a:ln>
                <a:solidFill>
                  <a:srgbClr val="66FF33"/>
                </a:solidFill>
                <a:effectLst>
                  <a:outerShdw blurRad="38100" dist="38100" dir="2700000" algn="tl">
                    <a:srgbClr val="000000">
                      <a:alpha val="43137"/>
                    </a:srgbClr>
                  </a:outerShdw>
                </a:effectLst>
                <a:uLnTx/>
                <a:uFillTx/>
                <a:latin typeface="Arial" charset="0"/>
                <a:ea typeface="+mn-ea"/>
                <a:cs typeface="+mn-cs"/>
              </a:rPr>
              <a:t> ≠ </a:t>
            </a:r>
            <a:r>
              <a:rPr kumimoji="0" lang="en-US" altLang="en-US" sz="2000" b="0" i="0" u="none" strike="noStrike" kern="1200" cap="none" spc="0" normalizeH="0" baseline="0" noProof="0" dirty="0" err="1">
                <a:ln>
                  <a:noFill/>
                </a:ln>
                <a:solidFill>
                  <a:srgbClr val="66FF33"/>
                </a:solidFill>
                <a:effectLst>
                  <a:outerShdw blurRad="38100" dist="38100" dir="2700000" algn="tl">
                    <a:srgbClr val="000000">
                      <a:alpha val="43137"/>
                    </a:srgbClr>
                  </a:outerShdw>
                </a:effectLst>
                <a:uLnTx/>
                <a:uFillTx/>
                <a:latin typeface="Arial" charset="0"/>
                <a:ea typeface="+mn-ea"/>
                <a:cs typeface="+mn-cs"/>
              </a:rPr>
              <a:t>Gleichgewichstwert</a:t>
            </a:r>
            <a:endParaRPr kumimoji="0" lang="en-US" altLang="en-US"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25" name="Geschweifte Klammer rechts 24">
            <a:extLst>
              <a:ext uri="{FF2B5EF4-FFF2-40B4-BE49-F238E27FC236}">
                <a16:creationId xmlns:a16="http://schemas.microsoft.com/office/drawing/2014/main" id="{0F253739-6206-4E0D-9563-E42D571F8C23}"/>
              </a:ext>
            </a:extLst>
          </p:cNvPr>
          <p:cNvSpPr/>
          <p:nvPr/>
        </p:nvSpPr>
        <p:spPr bwMode="auto">
          <a:xfrm>
            <a:off x="5008320" y="6179357"/>
            <a:ext cx="350548" cy="325711"/>
          </a:xfrm>
          <a:prstGeom prst="rightBrace">
            <a:avLst/>
          </a:prstGeom>
          <a:noFill/>
          <a:ln w="25400" cap="flat" cmpd="sng" algn="ctr">
            <a:solidFill>
              <a:srgbClr val="FF0000"/>
            </a:solidFill>
            <a:prstDash val="solid"/>
            <a:round/>
            <a:headEnd type="none" w="med" len="lg"/>
            <a:tailEnd type="none"/>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28" name="Textfeld 27">
            <a:extLst>
              <a:ext uri="{FF2B5EF4-FFF2-40B4-BE49-F238E27FC236}">
                <a16:creationId xmlns:a16="http://schemas.microsoft.com/office/drawing/2014/main" id="{9A8C2C16-3746-4DAA-B756-0ACF21DB116A}"/>
              </a:ext>
            </a:extLst>
          </p:cNvPr>
          <p:cNvSpPr txBox="1"/>
          <p:nvPr/>
        </p:nvSpPr>
        <p:spPr>
          <a:xfrm>
            <a:off x="1426588" y="3797174"/>
            <a:ext cx="1649339"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a:ln>
                  <a:noFill/>
                </a:ln>
                <a:solidFill>
                  <a:srgbClr val="FFFFFF"/>
                </a:solidFill>
                <a:effectLst/>
                <a:uLnTx/>
                <a:uFillTx/>
                <a:latin typeface="Arial"/>
                <a:ea typeface="+mn-ea"/>
                <a:cs typeface="+mn-cs"/>
              </a:rPr>
              <a:t>1,0 € * ( 1+</a:t>
            </a:r>
            <a:r>
              <a:rPr kumimoji="0" lang="de-DE" altLang="en-US" sz="1800" b="0" i="0" u="none" strike="noStrike" kern="1200" cap="none" spc="0" normalizeH="0" baseline="0" noProof="0" dirty="0">
                <a:ln>
                  <a:noFill/>
                </a:ln>
                <a:solidFill>
                  <a:srgbClr val="FFFFFF"/>
                </a:solidFill>
                <a:effectLst/>
                <a:uLnTx/>
                <a:uFillTx/>
                <a:latin typeface="Arial" charset="0"/>
                <a:ea typeface="+mn-ea"/>
                <a:cs typeface="+mn-cs"/>
              </a:rPr>
              <a:t> i</a:t>
            </a:r>
            <a:r>
              <a:rPr kumimoji="0" lang="de-DE" altLang="en-US" sz="1800" b="0" i="0" u="none" strike="noStrike" kern="1200" cap="none" spc="0" normalizeH="0" baseline="-25000" noProof="0" dirty="0">
                <a:ln>
                  <a:noFill/>
                </a:ln>
                <a:solidFill>
                  <a:srgbClr val="FFFFFF"/>
                </a:solidFill>
                <a:effectLst/>
                <a:uLnTx/>
                <a:uFillTx/>
                <a:latin typeface="Arial" charset="0"/>
                <a:ea typeface="+mn-ea"/>
                <a:cs typeface="+mn-cs"/>
              </a:rPr>
              <a:t>€ </a:t>
            </a:r>
            <a:r>
              <a:rPr kumimoji="0" lang="de-DE" altLang="en-US" sz="1800" b="0" i="0" u="none" strike="noStrike" kern="1200" cap="none" spc="0" normalizeH="0" baseline="0" noProof="0" dirty="0">
                <a:ln>
                  <a:noFill/>
                </a:ln>
                <a:solidFill>
                  <a:srgbClr val="FFFFFF"/>
                </a:solidFill>
                <a:effectLst/>
                <a:uLnTx/>
                <a:uFillTx/>
                <a:latin typeface="Arial"/>
                <a:ea typeface="+mn-ea"/>
                <a:cs typeface="+mn-cs"/>
              </a:rPr>
              <a:t>) </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31" name="Textfeld 30">
            <a:extLst>
              <a:ext uri="{FF2B5EF4-FFF2-40B4-BE49-F238E27FC236}">
                <a16:creationId xmlns:a16="http://schemas.microsoft.com/office/drawing/2014/main" id="{21A4F2A7-3AEA-40F1-BBA8-2E2D22E543F1}"/>
              </a:ext>
            </a:extLst>
          </p:cNvPr>
          <p:cNvSpPr txBox="1"/>
          <p:nvPr/>
        </p:nvSpPr>
        <p:spPr>
          <a:xfrm>
            <a:off x="5661876" y="4620370"/>
            <a:ext cx="1274501"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 * (1+0,06)</a:t>
            </a:r>
          </a:p>
        </p:txBody>
      </p:sp>
      <p:sp>
        <p:nvSpPr>
          <p:cNvPr id="32" name="Textfeld 31">
            <a:extLst>
              <a:ext uri="{FF2B5EF4-FFF2-40B4-BE49-F238E27FC236}">
                <a16:creationId xmlns:a16="http://schemas.microsoft.com/office/drawing/2014/main" id="{DC2F0C7F-58AA-40A4-B516-E61B7D0FEFF9}"/>
              </a:ext>
            </a:extLst>
          </p:cNvPr>
          <p:cNvSpPr txBox="1"/>
          <p:nvPr/>
        </p:nvSpPr>
        <p:spPr>
          <a:xfrm>
            <a:off x="6747677" y="4617921"/>
            <a:ext cx="1606579"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 * ( 1/ 0,92</a:t>
            </a:r>
            <a:r>
              <a:rPr kumimoji="0" lang="en-US" sz="1800" b="0" i="0" u="none" strike="noStrike" kern="1200" cap="none" spc="0" normalizeH="0" baseline="30000" noProof="0" dirty="0">
                <a:ln>
                  <a:noFill/>
                </a:ln>
                <a:solidFill>
                  <a:srgbClr val="FFFFFF"/>
                </a:solidFill>
                <a:effectLst/>
                <a:uLnTx/>
                <a:uFillTx/>
                <a:latin typeface="Arial" charset="0"/>
                <a:ea typeface="+mn-ea"/>
                <a:cs typeface="+mn-cs"/>
              </a:rPr>
              <a:t>$</a:t>
            </a:r>
            <a:r>
              <a:rPr kumimoji="0" lang="en-US" sz="1800" b="0" i="0" u="none" strike="noStrike" kern="1200" cap="none" spc="0" normalizeH="0" baseline="-25000" noProof="0" dirty="0">
                <a:ln>
                  <a:noFill/>
                </a:ln>
                <a:solidFill>
                  <a:srgbClr val="FFFFFF"/>
                </a:solidFill>
                <a:effectLst/>
                <a:uLnTx/>
                <a:uFillTx/>
                <a:latin typeface="Arial" charset="0"/>
                <a:ea typeface="+mn-ea"/>
                <a:cs typeface="+mn-cs"/>
              </a:rPr>
              <a:t>€</a:t>
            </a:r>
            <a:r>
              <a:rPr kumimoji="0" lang="en-US" sz="1800" b="0" i="0" u="none" strike="noStrike" kern="1200" cap="none" spc="0" normalizeH="0" baseline="0" noProof="0" dirty="0">
                <a:ln>
                  <a:noFill/>
                </a:ln>
                <a:solidFill>
                  <a:srgbClr val="FFFFFF"/>
                </a:solidFill>
                <a:effectLst/>
                <a:uLnTx/>
                <a:uFillTx/>
                <a:latin typeface="Arial" charset="0"/>
                <a:ea typeface="+mn-ea"/>
                <a:cs typeface="+mn-cs"/>
              </a:rPr>
              <a:t> )</a:t>
            </a:r>
          </a:p>
        </p:txBody>
      </p:sp>
      <p:sp>
        <p:nvSpPr>
          <p:cNvPr id="33" name="Textfeld 32">
            <a:extLst>
              <a:ext uri="{FF2B5EF4-FFF2-40B4-BE49-F238E27FC236}">
                <a16:creationId xmlns:a16="http://schemas.microsoft.com/office/drawing/2014/main" id="{838154AA-40BF-4371-969E-2EA4CB8B0DCE}"/>
              </a:ext>
            </a:extLst>
          </p:cNvPr>
          <p:cNvSpPr txBox="1"/>
          <p:nvPr/>
        </p:nvSpPr>
        <p:spPr>
          <a:xfrm>
            <a:off x="8141455" y="4617921"/>
            <a:ext cx="1038178"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 1,04 €</a:t>
            </a:r>
          </a:p>
        </p:txBody>
      </p:sp>
      <p:sp>
        <p:nvSpPr>
          <p:cNvPr id="34" name="Textfeld 33">
            <a:extLst>
              <a:ext uri="{FF2B5EF4-FFF2-40B4-BE49-F238E27FC236}">
                <a16:creationId xmlns:a16="http://schemas.microsoft.com/office/drawing/2014/main" id="{F002953A-B7A0-449C-BE1E-F31876796953}"/>
              </a:ext>
            </a:extLst>
          </p:cNvPr>
          <p:cNvSpPr txBox="1"/>
          <p:nvPr/>
        </p:nvSpPr>
        <p:spPr>
          <a:xfrm>
            <a:off x="891527" y="4617921"/>
            <a:ext cx="1649339"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a:ln>
                  <a:noFill/>
                </a:ln>
                <a:solidFill>
                  <a:srgbClr val="FFFFFF"/>
                </a:solidFill>
                <a:effectLst/>
                <a:uLnTx/>
                <a:uFillTx/>
                <a:latin typeface="Arial"/>
                <a:ea typeface="+mn-ea"/>
                <a:cs typeface="+mn-cs"/>
              </a:rPr>
              <a:t>1  € * (1+0,1) </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35" name="Textfeld 34">
            <a:extLst>
              <a:ext uri="{FF2B5EF4-FFF2-40B4-BE49-F238E27FC236}">
                <a16:creationId xmlns:a16="http://schemas.microsoft.com/office/drawing/2014/main" id="{2479C467-ED52-4FE7-83C6-94F25BDFAB3F}"/>
              </a:ext>
            </a:extLst>
          </p:cNvPr>
          <p:cNvSpPr txBox="1"/>
          <p:nvPr/>
        </p:nvSpPr>
        <p:spPr>
          <a:xfrm>
            <a:off x="2533084" y="4617921"/>
            <a:ext cx="1026676"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a:ln>
                  <a:noFill/>
                </a:ln>
                <a:solidFill>
                  <a:srgbClr val="FFFFFF"/>
                </a:solidFill>
                <a:effectLst/>
                <a:uLnTx/>
                <a:uFillTx/>
                <a:latin typeface="Arial"/>
                <a:ea typeface="+mn-ea"/>
                <a:cs typeface="+mn-cs"/>
              </a:rPr>
              <a:t>= 1,1 €</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8" name="Textfeld 7">
            <a:extLst>
              <a:ext uri="{FF2B5EF4-FFF2-40B4-BE49-F238E27FC236}">
                <a16:creationId xmlns:a16="http://schemas.microsoft.com/office/drawing/2014/main" id="{DE2EFE41-40CF-4D0C-89B2-C33272234603}"/>
              </a:ext>
            </a:extLst>
          </p:cNvPr>
          <p:cNvSpPr txBox="1"/>
          <p:nvPr/>
        </p:nvSpPr>
        <p:spPr>
          <a:xfrm>
            <a:off x="470264" y="2899956"/>
            <a:ext cx="3461657" cy="369332"/>
          </a:xfrm>
          <a:prstGeom prst="rect">
            <a:avLst/>
          </a:prstGeom>
          <a:noFill/>
        </p:spPr>
        <p:txBody>
          <a:bodyPr wrap="square" rtlCol="0">
            <a:spAutoFit/>
          </a:bodyPr>
          <a:lstStyle/>
          <a:p>
            <a:pPr fontAlgn="auto">
              <a:spcBef>
                <a:spcPts val="0"/>
              </a:spcBef>
              <a:spcAft>
                <a:spcPts val="0"/>
              </a:spcAft>
              <a:defRPr/>
            </a:pPr>
            <a:r>
              <a:rPr lang="en-US" sz="1800" dirty="0" err="1">
                <a:solidFill>
                  <a:srgbClr val="FFFFFF"/>
                </a:solidFill>
                <a:latin typeface="Arial"/>
              </a:rPr>
              <a:t>Investitionsertrag</a:t>
            </a:r>
            <a:r>
              <a:rPr lang="en-US" sz="1800" dirty="0">
                <a:solidFill>
                  <a:srgbClr val="FFFFFF"/>
                </a:solidFill>
                <a:latin typeface="Arial"/>
              </a:rPr>
              <a:t> Euro </a:t>
            </a:r>
            <a:r>
              <a:rPr lang="en-US" sz="1800" dirty="0" err="1">
                <a:solidFill>
                  <a:srgbClr val="FFFFFF"/>
                </a:solidFill>
                <a:latin typeface="Arial"/>
              </a:rPr>
              <a:t>Anleihe</a:t>
            </a:r>
            <a:endParaRPr lang="en-US" sz="1800" dirty="0">
              <a:solidFill>
                <a:srgbClr val="FFFFFF"/>
              </a:solidFill>
              <a:latin typeface="Arial"/>
            </a:endParaRPr>
          </a:p>
        </p:txBody>
      </p:sp>
      <p:sp>
        <p:nvSpPr>
          <p:cNvPr id="9" name="Textfeld 8">
            <a:extLst>
              <a:ext uri="{FF2B5EF4-FFF2-40B4-BE49-F238E27FC236}">
                <a16:creationId xmlns:a16="http://schemas.microsoft.com/office/drawing/2014/main" id="{3DFD8A20-D367-4457-95F1-F5596DA356C9}"/>
              </a:ext>
            </a:extLst>
          </p:cNvPr>
          <p:cNvSpPr txBox="1"/>
          <p:nvPr/>
        </p:nvSpPr>
        <p:spPr>
          <a:xfrm>
            <a:off x="5199022" y="2913019"/>
            <a:ext cx="3487777" cy="369332"/>
          </a:xfrm>
          <a:prstGeom prst="rect">
            <a:avLst/>
          </a:prstGeom>
          <a:noFill/>
        </p:spPr>
        <p:txBody>
          <a:bodyPr wrap="square" rtlCol="0">
            <a:spAutoFit/>
          </a:bodyPr>
          <a:lstStyle/>
          <a:p>
            <a:pPr lvl="0" fontAlgn="auto">
              <a:spcBef>
                <a:spcPts val="0"/>
              </a:spcBef>
              <a:spcAft>
                <a:spcPts val="0"/>
              </a:spcAft>
              <a:defRPr/>
            </a:pPr>
            <a:r>
              <a:rPr lang="en-US" sz="1800" dirty="0" err="1">
                <a:solidFill>
                  <a:srgbClr val="FFFFFF"/>
                </a:solidFill>
                <a:latin typeface="Arial"/>
              </a:rPr>
              <a:t>Investitionsertrag</a:t>
            </a:r>
            <a:r>
              <a:rPr lang="en-US" sz="1800" dirty="0">
                <a:solidFill>
                  <a:srgbClr val="FFFFFF"/>
                </a:solidFill>
                <a:latin typeface="Arial"/>
              </a:rPr>
              <a:t> Dollar </a:t>
            </a:r>
            <a:r>
              <a:rPr lang="en-US" sz="1800" dirty="0" err="1">
                <a:solidFill>
                  <a:srgbClr val="FFFFFF"/>
                </a:solidFill>
                <a:latin typeface="Arial"/>
              </a:rPr>
              <a:t>Anleihe</a:t>
            </a:r>
            <a:endParaRPr lang="en-US" sz="1800" dirty="0">
              <a:solidFill>
                <a:srgbClr val="FFFFFF"/>
              </a:solidFill>
              <a:latin typeface="Arial"/>
            </a:endParaRPr>
          </a:p>
        </p:txBody>
      </p:sp>
      <p:sp>
        <p:nvSpPr>
          <p:cNvPr id="26" name="Textfeld 25">
            <a:extLst>
              <a:ext uri="{FF2B5EF4-FFF2-40B4-BE49-F238E27FC236}">
                <a16:creationId xmlns:a16="http://schemas.microsoft.com/office/drawing/2014/main" id="{1063A2A9-D0C3-4F07-A3D1-18AEE7804A13}"/>
              </a:ext>
            </a:extLst>
          </p:cNvPr>
          <p:cNvSpPr txBox="1"/>
          <p:nvPr/>
        </p:nvSpPr>
        <p:spPr>
          <a:xfrm rot="10800000">
            <a:off x="4270070" y="4634546"/>
            <a:ext cx="365760" cy="400110"/>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charset="0"/>
                <a:ea typeface="+mn-ea"/>
                <a:cs typeface="+mn-cs"/>
              </a:rPr>
              <a:t>&lt;</a:t>
            </a:r>
          </a:p>
        </p:txBody>
      </p:sp>
      <p:sp>
        <p:nvSpPr>
          <p:cNvPr id="27" name="Textfeld 26">
            <a:extLst>
              <a:ext uri="{FF2B5EF4-FFF2-40B4-BE49-F238E27FC236}">
                <a16:creationId xmlns:a16="http://schemas.microsoft.com/office/drawing/2014/main" id="{34C789D0-BB4D-412D-9DFD-A0B5F00D265D}"/>
              </a:ext>
            </a:extLst>
          </p:cNvPr>
          <p:cNvSpPr txBox="1"/>
          <p:nvPr/>
        </p:nvSpPr>
        <p:spPr>
          <a:xfrm>
            <a:off x="4506556" y="4617921"/>
            <a:ext cx="1514186"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1 €* 0,90</a:t>
            </a:r>
            <a:r>
              <a:rPr kumimoji="0" lang="en-US" sz="1800" b="0" i="0" u="none" strike="noStrike" kern="1200" cap="none" spc="0" normalizeH="0" baseline="30000" noProof="0" dirty="0">
                <a:ln>
                  <a:noFill/>
                </a:ln>
                <a:solidFill>
                  <a:srgbClr val="FFFFFF"/>
                </a:solidFill>
                <a:effectLst/>
                <a:uLnTx/>
                <a:uFillTx/>
                <a:latin typeface="Arial" charset="0"/>
                <a:ea typeface="+mn-ea"/>
                <a:cs typeface="+mn-cs"/>
              </a:rPr>
              <a:t>$</a:t>
            </a:r>
            <a:r>
              <a:rPr kumimoji="0" lang="en-US" sz="1800" b="0" i="0" u="none" strike="noStrike" kern="1200" cap="none" spc="0" normalizeH="0" baseline="-25000" noProof="0" dirty="0">
                <a:ln>
                  <a:noFill/>
                </a:ln>
                <a:solidFill>
                  <a:srgbClr val="FFFFFF"/>
                </a:solidFill>
                <a:effectLst/>
                <a:uLnTx/>
                <a:uFillTx/>
                <a:latin typeface="Arial" charset="0"/>
                <a:ea typeface="+mn-ea"/>
                <a:cs typeface="+mn-cs"/>
              </a:rPr>
              <a:t>€</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9" name="Rectangle 10">
            <a:extLst>
              <a:ext uri="{FF2B5EF4-FFF2-40B4-BE49-F238E27FC236}">
                <a16:creationId xmlns:a16="http://schemas.microsoft.com/office/drawing/2014/main" id="{74395C0F-9583-440E-B8CF-CA6BF487075D}"/>
              </a:ext>
            </a:extLst>
          </p:cNvPr>
          <p:cNvSpPr txBox="1">
            <a:spLocks noChangeArrowheads="1"/>
          </p:cNvSpPr>
          <p:nvPr/>
        </p:nvSpPr>
        <p:spPr bwMode="auto">
          <a:xfrm>
            <a:off x="457200" y="31750"/>
            <a:ext cx="8229600" cy="1100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9pPr>
          </a:lstStyle>
          <a:p>
            <a:pPr eaLnBrk="1" hangingPunct="1">
              <a:defRPr/>
            </a:pPr>
            <a:r>
              <a:rPr lang="de-DE" kern="0" dirty="0"/>
              <a:t>3. Währungstheorie und Währungspolitik</a:t>
            </a:r>
            <a:br>
              <a:rPr lang="de-DE" kern="0" dirty="0"/>
            </a:br>
            <a:r>
              <a:rPr lang="de-DE" sz="2200" kern="0" dirty="0"/>
              <a:t>3.1.2. Kaufkraft- und Zinsparität</a:t>
            </a:r>
          </a:p>
        </p:txBody>
      </p:sp>
    </p:spTree>
    <p:extLst>
      <p:ext uri="{BB962C8B-B14F-4D97-AF65-F5344CB8AC3E}">
        <p14:creationId xmlns:p14="http://schemas.microsoft.com/office/powerpoint/2010/main" val="140261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31" grpId="0"/>
      <p:bldP spid="32" grpId="0"/>
      <p:bldP spid="33" grpId="0"/>
      <p:bldP spid="26"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0D678EE2-6EEC-42A0-AFD2-218C0A2A9F9F}" type="slidenum">
              <a:rPr lang="de-DE" altLang="en-US" sz="1600" smtClean="0"/>
              <a:pPr algn="r" eaLnBrk="1" hangingPunct="1">
                <a:spcBef>
                  <a:spcPct val="0"/>
                </a:spcBef>
                <a:buClrTx/>
                <a:buFontTx/>
                <a:buNone/>
              </a:pPr>
              <a:t>34</a:t>
            </a:fld>
            <a:r>
              <a:rPr lang="de-DE" altLang="en-US" sz="1600"/>
              <a:t> -</a:t>
            </a:r>
          </a:p>
        </p:txBody>
      </p:sp>
      <p:sp>
        <p:nvSpPr>
          <p:cNvPr id="38915"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057858" name="Rectangle 2"/>
          <p:cNvSpPr>
            <a:spLocks noGrp="1" noChangeArrowheads="1"/>
          </p:cNvSpPr>
          <p:nvPr>
            <p:ph type="body" idx="4294967295"/>
          </p:nvPr>
        </p:nvSpPr>
        <p:spPr>
          <a:xfrm>
            <a:off x="468313" y="1160463"/>
            <a:ext cx="8477250" cy="5219700"/>
          </a:xfrm>
        </p:spPr>
        <p:txBody>
          <a:bodyPr/>
          <a:lstStyle/>
          <a:p>
            <a:pPr eaLnBrk="1" hangingPunct="1">
              <a:defRPr/>
            </a:pPr>
            <a:r>
              <a:rPr lang="de-DE" dirty="0"/>
              <a:t>Bei welchem Kassakurs wäre es Ihnen egal, wo Sie Ihr Geld anlegen: </a:t>
            </a:r>
          </a:p>
          <a:p>
            <a:pPr marL="0" indent="0" eaLnBrk="1" hangingPunct="1">
              <a:buNone/>
              <a:defRPr/>
            </a:pPr>
            <a:endParaRPr lang="de-DE" dirty="0"/>
          </a:p>
          <a:p>
            <a:pPr marL="0" indent="0" eaLnBrk="1" hangingPunct="1">
              <a:buNone/>
              <a:defRPr/>
            </a:pPr>
            <a:r>
              <a:rPr lang="de-DE" dirty="0">
                <a:solidFill>
                  <a:srgbClr val="FF0000"/>
                </a:solidFill>
              </a:rPr>
              <a:t>3. </a:t>
            </a:r>
            <a:r>
              <a:rPr lang="de-DE" dirty="0"/>
              <a:t>Beispiel</a:t>
            </a:r>
          </a:p>
          <a:p>
            <a:pPr marL="1295400" lvl="2" indent="-428625" eaLnBrk="1" hangingPunct="1">
              <a:defRPr/>
            </a:pPr>
            <a:r>
              <a:rPr lang="de-DE" dirty="0"/>
              <a:t>Effektiver Zinssatz für ein auf € lautendes festverzinsliches Wertpapier mit einer Laufzeit von einem Jahr ist: </a:t>
            </a:r>
            <a:r>
              <a:rPr lang="de-DE" dirty="0">
                <a:solidFill>
                  <a:srgbClr val="00FF00"/>
                </a:solidFill>
              </a:rPr>
              <a:t>i</a:t>
            </a:r>
            <a:r>
              <a:rPr lang="de-DE" baseline="-25000" dirty="0">
                <a:solidFill>
                  <a:srgbClr val="00FF00"/>
                </a:solidFill>
              </a:rPr>
              <a:t>€</a:t>
            </a:r>
            <a:r>
              <a:rPr lang="de-DE" dirty="0">
                <a:solidFill>
                  <a:srgbClr val="00FF00"/>
                </a:solidFill>
              </a:rPr>
              <a:t> = 10%</a:t>
            </a:r>
          </a:p>
          <a:p>
            <a:pPr marL="1295400" lvl="2" indent="-428625" eaLnBrk="1" hangingPunct="1">
              <a:defRPr/>
            </a:pPr>
            <a:r>
              <a:rPr lang="de-DE" dirty="0"/>
              <a:t>Effektiver Zinssatz für ein auf $ lautendes festverzinsliches Wertpapier mit einer Laufzeit von einem Jahr ist: </a:t>
            </a:r>
            <a:r>
              <a:rPr lang="de-DE" dirty="0">
                <a:solidFill>
                  <a:srgbClr val="00FF00"/>
                </a:solidFill>
              </a:rPr>
              <a:t>i</a:t>
            </a:r>
            <a:r>
              <a:rPr lang="de-DE" baseline="-25000" dirty="0">
                <a:solidFill>
                  <a:srgbClr val="00FF00"/>
                </a:solidFill>
              </a:rPr>
              <a:t>$</a:t>
            </a:r>
            <a:r>
              <a:rPr lang="de-DE" dirty="0">
                <a:solidFill>
                  <a:srgbClr val="00FF00"/>
                </a:solidFill>
              </a:rPr>
              <a:t> = 6%</a:t>
            </a:r>
          </a:p>
          <a:p>
            <a:pPr marL="1295400" lvl="2" indent="-428625" eaLnBrk="1" hangingPunct="1">
              <a:defRPr/>
            </a:pPr>
            <a:r>
              <a:rPr lang="de-DE" dirty="0"/>
              <a:t>€-Wechselkurs für den sofortigen Umtausch von € in $ (=</a:t>
            </a:r>
            <a:r>
              <a:rPr lang="de-DE" dirty="0">
                <a:solidFill>
                  <a:srgbClr val="00FF00"/>
                </a:solidFill>
              </a:rPr>
              <a:t>Kassa</a:t>
            </a:r>
            <a:r>
              <a:rPr lang="de-DE" dirty="0"/>
              <a:t>kurs</a:t>
            </a:r>
            <a:r>
              <a:rPr lang="de-DE" baseline="30000" dirty="0"/>
              <a:t>1)</a:t>
            </a:r>
            <a:r>
              <a:rPr lang="de-DE" dirty="0"/>
              <a:t>):</a:t>
            </a:r>
            <a:r>
              <a:rPr lang="de-DE" dirty="0">
                <a:solidFill>
                  <a:srgbClr val="00FF00"/>
                </a:solidFill>
              </a:rPr>
              <a:t> e</a:t>
            </a:r>
            <a:r>
              <a:rPr lang="de-DE" baseline="30000" dirty="0">
                <a:solidFill>
                  <a:srgbClr val="00FF00"/>
                </a:solidFill>
              </a:rPr>
              <a:t>$</a:t>
            </a:r>
            <a:r>
              <a:rPr lang="de-DE" baseline="-25000" dirty="0">
                <a:solidFill>
                  <a:srgbClr val="00FF00"/>
                </a:solidFill>
              </a:rPr>
              <a:t>€ </a:t>
            </a:r>
            <a:r>
              <a:rPr lang="de-DE" dirty="0">
                <a:solidFill>
                  <a:srgbClr val="00FF00"/>
                </a:solidFill>
              </a:rPr>
              <a:t>= </a:t>
            </a:r>
            <a:r>
              <a:rPr lang="de-DE" dirty="0">
                <a:solidFill>
                  <a:srgbClr val="FF0000"/>
                </a:solidFill>
              </a:rPr>
              <a:t>???</a:t>
            </a:r>
          </a:p>
          <a:p>
            <a:pPr marL="1295400" lvl="2" indent="-428625" eaLnBrk="1" hangingPunct="1">
              <a:defRPr/>
            </a:pPr>
            <a:r>
              <a:rPr lang="de-DE" dirty="0"/>
              <a:t>€-Wechselkurs für den Umtausch von $ in € in einem Jahr (=</a:t>
            </a:r>
            <a:r>
              <a:rPr lang="de-DE" dirty="0">
                <a:solidFill>
                  <a:srgbClr val="00FF00"/>
                </a:solidFill>
              </a:rPr>
              <a:t>Termin</a:t>
            </a:r>
            <a:r>
              <a:rPr lang="de-DE" dirty="0"/>
              <a:t>kurs): </a:t>
            </a:r>
            <a:r>
              <a:rPr lang="de-DE" dirty="0">
                <a:solidFill>
                  <a:srgbClr val="00FF00"/>
                </a:solidFill>
              </a:rPr>
              <a:t>f</a:t>
            </a:r>
            <a:r>
              <a:rPr lang="de-DE" baseline="30000" dirty="0">
                <a:solidFill>
                  <a:srgbClr val="00FF00"/>
                </a:solidFill>
              </a:rPr>
              <a:t>$</a:t>
            </a:r>
            <a:r>
              <a:rPr lang="de-DE" baseline="-25000" dirty="0">
                <a:solidFill>
                  <a:srgbClr val="00FF00"/>
                </a:solidFill>
              </a:rPr>
              <a:t>€ </a:t>
            </a:r>
            <a:r>
              <a:rPr lang="de-DE" dirty="0">
                <a:solidFill>
                  <a:srgbClr val="00FF00"/>
                </a:solidFill>
              </a:rPr>
              <a:t>= 0,92</a:t>
            </a:r>
            <a:endParaRPr lang="de-DE" baseline="-25000" dirty="0">
              <a:solidFill>
                <a:srgbClr val="00FF00"/>
              </a:solidFill>
            </a:endParaRPr>
          </a:p>
          <a:p>
            <a:pPr marL="1295400" lvl="2" indent="-428625" eaLnBrk="1" hangingPunct="1">
              <a:lnSpc>
                <a:spcPct val="40000"/>
              </a:lnSpc>
              <a:buFont typeface="Arial Unicode MS" pitchFamily="34" charset="-128"/>
              <a:buNone/>
              <a:defRPr/>
            </a:pPr>
            <a:endParaRPr lang="de-DE" baseline="-25000" dirty="0">
              <a:solidFill>
                <a:srgbClr val="00FF00"/>
              </a:solidFill>
            </a:endParaRPr>
          </a:p>
        </p:txBody>
      </p:sp>
      <p:sp>
        <p:nvSpPr>
          <p:cNvPr id="38917" name="Text Box 3"/>
          <p:cNvSpPr txBox="1">
            <a:spLocks noChangeArrowheads="1"/>
          </p:cNvSpPr>
          <p:nvPr/>
        </p:nvSpPr>
        <p:spPr bwMode="auto">
          <a:xfrm rot="-5400000">
            <a:off x="4390232" y="2035968"/>
            <a:ext cx="393700" cy="905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vert="eaVert"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1400" baseline="30000"/>
              <a:t>1)</a:t>
            </a:r>
            <a:r>
              <a:rPr lang="de-DE" altLang="en-US" sz="1400"/>
              <a:t> Der Wechselkurs, über den wir bisher gesprochen haben, war immer der Kassakurs.</a:t>
            </a:r>
          </a:p>
        </p:txBody>
      </p:sp>
      <p:sp>
        <p:nvSpPr>
          <p:cNvPr id="8057861" name="Rectangle 5"/>
          <p:cNvSpPr>
            <a:spLocks noGrp="1" noChangeArrowheads="1"/>
          </p:cNvSpPr>
          <p:nvPr>
            <p:ph type="title" idx="4294967295"/>
          </p:nvPr>
        </p:nvSpPr>
        <p:spPr/>
        <p:txBody>
          <a:bodyPr/>
          <a:lstStyle/>
          <a:p>
            <a:pPr eaLnBrk="1" hangingPunct="1">
              <a:defRPr/>
            </a:pPr>
            <a:r>
              <a:rPr lang="de-DE" dirty="0"/>
              <a:t>3. Währungstheorie und Währungspolitik</a:t>
            </a:r>
            <a:br>
              <a:rPr lang="de-DE" dirty="0"/>
            </a:br>
            <a:r>
              <a:rPr lang="de-DE" sz="2200" dirty="0"/>
              <a:t>3.1.2. Kaufkraft- und Zinsparität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5785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5785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5785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5785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578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altLang="en-US" sz="1600" b="1" i="0" u="none" strike="noStrike" kern="1200" cap="none" spc="0" normalizeH="0" baseline="0" noProof="0" dirty="0">
                <a:ln>
                  <a:noFill/>
                </a:ln>
                <a:solidFill>
                  <a:srgbClr val="FFFFFF"/>
                </a:solidFill>
                <a:effectLst/>
                <a:uLnTx/>
                <a:uFillTx/>
                <a:latin typeface="Arial" charset="0"/>
                <a:ea typeface="+mn-ea"/>
                <a:cs typeface="+mn-cs"/>
              </a:rPr>
              <a:t>- </a:t>
            </a:r>
            <a:fld id="{EDEB5330-4FB5-42C8-A33F-C5678AD80201}" type="slidenum">
              <a:rPr kumimoji="0" lang="de-DE" altLang="en-US" sz="16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r>
              <a:rPr kumimoji="0" lang="de-DE" altLang="en-US" sz="1600" b="1" i="0" u="none" strike="noStrike" kern="1200" cap="none" spc="0" normalizeH="0" baseline="0" noProof="0" dirty="0">
                <a:ln>
                  <a:noFill/>
                </a:ln>
                <a:solidFill>
                  <a:srgbClr val="FFFFFF"/>
                </a:solidFill>
                <a:effectLst/>
                <a:uLnTx/>
                <a:uFillTx/>
                <a:latin typeface="Arial" charset="0"/>
                <a:ea typeface="+mn-ea"/>
                <a:cs typeface="+mn-cs"/>
              </a:rPr>
              <a:t> -</a:t>
            </a:r>
          </a:p>
        </p:txBody>
      </p:sp>
      <p:sp>
        <p:nvSpPr>
          <p:cNvPr id="3686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600" b="0" i="0" u="none" strike="noStrike" kern="1200" cap="none" spc="0" normalizeH="0" baseline="0" noProof="0" dirty="0">
                <a:ln>
                  <a:noFill/>
                </a:ln>
                <a:solidFill>
                  <a:srgbClr val="FFFFFF"/>
                </a:solidFill>
                <a:effectLst/>
                <a:uLnTx/>
                <a:uFillTx/>
                <a:latin typeface="Arial" charset="0"/>
                <a:ea typeface="+mn-ea"/>
                <a:cs typeface="+mn-cs"/>
              </a:rPr>
              <a:t>Prof. Dr. Rainer Maurer</a:t>
            </a:r>
          </a:p>
        </p:txBody>
      </p:sp>
      <p:sp>
        <p:nvSpPr>
          <p:cNvPr id="7715843" name="Rectangle 3"/>
          <p:cNvSpPr>
            <a:spLocks noGrp="1" noChangeArrowheads="1"/>
          </p:cNvSpPr>
          <p:nvPr>
            <p:ph type="body" idx="4294967295"/>
          </p:nvPr>
        </p:nvSpPr>
        <p:spPr>
          <a:xfrm>
            <a:off x="468313" y="1004150"/>
            <a:ext cx="8477250" cy="1100138"/>
          </a:xfrm>
        </p:spPr>
        <p:txBody>
          <a:bodyPr/>
          <a:lstStyle/>
          <a:p>
            <a:pPr marL="914400" lvl="1" indent="-457200" eaLnBrk="1" hangingPunct="1">
              <a:buFont typeface="+mj-lt"/>
              <a:buAutoNum type="arabicPeriod" startAt="3"/>
              <a:defRPr/>
            </a:pPr>
            <a:r>
              <a:rPr lang="en-US" altLang="en-US" dirty="0" err="1"/>
              <a:t>Beispiel</a:t>
            </a:r>
            <a:r>
              <a:rPr lang="en-US" altLang="en-US" dirty="0"/>
              <a:t>:</a:t>
            </a:r>
          </a:p>
          <a:p>
            <a:pPr marL="2246313" lvl="2" indent="352425" eaLnBrk="1" hangingPunct="1">
              <a:defRPr/>
            </a:pPr>
            <a:r>
              <a:rPr lang="en-US" altLang="en-US" dirty="0" err="1">
                <a:solidFill>
                  <a:srgbClr val="00FF00"/>
                </a:solidFill>
              </a:rPr>
              <a:t>i</a:t>
            </a:r>
            <a:r>
              <a:rPr lang="en-US" altLang="en-US" baseline="-25000" dirty="0">
                <a:solidFill>
                  <a:srgbClr val="00FF00"/>
                </a:solidFill>
              </a:rPr>
              <a:t>€</a:t>
            </a:r>
            <a:r>
              <a:rPr lang="en-US" altLang="en-US" dirty="0">
                <a:solidFill>
                  <a:srgbClr val="00FF00"/>
                </a:solidFill>
              </a:rPr>
              <a:t> = 10 %</a:t>
            </a:r>
          </a:p>
          <a:p>
            <a:pPr marL="2246313" lvl="2" indent="352425" eaLnBrk="1" hangingPunct="1">
              <a:defRPr/>
            </a:pPr>
            <a:r>
              <a:rPr lang="en-US" altLang="en-US" dirty="0" err="1">
                <a:solidFill>
                  <a:srgbClr val="00FF00"/>
                </a:solidFill>
              </a:rPr>
              <a:t>i</a:t>
            </a:r>
            <a:r>
              <a:rPr lang="en-US" altLang="en-US" baseline="-25000" dirty="0">
                <a:solidFill>
                  <a:srgbClr val="00FF00"/>
                </a:solidFill>
              </a:rPr>
              <a:t>$</a:t>
            </a:r>
            <a:r>
              <a:rPr lang="en-US" altLang="en-US" dirty="0">
                <a:solidFill>
                  <a:srgbClr val="00FF00"/>
                </a:solidFill>
              </a:rPr>
              <a:t> = 6 %</a:t>
            </a:r>
          </a:p>
        </p:txBody>
      </p:sp>
      <p:graphicFrame>
        <p:nvGraphicFramePr>
          <p:cNvPr id="3" name="Tabelle 2">
            <a:extLst>
              <a:ext uri="{FF2B5EF4-FFF2-40B4-BE49-F238E27FC236}">
                <a16:creationId xmlns:a16="http://schemas.microsoft.com/office/drawing/2014/main" id="{1D7B8063-1A6B-469F-BB6D-092D337638F8}"/>
              </a:ext>
            </a:extLst>
          </p:cNvPr>
          <p:cNvGraphicFramePr>
            <a:graphicFrameLocks noGrp="1"/>
          </p:cNvGraphicFramePr>
          <p:nvPr>
            <p:extLst>
              <p:ext uri="{D42A27DB-BD31-4B8C-83A1-F6EECF244321}">
                <p14:modId xmlns:p14="http://schemas.microsoft.com/office/powerpoint/2010/main" val="1133099998"/>
              </p:ext>
            </p:extLst>
          </p:nvPr>
        </p:nvGraphicFramePr>
        <p:xfrm>
          <a:off x="64249" y="2266400"/>
          <a:ext cx="9015502" cy="3754120"/>
        </p:xfrm>
        <a:graphic>
          <a:graphicData uri="http://schemas.openxmlformats.org/drawingml/2006/table">
            <a:tbl>
              <a:tblPr firstRow="1" bandRow="1">
                <a:tableStyleId>{5940675A-B579-460E-94D1-54222C63F5DA}</a:tableStyleId>
              </a:tblPr>
              <a:tblGrid>
                <a:gridCol w="4305473">
                  <a:extLst>
                    <a:ext uri="{9D8B030D-6E8A-4147-A177-3AD203B41FA5}">
                      <a16:colId xmlns:a16="http://schemas.microsoft.com/office/drawing/2014/main" val="3280329317"/>
                    </a:ext>
                  </a:extLst>
                </a:gridCol>
                <a:gridCol w="208280">
                  <a:extLst>
                    <a:ext uri="{9D8B030D-6E8A-4147-A177-3AD203B41FA5}">
                      <a16:colId xmlns:a16="http://schemas.microsoft.com/office/drawing/2014/main" val="4100113271"/>
                    </a:ext>
                  </a:extLst>
                </a:gridCol>
                <a:gridCol w="4501749">
                  <a:extLst>
                    <a:ext uri="{9D8B030D-6E8A-4147-A177-3AD203B41FA5}">
                      <a16:colId xmlns:a16="http://schemas.microsoft.com/office/drawing/2014/main" val="2852401933"/>
                    </a:ext>
                  </a:extLst>
                </a:gridCol>
              </a:tblGrid>
              <a:tr h="370840">
                <a:tc gridSpan="3">
                  <a:txBody>
                    <a:bodyPr/>
                    <a:lstStyle/>
                    <a:p>
                      <a:pPr algn="ctr"/>
                      <a:r>
                        <a:rPr lang="en-US" dirty="0" err="1"/>
                        <a:t>Beide</a:t>
                      </a:r>
                      <a:r>
                        <a:rPr lang="en-US" dirty="0"/>
                        <a:t> Seiten </a:t>
                      </a:r>
                      <a:r>
                        <a:rPr lang="en-US" dirty="0" err="1"/>
                        <a:t>gleichsetzen</a:t>
                      </a:r>
                      <a:r>
                        <a:rPr lang="en-US" dirty="0"/>
                        <a:t>:</a:t>
                      </a:r>
                    </a:p>
                  </a:txBody>
                  <a:tcPr>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748556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noFill/>
                  </a:tcPr>
                </a:tc>
                <a:tc>
                  <a:txBody>
                    <a:bodyPr/>
                    <a:lstStyle/>
                    <a:p>
                      <a:pPr algn="ctr"/>
                      <a:endParaRPr lang="en-US" dirty="0"/>
                    </a:p>
                    <a:p>
                      <a:pPr algn="ctr"/>
                      <a:r>
                        <a:rPr lang="en-US" dirty="0"/>
                        <a:t>=</a:t>
                      </a:r>
                    </a:p>
                    <a:p>
                      <a:pPr algn="ctr"/>
                      <a:endParaRPr lang="en-US"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noFill/>
                  </a:tcPr>
                </a:tc>
                <a:extLst>
                  <a:ext uri="{0D108BD9-81ED-4DB2-BD59-A6C34878D82A}">
                    <a16:rowId xmlns:a16="http://schemas.microsoft.com/office/drawing/2014/main" val="22414528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alt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alt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altLang="en-US" dirty="0"/>
                    </a:p>
                  </a:txBody>
                  <a:tcPr anchor="ctr">
                    <a:noFill/>
                  </a:tcPr>
                </a:tc>
                <a:tc>
                  <a:txBody>
                    <a:bodyPr/>
                    <a:lstStyle/>
                    <a:p>
                      <a:pPr algn="ctr"/>
                      <a:r>
                        <a:rPr lang="en-US" dirty="0"/>
                        <a:t>=</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nchor="ctr">
                    <a:noFill/>
                  </a:tcPr>
                </a:tc>
                <a:extLst>
                  <a:ext uri="{0D108BD9-81ED-4DB2-BD59-A6C34878D82A}">
                    <a16:rowId xmlns:a16="http://schemas.microsoft.com/office/drawing/2014/main" val="357075091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alt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altLang="en-US"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nchor="ctr">
                    <a:noFill/>
                  </a:tcPr>
                </a:tc>
                <a:tc>
                  <a:txBody>
                    <a:bodyPr/>
                    <a:lstStyle/>
                    <a:p>
                      <a:endParaRPr lang="en-US" dirty="0"/>
                    </a:p>
                  </a:txBody>
                  <a:tcPr anchor="ctr">
                    <a:noFill/>
                  </a:tcPr>
                </a:tc>
                <a:extLst>
                  <a:ext uri="{0D108BD9-81ED-4DB2-BD59-A6C34878D82A}">
                    <a16:rowId xmlns:a16="http://schemas.microsoft.com/office/drawing/2014/main" val="20358002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alt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alt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altLang="en-US"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nchor="ctr">
                    <a:noFill/>
                  </a:tcPr>
                </a:tc>
                <a:tc>
                  <a:txBody>
                    <a:bodyPr/>
                    <a:lstStyle/>
                    <a:p>
                      <a:endParaRPr lang="en-US" dirty="0"/>
                    </a:p>
                    <a:p>
                      <a:endParaRPr lang="en-US" dirty="0"/>
                    </a:p>
                  </a:txBody>
                  <a:tcPr anchor="ctr">
                    <a:noFill/>
                  </a:tcPr>
                </a:tc>
                <a:extLst>
                  <a:ext uri="{0D108BD9-81ED-4DB2-BD59-A6C34878D82A}">
                    <a16:rowId xmlns:a16="http://schemas.microsoft.com/office/drawing/2014/main" val="109937344"/>
                  </a:ext>
                </a:extLst>
              </a:tr>
            </a:tbl>
          </a:graphicData>
        </a:graphic>
      </p:graphicFrame>
      <p:sp>
        <p:nvSpPr>
          <p:cNvPr id="17" name="Textfeld 16">
            <a:extLst>
              <a:ext uri="{FF2B5EF4-FFF2-40B4-BE49-F238E27FC236}">
                <a16:creationId xmlns:a16="http://schemas.microsoft.com/office/drawing/2014/main" id="{E2D5A969-0752-4AED-9254-91725765918F}"/>
              </a:ext>
            </a:extLst>
          </p:cNvPr>
          <p:cNvSpPr txBox="1"/>
          <p:nvPr/>
        </p:nvSpPr>
        <p:spPr>
          <a:xfrm>
            <a:off x="4996053" y="3790073"/>
            <a:ext cx="1322768"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1,0 € * e</a:t>
            </a:r>
            <a:r>
              <a:rPr kumimoji="0" lang="en-US" sz="1800" b="0" i="0" u="none" strike="noStrike" kern="1200" cap="none" spc="0" normalizeH="0" baseline="30000" noProof="0" dirty="0">
                <a:ln>
                  <a:noFill/>
                </a:ln>
                <a:solidFill>
                  <a:srgbClr val="FFFFFF"/>
                </a:solidFill>
                <a:effectLst/>
                <a:uLnTx/>
                <a:uFillTx/>
                <a:latin typeface="Arial" charset="0"/>
                <a:ea typeface="+mn-ea"/>
                <a:cs typeface="+mn-cs"/>
              </a:rPr>
              <a:t>$</a:t>
            </a:r>
            <a:r>
              <a:rPr kumimoji="0" lang="en-US" sz="1800" b="0" i="0" u="none" strike="noStrike" kern="1200" cap="none" spc="0" normalizeH="0" baseline="-25000" noProof="0" dirty="0">
                <a:ln>
                  <a:noFill/>
                </a:ln>
                <a:solidFill>
                  <a:srgbClr val="FFFFFF"/>
                </a:solidFill>
                <a:effectLst/>
                <a:uLnTx/>
                <a:uFillTx/>
                <a:latin typeface="Arial" charset="0"/>
                <a:ea typeface="+mn-ea"/>
                <a:cs typeface="+mn-cs"/>
              </a:rPr>
              <a:t>€</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8" name="Textfeld 17">
            <a:extLst>
              <a:ext uri="{FF2B5EF4-FFF2-40B4-BE49-F238E27FC236}">
                <a16:creationId xmlns:a16="http://schemas.microsoft.com/office/drawing/2014/main" id="{D0447C19-86ED-4898-A3C2-8F6B18DB06FF}"/>
              </a:ext>
            </a:extLst>
          </p:cNvPr>
          <p:cNvSpPr txBox="1"/>
          <p:nvPr/>
        </p:nvSpPr>
        <p:spPr>
          <a:xfrm>
            <a:off x="6093339" y="3766396"/>
            <a:ext cx="1588959"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 *  ( 1 + </a:t>
            </a:r>
            <a:r>
              <a:rPr kumimoji="0" lang="de-DE" altLang="en-US" sz="1800" b="0" i="0" u="none" strike="noStrike" kern="1200" cap="none" spc="0" normalizeH="0" baseline="0" noProof="0" dirty="0">
                <a:ln>
                  <a:noFill/>
                </a:ln>
                <a:solidFill>
                  <a:srgbClr val="FFFFFF"/>
                </a:solidFill>
                <a:effectLst/>
                <a:uLnTx/>
                <a:uFillTx/>
                <a:latin typeface="Arial" charset="0"/>
                <a:ea typeface="+mn-ea"/>
                <a:cs typeface="+mn-cs"/>
              </a:rPr>
              <a:t>i</a:t>
            </a:r>
            <a:r>
              <a:rPr kumimoji="0" lang="de-DE" altLang="en-US" sz="1800" b="0" i="0" u="none" strike="noStrike" kern="1200" cap="none" spc="0" normalizeH="0" baseline="-25000" noProof="0" dirty="0">
                <a:ln>
                  <a:noFill/>
                </a:ln>
                <a:solidFill>
                  <a:srgbClr val="FFFFFF"/>
                </a:solidFill>
                <a:effectLst/>
                <a:uLnTx/>
                <a:uFillTx/>
                <a:latin typeface="Arial" charset="0"/>
                <a:ea typeface="+mn-ea"/>
                <a:cs typeface="+mn-cs"/>
              </a:rPr>
              <a:t>$ </a:t>
            </a:r>
            <a:r>
              <a:rPr kumimoji="0" lang="en-US" sz="1800" b="0" i="0" u="none" strike="noStrike" kern="1200" cap="none" spc="0" normalizeH="0" baseline="0" noProof="0" dirty="0">
                <a:ln>
                  <a:noFill/>
                </a:ln>
                <a:solidFill>
                  <a:srgbClr val="FFFFFF"/>
                </a:solidFill>
                <a:effectLst/>
                <a:uLnTx/>
                <a:uFillTx/>
                <a:latin typeface="Arial" charset="0"/>
                <a:ea typeface="+mn-ea"/>
                <a:cs typeface="+mn-cs"/>
              </a:rPr>
              <a:t>)</a:t>
            </a:r>
          </a:p>
        </p:txBody>
      </p:sp>
      <p:sp>
        <p:nvSpPr>
          <p:cNvPr id="19" name="Textfeld 18">
            <a:extLst>
              <a:ext uri="{FF2B5EF4-FFF2-40B4-BE49-F238E27FC236}">
                <a16:creationId xmlns:a16="http://schemas.microsoft.com/office/drawing/2014/main" id="{D4F4C146-0D58-4508-99EC-192C7FDC6BC6}"/>
              </a:ext>
            </a:extLst>
          </p:cNvPr>
          <p:cNvSpPr txBox="1"/>
          <p:nvPr/>
        </p:nvSpPr>
        <p:spPr>
          <a:xfrm>
            <a:off x="7257515" y="3790073"/>
            <a:ext cx="1606579"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 *  ( 1/ f</a:t>
            </a:r>
            <a:r>
              <a:rPr kumimoji="0" lang="en-US" sz="1800" b="0" i="0" u="none" strike="noStrike" kern="1200" cap="none" spc="0" normalizeH="0" baseline="30000" noProof="0" dirty="0">
                <a:ln>
                  <a:noFill/>
                </a:ln>
                <a:solidFill>
                  <a:srgbClr val="FFFFFF"/>
                </a:solidFill>
                <a:effectLst/>
                <a:uLnTx/>
                <a:uFillTx/>
                <a:latin typeface="Arial" charset="0"/>
                <a:ea typeface="+mn-ea"/>
                <a:cs typeface="+mn-cs"/>
              </a:rPr>
              <a:t>$</a:t>
            </a:r>
            <a:r>
              <a:rPr kumimoji="0" lang="en-US" sz="1800" b="0" i="0" u="none" strike="noStrike" kern="1200" cap="none" spc="0" normalizeH="0" baseline="-25000" noProof="0" dirty="0">
                <a:ln>
                  <a:noFill/>
                </a:ln>
                <a:solidFill>
                  <a:srgbClr val="FFFFFF"/>
                </a:solidFill>
                <a:effectLst/>
                <a:uLnTx/>
                <a:uFillTx/>
                <a:latin typeface="Arial" charset="0"/>
                <a:ea typeface="+mn-ea"/>
                <a:cs typeface="+mn-cs"/>
              </a:rPr>
              <a:t>€</a:t>
            </a:r>
            <a:r>
              <a:rPr kumimoji="0" lang="en-US" sz="1800" b="0" i="0" u="none" strike="noStrike" kern="1200" cap="none" spc="0" normalizeH="0" baseline="0" noProof="0" dirty="0">
                <a:ln>
                  <a:noFill/>
                </a:ln>
                <a:solidFill>
                  <a:srgbClr val="FFFFFF"/>
                </a:solidFill>
                <a:effectLst/>
                <a:uLnTx/>
                <a:uFillTx/>
                <a:latin typeface="Arial" charset="0"/>
                <a:ea typeface="+mn-ea"/>
                <a:cs typeface="+mn-cs"/>
              </a:rPr>
              <a:t> )</a:t>
            </a:r>
          </a:p>
        </p:txBody>
      </p:sp>
      <p:sp>
        <p:nvSpPr>
          <p:cNvPr id="5" name="Textfeld 4">
            <a:extLst>
              <a:ext uri="{FF2B5EF4-FFF2-40B4-BE49-F238E27FC236}">
                <a16:creationId xmlns:a16="http://schemas.microsoft.com/office/drawing/2014/main" id="{A99E86A1-DA17-40F5-8ADC-6EFDFE4FCC2C}"/>
              </a:ext>
            </a:extLst>
          </p:cNvPr>
          <p:cNvSpPr txBox="1"/>
          <p:nvPr/>
        </p:nvSpPr>
        <p:spPr>
          <a:xfrm>
            <a:off x="4572000" y="1384661"/>
            <a:ext cx="1658983" cy="769441"/>
          </a:xfrm>
          <a:prstGeom prst="rect">
            <a:avLst/>
          </a:prstGeom>
          <a:noFill/>
        </p:spPr>
        <p:txBody>
          <a:bodyPr wrap="square" rtlCol="0">
            <a:spAutoFit/>
          </a:bodyPr>
          <a:lstStyle/>
          <a:p>
            <a:pPr marL="0" marR="0" lvl="2" indent="274638" algn="l" defTabSz="914400" rtl="0" eaLnBrk="1" fontAlgn="base" latinLnBrk="0" hangingPunct="1">
              <a:lnSpc>
                <a:spcPct val="100000"/>
              </a:lnSpc>
              <a:spcBef>
                <a:spcPct val="20000"/>
              </a:spcBef>
              <a:spcAft>
                <a:spcPct val="0"/>
              </a:spcAft>
              <a:buClr>
                <a:srgbClr val="FF0000"/>
              </a:buClr>
              <a:buSzPct val="130000"/>
              <a:buFont typeface="Arial Unicode MS" pitchFamily="34" charset="-128"/>
              <a:buChar char="◆"/>
              <a:tabLst/>
              <a:defRPr/>
            </a:pPr>
            <a:r>
              <a:rPr kumimoji="0" lang="en-US" altLang="en-US" sz="2000" b="0" i="0" u="none" strike="noStrike" kern="0" cap="none" spc="0" normalizeH="0" baseline="0" noProof="0" dirty="0">
                <a:ln>
                  <a:noFill/>
                </a:ln>
                <a:solidFill>
                  <a:srgbClr val="FFC000"/>
                </a:solidFill>
                <a:effectLst>
                  <a:outerShdw blurRad="38100" dist="38100" dir="2700000" algn="tl">
                    <a:srgbClr val="000000"/>
                  </a:outerShdw>
                </a:effectLst>
                <a:uLnTx/>
                <a:uFillTx/>
                <a:latin typeface="Arial"/>
                <a:ea typeface="+mn-ea"/>
                <a:cs typeface="+mn-cs"/>
              </a:rPr>
              <a:t>e</a:t>
            </a:r>
            <a:r>
              <a:rPr kumimoji="0" lang="en-US" altLang="en-US" sz="2000" b="0" i="0" u="none" strike="noStrike" kern="0" cap="none" spc="0" normalizeH="0" baseline="30000" noProof="0" dirty="0">
                <a:ln>
                  <a:noFill/>
                </a:ln>
                <a:solidFill>
                  <a:srgbClr val="FFC000"/>
                </a:solidFill>
                <a:effectLst>
                  <a:outerShdw blurRad="38100" dist="38100" dir="2700000" algn="tl">
                    <a:srgbClr val="000000"/>
                  </a:outerShdw>
                </a:effectLst>
                <a:uLnTx/>
                <a:uFillTx/>
                <a:latin typeface="Arial"/>
                <a:ea typeface="+mn-ea"/>
                <a:cs typeface="+mn-cs"/>
              </a:rPr>
              <a:t>$</a:t>
            </a:r>
            <a:r>
              <a:rPr kumimoji="0" lang="en-US" altLang="en-US" sz="2000" b="0" i="0" u="none" strike="noStrike" kern="0" cap="none" spc="0" normalizeH="0" baseline="-25000" noProof="0" dirty="0">
                <a:ln>
                  <a:noFill/>
                </a:ln>
                <a:solidFill>
                  <a:srgbClr val="FFC000"/>
                </a:solidFill>
                <a:effectLst>
                  <a:outerShdw blurRad="38100" dist="38100" dir="2700000" algn="tl">
                    <a:srgbClr val="000000"/>
                  </a:outerShdw>
                </a:effectLst>
                <a:uLnTx/>
                <a:uFillTx/>
                <a:latin typeface="Arial"/>
                <a:ea typeface="+mn-ea"/>
                <a:cs typeface="+mn-cs"/>
              </a:rPr>
              <a:t>€ </a:t>
            </a:r>
            <a:r>
              <a:rPr kumimoji="0" lang="en-US" altLang="en-US" sz="2000" b="0" i="0" u="none" strike="noStrike" kern="0" cap="none" spc="0" normalizeH="0" baseline="0" noProof="0" dirty="0">
                <a:ln>
                  <a:noFill/>
                </a:ln>
                <a:solidFill>
                  <a:srgbClr val="FFC000"/>
                </a:solidFill>
                <a:effectLst>
                  <a:outerShdw blurRad="38100" dist="38100" dir="2700000" algn="tl">
                    <a:srgbClr val="000000"/>
                  </a:outerShdw>
                </a:effectLst>
                <a:uLnTx/>
                <a:uFillTx/>
                <a:latin typeface="Arial"/>
                <a:ea typeface="+mn-ea"/>
                <a:cs typeface="+mn-cs"/>
              </a:rPr>
              <a:t>= ???</a:t>
            </a:r>
          </a:p>
          <a:p>
            <a:pPr marL="0" marR="0" lvl="2" indent="274638" algn="l" defTabSz="914400" rtl="0" eaLnBrk="1" fontAlgn="base" latinLnBrk="0" hangingPunct="1">
              <a:lnSpc>
                <a:spcPct val="100000"/>
              </a:lnSpc>
              <a:spcBef>
                <a:spcPct val="20000"/>
              </a:spcBef>
              <a:spcAft>
                <a:spcPct val="0"/>
              </a:spcAft>
              <a:buClr>
                <a:srgbClr val="FF0000"/>
              </a:buClr>
              <a:buSzPct val="130000"/>
              <a:buFont typeface="Arial Unicode MS" pitchFamily="34" charset="-128"/>
              <a:buChar char="◆"/>
              <a:tabLst/>
              <a:defRPr/>
            </a:pPr>
            <a:r>
              <a:rPr kumimoji="0" lang="en-US" altLang="en-US" sz="2000" b="0" i="0" u="none" strike="noStrike" kern="0" cap="none" spc="0" normalizeH="0" baseline="0" noProof="0" dirty="0">
                <a:ln>
                  <a:noFill/>
                </a:ln>
                <a:solidFill>
                  <a:srgbClr val="00FF00"/>
                </a:solidFill>
                <a:effectLst>
                  <a:outerShdw blurRad="38100" dist="38100" dir="2700000" algn="tl">
                    <a:srgbClr val="000000"/>
                  </a:outerShdw>
                </a:effectLst>
                <a:uLnTx/>
                <a:uFillTx/>
                <a:latin typeface="Arial"/>
                <a:ea typeface="+mn-ea"/>
                <a:cs typeface="+mn-cs"/>
              </a:rPr>
              <a:t>f</a:t>
            </a:r>
            <a:r>
              <a:rPr kumimoji="0" lang="en-US" altLang="en-US" sz="2000" b="0" i="0" u="none" strike="noStrike" kern="0" cap="none" spc="0" normalizeH="0" baseline="30000" noProof="0" dirty="0">
                <a:ln>
                  <a:noFill/>
                </a:ln>
                <a:solidFill>
                  <a:srgbClr val="00FF00"/>
                </a:solidFill>
                <a:effectLst>
                  <a:outerShdw blurRad="38100" dist="38100" dir="2700000" algn="tl">
                    <a:srgbClr val="000000"/>
                  </a:outerShdw>
                </a:effectLst>
                <a:uLnTx/>
                <a:uFillTx/>
                <a:latin typeface="Arial"/>
                <a:ea typeface="+mn-ea"/>
                <a:cs typeface="+mn-cs"/>
              </a:rPr>
              <a:t>$</a:t>
            </a:r>
            <a:r>
              <a:rPr kumimoji="0" lang="en-US" altLang="en-US" sz="2000" b="0" i="0" u="none" strike="noStrike" kern="0" cap="none" spc="0" normalizeH="0" baseline="-25000" noProof="0" dirty="0">
                <a:ln>
                  <a:noFill/>
                </a:ln>
                <a:solidFill>
                  <a:srgbClr val="00FF00"/>
                </a:solidFill>
                <a:effectLst>
                  <a:outerShdw blurRad="38100" dist="38100" dir="2700000" algn="tl">
                    <a:srgbClr val="000000"/>
                  </a:outerShdw>
                </a:effectLst>
                <a:uLnTx/>
                <a:uFillTx/>
                <a:latin typeface="Arial"/>
                <a:ea typeface="+mn-ea"/>
                <a:cs typeface="+mn-cs"/>
              </a:rPr>
              <a:t>€ </a:t>
            </a:r>
            <a:r>
              <a:rPr kumimoji="0" lang="en-US" altLang="en-US" sz="2000" b="0" i="0" u="none" strike="noStrike" kern="0" cap="none" spc="0" normalizeH="0" baseline="0" noProof="0" dirty="0">
                <a:ln>
                  <a:noFill/>
                </a:ln>
                <a:solidFill>
                  <a:srgbClr val="00FF00"/>
                </a:solidFill>
                <a:effectLst>
                  <a:outerShdw blurRad="38100" dist="38100" dir="2700000" algn="tl">
                    <a:srgbClr val="000000"/>
                  </a:outerShdw>
                </a:effectLst>
                <a:uLnTx/>
                <a:uFillTx/>
                <a:latin typeface="Arial"/>
                <a:ea typeface="+mn-ea"/>
                <a:cs typeface="+mn-cs"/>
              </a:rPr>
              <a:t>= 0,92</a:t>
            </a:r>
            <a:endParaRPr kumimoji="0" lang="en-US" sz="20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8" name="Textfeld 27">
            <a:extLst>
              <a:ext uri="{FF2B5EF4-FFF2-40B4-BE49-F238E27FC236}">
                <a16:creationId xmlns:a16="http://schemas.microsoft.com/office/drawing/2014/main" id="{9A8C2C16-3746-4DAA-B756-0ACF21DB116A}"/>
              </a:ext>
            </a:extLst>
          </p:cNvPr>
          <p:cNvSpPr txBox="1"/>
          <p:nvPr/>
        </p:nvSpPr>
        <p:spPr>
          <a:xfrm>
            <a:off x="1426588" y="3797174"/>
            <a:ext cx="1649339"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a:ln>
                  <a:noFill/>
                </a:ln>
                <a:solidFill>
                  <a:srgbClr val="FFFFFF"/>
                </a:solidFill>
                <a:effectLst/>
                <a:uLnTx/>
                <a:uFillTx/>
                <a:latin typeface="Arial"/>
                <a:ea typeface="+mn-ea"/>
                <a:cs typeface="+mn-cs"/>
              </a:rPr>
              <a:t>1,0 € * ( 1+</a:t>
            </a:r>
            <a:r>
              <a:rPr kumimoji="0" lang="de-DE" altLang="en-US" sz="1800" b="0" i="0" u="none" strike="noStrike" kern="1200" cap="none" spc="0" normalizeH="0" baseline="0" noProof="0" dirty="0">
                <a:ln>
                  <a:noFill/>
                </a:ln>
                <a:solidFill>
                  <a:srgbClr val="FFFFFF"/>
                </a:solidFill>
                <a:effectLst/>
                <a:uLnTx/>
                <a:uFillTx/>
                <a:latin typeface="Arial" charset="0"/>
                <a:ea typeface="+mn-ea"/>
                <a:cs typeface="+mn-cs"/>
              </a:rPr>
              <a:t> i</a:t>
            </a:r>
            <a:r>
              <a:rPr kumimoji="0" lang="de-DE" altLang="en-US" sz="1800" b="0" i="0" u="none" strike="noStrike" kern="1200" cap="none" spc="0" normalizeH="0" baseline="-25000" noProof="0" dirty="0">
                <a:ln>
                  <a:noFill/>
                </a:ln>
                <a:solidFill>
                  <a:srgbClr val="FFFFFF"/>
                </a:solidFill>
                <a:effectLst/>
                <a:uLnTx/>
                <a:uFillTx/>
                <a:latin typeface="Arial" charset="0"/>
                <a:ea typeface="+mn-ea"/>
                <a:cs typeface="+mn-cs"/>
              </a:rPr>
              <a:t>€ </a:t>
            </a:r>
            <a:r>
              <a:rPr kumimoji="0" lang="de-DE" altLang="en-US" sz="1800" b="0" i="0" u="none" strike="noStrike" kern="1200" cap="none" spc="0" normalizeH="0" baseline="0" noProof="0" dirty="0">
                <a:ln>
                  <a:noFill/>
                </a:ln>
                <a:solidFill>
                  <a:srgbClr val="FFFFFF"/>
                </a:solidFill>
                <a:effectLst/>
                <a:uLnTx/>
                <a:uFillTx/>
                <a:latin typeface="Arial"/>
                <a:ea typeface="+mn-ea"/>
                <a:cs typeface="+mn-cs"/>
              </a:rPr>
              <a:t>) </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31" name="Textfeld 30">
            <a:extLst>
              <a:ext uri="{FF2B5EF4-FFF2-40B4-BE49-F238E27FC236}">
                <a16:creationId xmlns:a16="http://schemas.microsoft.com/office/drawing/2014/main" id="{21A4F2A7-3AEA-40F1-BBA8-2E2D22E543F1}"/>
              </a:ext>
            </a:extLst>
          </p:cNvPr>
          <p:cNvSpPr txBox="1"/>
          <p:nvPr/>
        </p:nvSpPr>
        <p:spPr>
          <a:xfrm>
            <a:off x="5661876" y="4620370"/>
            <a:ext cx="1322768"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 * (1+0,06)</a:t>
            </a:r>
          </a:p>
        </p:txBody>
      </p:sp>
      <p:sp>
        <p:nvSpPr>
          <p:cNvPr id="32" name="Textfeld 31">
            <a:extLst>
              <a:ext uri="{FF2B5EF4-FFF2-40B4-BE49-F238E27FC236}">
                <a16:creationId xmlns:a16="http://schemas.microsoft.com/office/drawing/2014/main" id="{DC2F0C7F-58AA-40A4-B516-E61B7D0FEFF9}"/>
              </a:ext>
            </a:extLst>
          </p:cNvPr>
          <p:cNvSpPr txBox="1"/>
          <p:nvPr/>
        </p:nvSpPr>
        <p:spPr>
          <a:xfrm>
            <a:off x="6734614" y="4617921"/>
            <a:ext cx="1606579"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 * ( 1/ 0,92</a:t>
            </a:r>
            <a:r>
              <a:rPr kumimoji="0" lang="en-US" sz="1800" b="0" i="0" u="none" strike="noStrike" kern="1200" cap="none" spc="0" normalizeH="0" baseline="30000" noProof="0" dirty="0">
                <a:ln>
                  <a:noFill/>
                </a:ln>
                <a:solidFill>
                  <a:srgbClr val="FFFFFF"/>
                </a:solidFill>
                <a:effectLst/>
                <a:uLnTx/>
                <a:uFillTx/>
                <a:latin typeface="Arial" charset="0"/>
                <a:ea typeface="+mn-ea"/>
                <a:cs typeface="+mn-cs"/>
              </a:rPr>
              <a:t>$</a:t>
            </a:r>
            <a:r>
              <a:rPr kumimoji="0" lang="en-US" sz="1800" b="0" i="0" u="none" strike="noStrike" kern="1200" cap="none" spc="0" normalizeH="0" baseline="-25000" noProof="0" dirty="0">
                <a:ln>
                  <a:noFill/>
                </a:ln>
                <a:solidFill>
                  <a:srgbClr val="FFFFFF"/>
                </a:solidFill>
                <a:effectLst/>
                <a:uLnTx/>
                <a:uFillTx/>
                <a:latin typeface="Arial" charset="0"/>
                <a:ea typeface="+mn-ea"/>
                <a:cs typeface="+mn-cs"/>
              </a:rPr>
              <a:t>€</a:t>
            </a:r>
            <a:r>
              <a:rPr kumimoji="0" lang="en-US" sz="1800" b="0" i="0" u="none" strike="noStrike" kern="1200" cap="none" spc="0" normalizeH="0" baseline="0" noProof="0" dirty="0">
                <a:ln>
                  <a:noFill/>
                </a:ln>
                <a:solidFill>
                  <a:srgbClr val="FFFFFF"/>
                </a:solidFill>
                <a:effectLst/>
                <a:uLnTx/>
                <a:uFillTx/>
                <a:latin typeface="Arial" charset="0"/>
                <a:ea typeface="+mn-ea"/>
                <a:cs typeface="+mn-cs"/>
              </a:rPr>
              <a:t> )</a:t>
            </a:r>
          </a:p>
        </p:txBody>
      </p:sp>
      <p:sp>
        <p:nvSpPr>
          <p:cNvPr id="34" name="Textfeld 33">
            <a:extLst>
              <a:ext uri="{FF2B5EF4-FFF2-40B4-BE49-F238E27FC236}">
                <a16:creationId xmlns:a16="http://schemas.microsoft.com/office/drawing/2014/main" id="{F002953A-B7A0-449C-BE1E-F31876796953}"/>
              </a:ext>
            </a:extLst>
          </p:cNvPr>
          <p:cNvSpPr txBox="1"/>
          <p:nvPr/>
        </p:nvSpPr>
        <p:spPr>
          <a:xfrm>
            <a:off x="891527" y="4617921"/>
            <a:ext cx="1649339"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a:ln>
                  <a:noFill/>
                </a:ln>
                <a:solidFill>
                  <a:srgbClr val="FFFFFF"/>
                </a:solidFill>
                <a:effectLst/>
                <a:uLnTx/>
                <a:uFillTx/>
                <a:latin typeface="Arial"/>
                <a:ea typeface="+mn-ea"/>
                <a:cs typeface="+mn-cs"/>
              </a:rPr>
              <a:t>1  € * (1+0,1) </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8" name="Textfeld 7">
            <a:extLst>
              <a:ext uri="{FF2B5EF4-FFF2-40B4-BE49-F238E27FC236}">
                <a16:creationId xmlns:a16="http://schemas.microsoft.com/office/drawing/2014/main" id="{DE2EFE41-40CF-4D0C-89B2-C33272234603}"/>
              </a:ext>
            </a:extLst>
          </p:cNvPr>
          <p:cNvSpPr txBox="1"/>
          <p:nvPr/>
        </p:nvSpPr>
        <p:spPr>
          <a:xfrm>
            <a:off x="470264" y="2899956"/>
            <a:ext cx="3461657" cy="369332"/>
          </a:xfrm>
          <a:prstGeom prst="rect">
            <a:avLst/>
          </a:prstGeom>
          <a:noFill/>
        </p:spPr>
        <p:txBody>
          <a:bodyPr wrap="square" rtlCol="0">
            <a:spAutoFit/>
          </a:bodyPr>
          <a:lstStyle/>
          <a:p>
            <a:pPr fontAlgn="auto">
              <a:spcBef>
                <a:spcPts val="0"/>
              </a:spcBef>
              <a:spcAft>
                <a:spcPts val="0"/>
              </a:spcAft>
              <a:defRPr/>
            </a:pPr>
            <a:r>
              <a:rPr lang="en-US" sz="1800" dirty="0" err="1">
                <a:solidFill>
                  <a:srgbClr val="FFFFFF"/>
                </a:solidFill>
                <a:latin typeface="Arial"/>
              </a:rPr>
              <a:t>Investitionsertrag</a:t>
            </a:r>
            <a:r>
              <a:rPr lang="en-US" sz="1800" dirty="0">
                <a:solidFill>
                  <a:srgbClr val="FFFFFF"/>
                </a:solidFill>
                <a:latin typeface="Arial"/>
              </a:rPr>
              <a:t> Euro </a:t>
            </a:r>
            <a:r>
              <a:rPr lang="en-US" sz="1800" dirty="0" err="1">
                <a:solidFill>
                  <a:srgbClr val="FFFFFF"/>
                </a:solidFill>
                <a:latin typeface="Arial"/>
              </a:rPr>
              <a:t>Anleihe</a:t>
            </a:r>
            <a:endParaRPr lang="en-US" sz="1800" dirty="0">
              <a:solidFill>
                <a:srgbClr val="FFFFFF"/>
              </a:solidFill>
              <a:latin typeface="Arial"/>
            </a:endParaRPr>
          </a:p>
        </p:txBody>
      </p:sp>
      <p:sp>
        <p:nvSpPr>
          <p:cNvPr id="9" name="Textfeld 8">
            <a:extLst>
              <a:ext uri="{FF2B5EF4-FFF2-40B4-BE49-F238E27FC236}">
                <a16:creationId xmlns:a16="http://schemas.microsoft.com/office/drawing/2014/main" id="{3DFD8A20-D367-4457-95F1-F5596DA356C9}"/>
              </a:ext>
            </a:extLst>
          </p:cNvPr>
          <p:cNvSpPr txBox="1"/>
          <p:nvPr/>
        </p:nvSpPr>
        <p:spPr>
          <a:xfrm>
            <a:off x="5093513" y="2913019"/>
            <a:ext cx="3880728" cy="369332"/>
          </a:xfrm>
          <a:prstGeom prst="rect">
            <a:avLst/>
          </a:prstGeom>
          <a:noFill/>
        </p:spPr>
        <p:txBody>
          <a:bodyPr wrap="square" rtlCol="0">
            <a:spAutoFit/>
          </a:bodyPr>
          <a:lstStyle/>
          <a:p>
            <a:pPr fontAlgn="auto">
              <a:spcBef>
                <a:spcPts val="0"/>
              </a:spcBef>
              <a:spcAft>
                <a:spcPts val="0"/>
              </a:spcAft>
              <a:defRPr/>
            </a:pPr>
            <a:r>
              <a:rPr lang="en-US" sz="1800" dirty="0" err="1">
                <a:solidFill>
                  <a:srgbClr val="FFFFFF"/>
                </a:solidFill>
                <a:latin typeface="Arial"/>
              </a:rPr>
              <a:t>Investitionsertrag</a:t>
            </a:r>
            <a:r>
              <a:rPr lang="en-US" sz="1800" dirty="0">
                <a:solidFill>
                  <a:srgbClr val="FFFFFF"/>
                </a:solidFill>
                <a:latin typeface="Arial"/>
              </a:rPr>
              <a:t> Dollar </a:t>
            </a:r>
            <a:r>
              <a:rPr lang="en-US" sz="1800" dirty="0" err="1">
                <a:solidFill>
                  <a:srgbClr val="FFFFFF"/>
                </a:solidFill>
                <a:latin typeface="Arial"/>
              </a:rPr>
              <a:t>Anleihe</a:t>
            </a:r>
            <a:endParaRPr lang="en-US" sz="1800" dirty="0">
              <a:solidFill>
                <a:srgbClr val="FFFFFF"/>
              </a:solidFill>
              <a:latin typeface="Arial"/>
            </a:endParaRPr>
          </a:p>
        </p:txBody>
      </p:sp>
      <p:sp>
        <p:nvSpPr>
          <p:cNvPr id="26" name="Textfeld 25">
            <a:extLst>
              <a:ext uri="{FF2B5EF4-FFF2-40B4-BE49-F238E27FC236}">
                <a16:creationId xmlns:a16="http://schemas.microsoft.com/office/drawing/2014/main" id="{183EDA10-203D-47D7-9F48-24043C1CCB9E}"/>
              </a:ext>
            </a:extLst>
          </p:cNvPr>
          <p:cNvSpPr txBox="1"/>
          <p:nvPr/>
        </p:nvSpPr>
        <p:spPr>
          <a:xfrm>
            <a:off x="4506556" y="4617921"/>
            <a:ext cx="1514186"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1 €* </a:t>
            </a:r>
            <a:r>
              <a:rPr kumimoji="0" lang="en-US" sz="1800" b="0" i="0" u="none" strike="noStrike" kern="1200" cap="none" spc="0" normalizeH="0" baseline="0" noProof="0" dirty="0">
                <a:ln>
                  <a:noFill/>
                </a:ln>
                <a:solidFill>
                  <a:srgbClr val="FFC000"/>
                </a:solidFill>
                <a:effectLst/>
                <a:uLnTx/>
                <a:uFillTx/>
                <a:latin typeface="Arial" charset="0"/>
                <a:ea typeface="+mn-ea"/>
                <a:cs typeface="+mn-cs"/>
              </a:rPr>
              <a:t>e</a:t>
            </a:r>
            <a:r>
              <a:rPr kumimoji="0" lang="en-US" sz="1800" b="0" i="0" u="none" strike="noStrike" kern="1200" cap="none" spc="0" normalizeH="0" baseline="30000" noProof="0" dirty="0">
                <a:ln>
                  <a:noFill/>
                </a:ln>
                <a:solidFill>
                  <a:srgbClr val="FFC000"/>
                </a:solidFill>
                <a:effectLst/>
                <a:uLnTx/>
                <a:uFillTx/>
                <a:latin typeface="Arial" charset="0"/>
                <a:ea typeface="+mn-ea"/>
                <a:cs typeface="+mn-cs"/>
              </a:rPr>
              <a:t>$</a:t>
            </a:r>
            <a:r>
              <a:rPr kumimoji="0" lang="en-US" sz="1800" b="0" i="0" u="none" strike="noStrike" kern="1200" cap="none" spc="0" normalizeH="0" baseline="-25000" noProof="0" dirty="0">
                <a:ln>
                  <a:noFill/>
                </a:ln>
                <a:solidFill>
                  <a:srgbClr val="FFC000"/>
                </a:solidFill>
                <a:effectLst/>
                <a:uLnTx/>
                <a:uFillTx/>
                <a:latin typeface="Arial" charset="0"/>
                <a:ea typeface="+mn-ea"/>
                <a:cs typeface="+mn-cs"/>
              </a:rPr>
              <a:t>€</a:t>
            </a:r>
            <a:endParaRPr kumimoji="0" lang="en-US" sz="1800" b="0" i="0" u="none" strike="noStrike" kern="1200" cap="none" spc="0" normalizeH="0" baseline="0" noProof="0" dirty="0">
              <a:ln>
                <a:noFill/>
              </a:ln>
              <a:solidFill>
                <a:srgbClr val="FFC000"/>
              </a:solidFill>
              <a:effectLst/>
              <a:uLnTx/>
              <a:uFillTx/>
              <a:latin typeface="Arial" charset="0"/>
              <a:ea typeface="+mn-ea"/>
              <a:cs typeface="+mn-cs"/>
            </a:endParaRPr>
          </a:p>
        </p:txBody>
      </p:sp>
      <p:sp>
        <p:nvSpPr>
          <p:cNvPr id="27" name="Textfeld 26">
            <a:extLst>
              <a:ext uri="{FF2B5EF4-FFF2-40B4-BE49-F238E27FC236}">
                <a16:creationId xmlns:a16="http://schemas.microsoft.com/office/drawing/2014/main" id="{5A8CFECE-D623-4C9C-A29E-31B7608B9271}"/>
              </a:ext>
            </a:extLst>
          </p:cNvPr>
          <p:cNvSpPr txBox="1"/>
          <p:nvPr/>
        </p:nvSpPr>
        <p:spPr>
          <a:xfrm>
            <a:off x="5037783" y="5397343"/>
            <a:ext cx="709878"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 </a:t>
            </a:r>
            <a:r>
              <a:rPr kumimoji="0" lang="en-US" sz="1800" b="0" i="0" u="none" strike="noStrike" kern="1200" cap="none" spc="0" normalizeH="0" baseline="0" noProof="0" dirty="0">
                <a:ln>
                  <a:noFill/>
                </a:ln>
                <a:solidFill>
                  <a:srgbClr val="FFC000"/>
                </a:solidFill>
                <a:effectLst/>
                <a:uLnTx/>
                <a:uFillTx/>
                <a:latin typeface="Arial" charset="0"/>
                <a:ea typeface="+mn-ea"/>
                <a:cs typeface="+mn-cs"/>
              </a:rPr>
              <a:t>e</a:t>
            </a:r>
            <a:r>
              <a:rPr kumimoji="0" lang="en-US" sz="1800" b="0" i="0" u="none" strike="noStrike" kern="1200" cap="none" spc="0" normalizeH="0" baseline="30000" noProof="0" dirty="0">
                <a:ln>
                  <a:noFill/>
                </a:ln>
                <a:solidFill>
                  <a:srgbClr val="FFC000"/>
                </a:solidFill>
                <a:effectLst/>
                <a:uLnTx/>
                <a:uFillTx/>
                <a:latin typeface="Arial" charset="0"/>
                <a:ea typeface="+mn-ea"/>
                <a:cs typeface="+mn-cs"/>
              </a:rPr>
              <a:t>$</a:t>
            </a:r>
            <a:r>
              <a:rPr kumimoji="0" lang="en-US" sz="1800" b="0" i="0" u="none" strike="noStrike" kern="1200" cap="none" spc="0" normalizeH="0" baseline="-25000" noProof="0" dirty="0">
                <a:ln>
                  <a:noFill/>
                </a:ln>
                <a:solidFill>
                  <a:srgbClr val="FFC000"/>
                </a:solidFill>
                <a:effectLst/>
                <a:uLnTx/>
                <a:uFillTx/>
                <a:latin typeface="Arial" charset="0"/>
                <a:ea typeface="+mn-ea"/>
                <a:cs typeface="+mn-cs"/>
              </a:rPr>
              <a:t>€</a:t>
            </a:r>
            <a:endParaRPr kumimoji="0" lang="en-US" sz="1800" b="0" i="0" u="none" strike="noStrike" kern="1200" cap="none" spc="0" normalizeH="0" baseline="0" noProof="0" dirty="0">
              <a:ln>
                <a:noFill/>
              </a:ln>
              <a:solidFill>
                <a:srgbClr val="FFC000"/>
              </a:solidFill>
              <a:effectLst/>
              <a:uLnTx/>
              <a:uFillTx/>
              <a:latin typeface="Arial" charset="0"/>
              <a:ea typeface="+mn-ea"/>
              <a:cs typeface="+mn-cs"/>
            </a:endParaRPr>
          </a:p>
        </p:txBody>
      </p:sp>
      <p:sp>
        <p:nvSpPr>
          <p:cNvPr id="29" name="Textfeld 28">
            <a:extLst>
              <a:ext uri="{FF2B5EF4-FFF2-40B4-BE49-F238E27FC236}">
                <a16:creationId xmlns:a16="http://schemas.microsoft.com/office/drawing/2014/main" id="{2E998A3F-A02E-4247-A3A4-3D898CB185BD}"/>
              </a:ext>
            </a:extLst>
          </p:cNvPr>
          <p:cNvSpPr txBox="1"/>
          <p:nvPr/>
        </p:nvSpPr>
        <p:spPr>
          <a:xfrm>
            <a:off x="900235" y="5175268"/>
            <a:ext cx="1137572"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a:ln>
                  <a:noFill/>
                </a:ln>
                <a:solidFill>
                  <a:srgbClr val="FFFFFF"/>
                </a:solidFill>
                <a:effectLst/>
                <a:uLnTx/>
                <a:uFillTx/>
                <a:latin typeface="Arial"/>
                <a:ea typeface="+mn-ea"/>
                <a:cs typeface="+mn-cs"/>
              </a:rPr>
              <a:t> (1+0,1) </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30" name="Textfeld 29">
            <a:extLst>
              <a:ext uri="{FF2B5EF4-FFF2-40B4-BE49-F238E27FC236}">
                <a16:creationId xmlns:a16="http://schemas.microsoft.com/office/drawing/2014/main" id="{05DBFD69-0ECA-4494-8B4F-F0B194A3DF18}"/>
              </a:ext>
            </a:extLst>
          </p:cNvPr>
          <p:cNvSpPr txBox="1"/>
          <p:nvPr/>
        </p:nvSpPr>
        <p:spPr>
          <a:xfrm>
            <a:off x="843627" y="5549739"/>
            <a:ext cx="1137572"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a:ln>
                  <a:noFill/>
                </a:ln>
                <a:solidFill>
                  <a:srgbClr val="FFFFFF"/>
                </a:solidFill>
                <a:effectLst/>
                <a:uLnTx/>
                <a:uFillTx/>
                <a:latin typeface="Arial"/>
                <a:ea typeface="+mn-ea"/>
                <a:cs typeface="+mn-cs"/>
              </a:rPr>
              <a:t> (1+0,06) </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cxnSp>
        <p:nvCxnSpPr>
          <p:cNvPr id="4" name="Gerader Verbinder 3">
            <a:extLst>
              <a:ext uri="{FF2B5EF4-FFF2-40B4-BE49-F238E27FC236}">
                <a16:creationId xmlns:a16="http://schemas.microsoft.com/office/drawing/2014/main" id="{04D5C04D-1AEF-403A-ABEA-9748EE2636E6}"/>
              </a:ext>
            </a:extLst>
          </p:cNvPr>
          <p:cNvCxnSpPr/>
          <p:nvPr/>
        </p:nvCxnSpPr>
        <p:spPr bwMode="auto">
          <a:xfrm>
            <a:off x="843627" y="5570726"/>
            <a:ext cx="1194180" cy="0"/>
          </a:xfrm>
          <a:prstGeom prst="line">
            <a:avLst/>
          </a:prstGeom>
          <a:solidFill>
            <a:srgbClr val="99CCFF"/>
          </a:solidFill>
          <a:ln w="25400" cap="flat" cmpd="sng" algn="ctr">
            <a:solidFill>
              <a:schemeClr val="tx1"/>
            </a:solidFill>
            <a:prstDash val="solid"/>
            <a:round/>
            <a:headEnd type="none" w="med" len="lg"/>
            <a:tailEnd type="none"/>
          </a:ln>
          <a:effectLst/>
        </p:spPr>
      </p:cxnSp>
      <p:sp>
        <p:nvSpPr>
          <p:cNvPr id="36" name="Textfeld 35">
            <a:extLst>
              <a:ext uri="{FF2B5EF4-FFF2-40B4-BE49-F238E27FC236}">
                <a16:creationId xmlns:a16="http://schemas.microsoft.com/office/drawing/2014/main" id="{84C48098-A69A-4B17-A3C6-F6865DE9DC77}"/>
              </a:ext>
            </a:extLst>
          </p:cNvPr>
          <p:cNvSpPr txBox="1"/>
          <p:nvPr/>
        </p:nvSpPr>
        <p:spPr>
          <a:xfrm>
            <a:off x="2067181" y="5375564"/>
            <a:ext cx="1137572"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a:ln>
                  <a:noFill/>
                </a:ln>
                <a:solidFill>
                  <a:srgbClr val="FFFFFF"/>
                </a:solidFill>
                <a:effectLst/>
                <a:uLnTx/>
                <a:uFillTx/>
                <a:latin typeface="Arial"/>
                <a:ea typeface="+mn-ea"/>
                <a:cs typeface="+mn-cs"/>
              </a:rPr>
              <a:t> </a:t>
            </a:r>
            <a:r>
              <a:rPr kumimoji="0" lang="en-US" sz="1800" b="0" i="0" u="none" strike="noStrike" kern="1200" cap="none" spc="0" normalizeH="0" baseline="0" noProof="0" dirty="0">
                <a:ln>
                  <a:noFill/>
                </a:ln>
                <a:solidFill>
                  <a:srgbClr val="FFFFFF"/>
                </a:solidFill>
                <a:effectLst/>
                <a:uLnTx/>
                <a:uFillTx/>
                <a:latin typeface="Arial" charset="0"/>
                <a:ea typeface="+mn-ea"/>
                <a:cs typeface="+mn-cs"/>
              </a:rPr>
              <a:t>0,92</a:t>
            </a:r>
            <a:r>
              <a:rPr kumimoji="0" lang="en-US" sz="1800" b="0" i="0" u="none" strike="noStrike" kern="1200" cap="none" spc="0" normalizeH="0" baseline="30000" noProof="0" dirty="0">
                <a:ln>
                  <a:noFill/>
                </a:ln>
                <a:solidFill>
                  <a:srgbClr val="FFFFFF"/>
                </a:solidFill>
                <a:effectLst/>
                <a:uLnTx/>
                <a:uFillTx/>
                <a:latin typeface="Arial" charset="0"/>
                <a:ea typeface="+mn-ea"/>
                <a:cs typeface="+mn-cs"/>
              </a:rPr>
              <a:t>$</a:t>
            </a:r>
            <a:r>
              <a:rPr kumimoji="0" lang="en-US" sz="1800" b="0" i="0" u="none" strike="noStrike" kern="1200" cap="none" spc="0" normalizeH="0" baseline="-25000" noProof="0" dirty="0">
                <a:ln>
                  <a:noFill/>
                </a:ln>
                <a:solidFill>
                  <a:srgbClr val="FFFFFF"/>
                </a:solidFill>
                <a:effectLst/>
                <a:uLnTx/>
                <a:uFillTx/>
                <a:latin typeface="Arial" charset="0"/>
                <a:ea typeface="+mn-ea"/>
                <a:cs typeface="+mn-cs"/>
              </a:rPr>
              <a:t>€</a:t>
            </a:r>
            <a:r>
              <a:rPr kumimoji="0" lang="de-DE" altLang="en-US" sz="1800" b="0" i="0" u="none" strike="noStrike" kern="1200" cap="none" spc="0" normalizeH="0" baseline="0" noProof="0" dirty="0">
                <a:ln>
                  <a:noFill/>
                </a:ln>
                <a:solidFill>
                  <a:srgbClr val="FFFFFF"/>
                </a:solidFill>
                <a:effectLst/>
                <a:uLnTx/>
                <a:uFillTx/>
                <a:latin typeface="Arial"/>
                <a:ea typeface="+mn-ea"/>
                <a:cs typeface="+mn-cs"/>
              </a:rPr>
              <a:t> </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37" name="Textfeld 36">
            <a:extLst>
              <a:ext uri="{FF2B5EF4-FFF2-40B4-BE49-F238E27FC236}">
                <a16:creationId xmlns:a16="http://schemas.microsoft.com/office/drawing/2014/main" id="{0B9504D5-D6EE-4F78-B5EA-1584261A0DCA}"/>
              </a:ext>
            </a:extLst>
          </p:cNvPr>
          <p:cNvSpPr txBox="1"/>
          <p:nvPr/>
        </p:nvSpPr>
        <p:spPr>
          <a:xfrm>
            <a:off x="2978327" y="5371208"/>
            <a:ext cx="1336095" cy="36933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dirty="0">
                <a:ln>
                  <a:noFill/>
                </a:ln>
                <a:solidFill>
                  <a:srgbClr val="FFFFFF"/>
                </a:solidFill>
                <a:effectLst/>
                <a:uLnTx/>
                <a:uFillTx/>
                <a:latin typeface="Arial"/>
                <a:ea typeface="+mn-ea"/>
                <a:cs typeface="+mn-cs"/>
              </a:rPr>
              <a:t> = </a:t>
            </a:r>
            <a:r>
              <a:rPr kumimoji="0" lang="en-US" sz="1800" b="0" i="0" u="none" strike="noStrike" kern="1200" cap="none" spc="0" normalizeH="0" baseline="0" noProof="0" dirty="0">
                <a:ln>
                  <a:noFill/>
                </a:ln>
                <a:solidFill>
                  <a:srgbClr val="FFFFFF"/>
                </a:solidFill>
                <a:effectLst/>
                <a:uLnTx/>
                <a:uFillTx/>
                <a:latin typeface="Arial" charset="0"/>
                <a:ea typeface="+mn-ea"/>
                <a:cs typeface="+mn-cs"/>
              </a:rPr>
              <a:t>0,9547</a:t>
            </a:r>
            <a:r>
              <a:rPr kumimoji="0" lang="en-US" sz="1800" b="0" i="0" u="none" strike="noStrike" kern="1200" cap="none" spc="0" normalizeH="0" baseline="30000" noProof="0" dirty="0">
                <a:ln>
                  <a:noFill/>
                </a:ln>
                <a:solidFill>
                  <a:srgbClr val="FFFFFF"/>
                </a:solidFill>
                <a:effectLst/>
                <a:uLnTx/>
                <a:uFillTx/>
                <a:latin typeface="Arial" charset="0"/>
                <a:ea typeface="+mn-ea"/>
                <a:cs typeface="+mn-cs"/>
              </a:rPr>
              <a:t>$</a:t>
            </a:r>
            <a:r>
              <a:rPr kumimoji="0" lang="en-US" sz="1800" b="0" i="0" u="none" strike="noStrike" kern="1200" cap="none" spc="0" normalizeH="0" baseline="-25000" noProof="0" dirty="0">
                <a:ln>
                  <a:noFill/>
                </a:ln>
                <a:solidFill>
                  <a:srgbClr val="FFFFFF"/>
                </a:solidFill>
                <a:effectLst/>
                <a:uLnTx/>
                <a:uFillTx/>
                <a:latin typeface="Arial" charset="0"/>
                <a:ea typeface="+mn-ea"/>
                <a:cs typeface="+mn-cs"/>
              </a:rPr>
              <a:t>€</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 name="Textfeld 6">
            <a:extLst>
              <a:ext uri="{FF2B5EF4-FFF2-40B4-BE49-F238E27FC236}">
                <a16:creationId xmlns:a16="http://schemas.microsoft.com/office/drawing/2014/main" id="{75DE6E94-22F5-4CCE-80DA-6B9F255D7F12}"/>
              </a:ext>
            </a:extLst>
          </p:cNvPr>
          <p:cNvSpPr txBox="1"/>
          <p:nvPr/>
        </p:nvSpPr>
        <p:spPr>
          <a:xfrm>
            <a:off x="-19050" y="6204857"/>
            <a:ext cx="9163049" cy="400110"/>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Arial" charset="0"/>
                <a:ea typeface="+mn-ea"/>
                <a:cs typeface="+mn-cs"/>
              </a:rPr>
              <a:t>e</a:t>
            </a:r>
            <a:r>
              <a:rPr kumimoji="0" lang="en-US" sz="2000" b="0" i="0" u="none" strike="noStrike" kern="1200" cap="none" spc="0" normalizeH="0" baseline="30000" noProof="0" dirty="0">
                <a:ln>
                  <a:noFill/>
                </a:ln>
                <a:solidFill>
                  <a:srgbClr val="FFC000"/>
                </a:solidFill>
                <a:effectLst/>
                <a:uLnTx/>
                <a:uFillTx/>
                <a:latin typeface="Arial" charset="0"/>
                <a:ea typeface="+mn-ea"/>
                <a:cs typeface="+mn-cs"/>
              </a:rPr>
              <a:t>$</a:t>
            </a:r>
            <a:r>
              <a:rPr kumimoji="0" lang="en-US" sz="2000" b="0" i="0" u="none" strike="noStrike" kern="1200" cap="none" spc="0" normalizeH="0" baseline="-25000" noProof="0" dirty="0">
                <a:ln>
                  <a:noFill/>
                </a:ln>
                <a:solidFill>
                  <a:srgbClr val="FFC000"/>
                </a:solidFill>
                <a:effectLst/>
                <a:uLnTx/>
                <a:uFillTx/>
                <a:latin typeface="Arial" charset="0"/>
                <a:ea typeface="+mn-ea"/>
                <a:cs typeface="+mn-cs"/>
              </a:rPr>
              <a:t>€</a:t>
            </a:r>
            <a:r>
              <a:rPr kumimoji="0" lang="en-US" sz="2000" b="0" i="0" u="none" strike="noStrike" kern="1200" cap="none" spc="0" normalizeH="0" baseline="0" noProof="0" dirty="0">
                <a:ln>
                  <a:noFill/>
                </a:ln>
                <a:solidFill>
                  <a:srgbClr val="FFFFFF"/>
                </a:solidFill>
                <a:effectLst/>
                <a:uLnTx/>
                <a:uFillTx/>
                <a:latin typeface="Arial" charset="0"/>
                <a:ea typeface="+mn-ea"/>
                <a:cs typeface="+mn-cs"/>
              </a:rPr>
              <a:t> = 0,9547 </a:t>
            </a:r>
            <a:r>
              <a:rPr kumimoji="0" lang="en-US" sz="2000" b="0" i="0" u="none" strike="noStrike" kern="1200" cap="none" spc="0" normalizeH="0" baseline="0" noProof="0" dirty="0" err="1">
                <a:ln>
                  <a:noFill/>
                </a:ln>
                <a:solidFill>
                  <a:srgbClr val="FFFFFF"/>
                </a:solidFill>
                <a:effectLst/>
                <a:uLnTx/>
                <a:uFillTx/>
                <a:latin typeface="Arial" charset="0"/>
                <a:ea typeface="+mn-ea"/>
                <a:cs typeface="+mn-cs"/>
              </a:rPr>
              <a:t>ist</a:t>
            </a:r>
            <a:r>
              <a:rPr kumimoji="0" lang="en-US" sz="2000" b="0" i="0" u="none" strike="noStrike" kern="1200" cap="none" spc="0" normalizeH="0" baseline="0" noProof="0" dirty="0">
                <a:ln>
                  <a:noFill/>
                </a:ln>
                <a:solidFill>
                  <a:srgbClr val="FFFFFF"/>
                </a:solidFill>
                <a:effectLst/>
                <a:uLnTx/>
                <a:uFillTx/>
                <a:latin typeface="Arial" charset="0"/>
                <a:ea typeface="+mn-ea"/>
                <a:cs typeface="+mn-cs"/>
              </a:rPr>
              <a:t> </a:t>
            </a:r>
            <a:r>
              <a:rPr kumimoji="0" lang="en-US" sz="2000" b="0" i="0" u="none" strike="noStrike" kern="1200" cap="none" spc="0" normalizeH="0" baseline="0" noProof="0" dirty="0" err="1">
                <a:ln>
                  <a:noFill/>
                </a:ln>
                <a:solidFill>
                  <a:srgbClr val="FFFFFF"/>
                </a:solidFill>
                <a:effectLst/>
                <a:uLnTx/>
                <a:uFillTx/>
                <a:latin typeface="Arial" charset="0"/>
                <a:ea typeface="+mn-ea"/>
                <a:cs typeface="+mn-cs"/>
              </a:rPr>
              <a:t>Gleichgewichtskurs</a:t>
            </a:r>
            <a:r>
              <a:rPr kumimoji="0" lang="en-US" sz="2000" b="0" i="0" u="none" strike="noStrike" kern="1200" cap="none" spc="0" normalizeH="0" baseline="0" noProof="0" dirty="0">
                <a:ln>
                  <a:noFill/>
                </a:ln>
                <a:solidFill>
                  <a:srgbClr val="FFFFFF"/>
                </a:solidFill>
                <a:effectLst/>
                <a:uLnTx/>
                <a:uFillTx/>
                <a:latin typeface="Arial" charset="0"/>
                <a:ea typeface="+mn-ea"/>
                <a:cs typeface="+mn-cs"/>
              </a:rPr>
              <a:t>: € &amp; $ Anlagen</a:t>
            </a:r>
            <a:r>
              <a:rPr kumimoji="0" lang="en-US" sz="2000" b="0" i="0" u="none" strike="noStrike" kern="1200" cap="none" spc="0" normalizeH="0" noProof="0" dirty="0">
                <a:ln>
                  <a:noFill/>
                </a:ln>
                <a:solidFill>
                  <a:srgbClr val="FFFFFF"/>
                </a:solidFill>
                <a:effectLst/>
                <a:uLnTx/>
                <a:uFillTx/>
                <a:latin typeface="Arial" charset="0"/>
                <a:ea typeface="+mn-ea"/>
                <a:cs typeface="+mn-cs"/>
              </a:rPr>
              <a:t> </a:t>
            </a:r>
            <a:r>
              <a:rPr kumimoji="0" lang="en-US" sz="2000" b="0" i="0" u="none" strike="noStrike" kern="1200" cap="none" spc="0" normalizeH="0" noProof="0" dirty="0" err="1">
                <a:ln>
                  <a:noFill/>
                </a:ln>
                <a:solidFill>
                  <a:srgbClr val="FFFFFF"/>
                </a:solidFill>
                <a:effectLst/>
                <a:uLnTx/>
                <a:uFillTx/>
                <a:latin typeface="Arial" charset="0"/>
                <a:ea typeface="+mn-ea"/>
                <a:cs typeface="+mn-cs"/>
              </a:rPr>
              <a:t>haben</a:t>
            </a:r>
            <a:r>
              <a:rPr kumimoji="0" lang="en-US" sz="2000" b="0" i="0" u="none" strike="noStrike" kern="1200" cap="none" spc="0" normalizeH="0" noProof="0" dirty="0">
                <a:ln>
                  <a:noFill/>
                </a:ln>
                <a:solidFill>
                  <a:srgbClr val="FFFFFF"/>
                </a:solidFill>
                <a:effectLst/>
                <a:uLnTx/>
                <a:uFillTx/>
                <a:latin typeface="Arial" charset="0"/>
                <a:ea typeface="+mn-ea"/>
                <a:cs typeface="+mn-cs"/>
              </a:rPr>
              <a:t> den </a:t>
            </a:r>
            <a:r>
              <a:rPr kumimoji="0" lang="en-US" sz="2000" b="0" i="0" u="none" strike="noStrike" kern="1200" cap="none" spc="0" normalizeH="0" noProof="0" dirty="0" err="1">
                <a:ln>
                  <a:noFill/>
                </a:ln>
                <a:solidFill>
                  <a:srgbClr val="FFFFFF"/>
                </a:solidFill>
                <a:effectLst/>
                <a:uLnTx/>
                <a:uFillTx/>
                <a:latin typeface="Arial" charset="0"/>
                <a:ea typeface="+mn-ea"/>
                <a:cs typeface="+mn-cs"/>
              </a:rPr>
              <a:t>gleichen</a:t>
            </a:r>
            <a:r>
              <a:rPr kumimoji="0" lang="en-US" sz="2000" b="0" i="0" u="none" strike="noStrike" kern="1200" cap="none" spc="0" normalizeH="0" noProof="0" dirty="0">
                <a:ln>
                  <a:noFill/>
                </a:ln>
                <a:solidFill>
                  <a:srgbClr val="FFFFFF"/>
                </a:solidFill>
                <a:effectLst/>
                <a:uLnTx/>
                <a:uFillTx/>
                <a:latin typeface="Arial" charset="0"/>
                <a:ea typeface="+mn-ea"/>
                <a:cs typeface="+mn-cs"/>
              </a:rPr>
              <a:t> </a:t>
            </a:r>
            <a:r>
              <a:rPr kumimoji="0" lang="en-US" sz="2000" b="0" i="0" u="none" strike="noStrike" kern="1200" cap="none" spc="0" normalizeH="0" noProof="0" dirty="0" err="1">
                <a:ln>
                  <a:noFill/>
                </a:ln>
                <a:solidFill>
                  <a:srgbClr val="FFFFFF"/>
                </a:solidFill>
                <a:effectLst/>
                <a:uLnTx/>
                <a:uFillTx/>
                <a:latin typeface="Arial" charset="0"/>
                <a:ea typeface="+mn-ea"/>
                <a:cs typeface="+mn-cs"/>
              </a:rPr>
              <a:t>Ertrag</a:t>
            </a:r>
            <a:endParaRPr kumimoji="0" lang="en-US" sz="20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5" name="Rectangle 31">
            <a:extLst>
              <a:ext uri="{FF2B5EF4-FFF2-40B4-BE49-F238E27FC236}">
                <a16:creationId xmlns:a16="http://schemas.microsoft.com/office/drawing/2014/main" id="{B3E9E140-534C-49ED-BB24-1D715051B16B}"/>
              </a:ext>
            </a:extLst>
          </p:cNvPr>
          <p:cNvSpPr txBox="1">
            <a:spLocks noChangeArrowheads="1"/>
          </p:cNvSpPr>
          <p:nvPr/>
        </p:nvSpPr>
        <p:spPr bwMode="auto">
          <a:xfrm>
            <a:off x="457200" y="31750"/>
            <a:ext cx="8229600" cy="1100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9pPr>
          </a:lstStyle>
          <a:p>
            <a:pPr eaLnBrk="1" hangingPunct="1">
              <a:defRPr/>
            </a:pPr>
            <a:r>
              <a:rPr lang="de-DE" kern="0"/>
              <a:t>3. Währungstheorie und Währungspolitik</a:t>
            </a:r>
            <a:br>
              <a:rPr lang="de-DE" kern="0"/>
            </a:br>
            <a:r>
              <a:rPr lang="de-DE" sz="2200" kern="0"/>
              <a:t>3.1.2. Kaufkraft- und Zinsparität</a:t>
            </a:r>
            <a:endParaRPr lang="de-DE" sz="2200" kern="0" dirty="0"/>
          </a:p>
        </p:txBody>
      </p:sp>
    </p:spTree>
    <p:extLst>
      <p:ext uri="{BB962C8B-B14F-4D97-AF65-F5344CB8AC3E}">
        <p14:creationId xmlns:p14="http://schemas.microsoft.com/office/powerpoint/2010/main" val="222226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26" grpId="0"/>
      <p:bldP spid="27" grpId="0"/>
      <p:bldP spid="29" grpId="0"/>
      <p:bldP spid="30" grpId="0"/>
      <p:bldP spid="36" grpId="0"/>
      <p:bldP spid="37"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2F33D259-A1E8-465B-8F35-1808EA7CA4BF}" type="slidenum">
              <a:rPr lang="de-DE" altLang="en-US" sz="1600" smtClean="0"/>
              <a:pPr algn="r" eaLnBrk="1" hangingPunct="1">
                <a:spcBef>
                  <a:spcPct val="0"/>
                </a:spcBef>
                <a:buClrTx/>
                <a:buFontTx/>
                <a:buNone/>
              </a:pPr>
              <a:t>36</a:t>
            </a:fld>
            <a:r>
              <a:rPr lang="de-DE" altLang="en-US" sz="1600"/>
              <a:t> -</a:t>
            </a:r>
          </a:p>
        </p:txBody>
      </p:sp>
      <p:sp>
        <p:nvSpPr>
          <p:cNvPr id="3993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059906" name="Rectangle 2"/>
          <p:cNvSpPr>
            <a:spLocks noGrp="1" noChangeArrowheads="1"/>
          </p:cNvSpPr>
          <p:nvPr>
            <p:ph type="body" idx="4294967295"/>
          </p:nvPr>
        </p:nvSpPr>
        <p:spPr>
          <a:xfrm>
            <a:off x="468313" y="1160463"/>
            <a:ext cx="8229600" cy="5219700"/>
          </a:xfrm>
        </p:spPr>
        <p:txBody>
          <a:bodyPr/>
          <a:lstStyle/>
          <a:p>
            <a:pPr eaLnBrk="1" hangingPunct="1">
              <a:defRPr/>
            </a:pPr>
            <a:endParaRPr lang="de-DE">
              <a:solidFill>
                <a:srgbClr val="00FF00"/>
              </a:solidFill>
            </a:endParaRPr>
          </a:p>
          <a:p>
            <a:pPr eaLnBrk="1" hangingPunct="1">
              <a:defRPr/>
            </a:pPr>
            <a:r>
              <a:rPr lang="de-DE"/>
              <a:t>Das Beispiel zeigt also, dass ein </a:t>
            </a:r>
            <a:r>
              <a:rPr lang="de-DE">
                <a:solidFill>
                  <a:srgbClr val="00FF00"/>
                </a:solidFill>
              </a:rPr>
              <a:t>Gleichgewicht</a:t>
            </a:r>
            <a:r>
              <a:rPr lang="de-DE"/>
              <a:t> auf dem </a:t>
            </a:r>
            <a:r>
              <a:rPr lang="de-DE">
                <a:solidFill>
                  <a:srgbClr val="00FF00"/>
                </a:solidFill>
              </a:rPr>
              <a:t>Devisenmarkt</a:t>
            </a:r>
            <a:r>
              <a:rPr lang="de-DE"/>
              <a:t> nur dann herrschen kann, wenn es für einen Anleger bei den gegebenen in- und ausländischen Zinsätzen und Terminkursen egal ist, ob er sein Geld im Inland oder im Ausland anlegt.</a:t>
            </a:r>
          </a:p>
          <a:p>
            <a:pPr eaLnBrk="1" hangingPunct="1">
              <a:defRPr/>
            </a:pPr>
            <a:endParaRPr lang="de-DE"/>
          </a:p>
          <a:p>
            <a:pPr eaLnBrk="1" hangingPunct="1">
              <a:defRPr/>
            </a:pPr>
            <a:r>
              <a:rPr lang="de-DE"/>
              <a:t>Diese Beziehung wird „</a:t>
            </a:r>
            <a:r>
              <a:rPr lang="de-DE">
                <a:solidFill>
                  <a:srgbClr val="00FF00"/>
                </a:solidFill>
              </a:rPr>
              <a:t>Zinsparität</a:t>
            </a:r>
            <a:r>
              <a:rPr lang="de-DE"/>
              <a:t>“ genannt.</a:t>
            </a:r>
          </a:p>
          <a:p>
            <a:pPr eaLnBrk="1" hangingPunct="1">
              <a:defRPr/>
            </a:pPr>
            <a:r>
              <a:rPr lang="de-DE"/>
              <a:t>Die in diesem Fall herrschende Gleichung wird „</a:t>
            </a:r>
            <a:r>
              <a:rPr lang="de-DE">
                <a:solidFill>
                  <a:srgbClr val="00FF00"/>
                </a:solidFill>
              </a:rPr>
              <a:t>Zinsparitätengleichung</a:t>
            </a:r>
            <a:r>
              <a:rPr lang="de-DE"/>
              <a:t>“ genannt.</a:t>
            </a:r>
          </a:p>
        </p:txBody>
      </p:sp>
      <p:sp>
        <p:nvSpPr>
          <p:cNvPr id="8059907" name="Rectangle 3"/>
          <p:cNvSpPr>
            <a:spLocks noGrp="1" noChangeArrowheads="1"/>
          </p:cNvSpPr>
          <p:nvPr>
            <p:ph type="title" idx="4294967295"/>
          </p:nvPr>
        </p:nvSpPr>
        <p:spPr/>
        <p:txBody>
          <a:bodyPr/>
          <a:lstStyle/>
          <a:p>
            <a:pPr eaLnBrk="1" hangingPunct="1">
              <a:defRPr/>
            </a:pPr>
            <a:r>
              <a:rPr lang="de-DE" dirty="0"/>
              <a:t>3. Währungstheorie und Währungspolitik</a:t>
            </a:r>
            <a:br>
              <a:rPr lang="de-DE" dirty="0"/>
            </a:br>
            <a:r>
              <a:rPr lang="de-DE" sz="2200" dirty="0"/>
              <a:t>3.1.2. Kaufkraft- und Zinsparität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A4EB8801-51B9-473A-9ACA-986331B806B4}" type="slidenum">
              <a:rPr lang="de-DE" altLang="en-US" sz="1600" smtClean="0"/>
              <a:pPr algn="r" eaLnBrk="1" hangingPunct="1">
                <a:spcBef>
                  <a:spcPct val="0"/>
                </a:spcBef>
                <a:buClrTx/>
                <a:buFontTx/>
                <a:buNone/>
              </a:pPr>
              <a:t>37</a:t>
            </a:fld>
            <a:r>
              <a:rPr lang="de-DE" altLang="en-US" sz="1600"/>
              <a:t> -</a:t>
            </a:r>
          </a:p>
        </p:txBody>
      </p:sp>
      <p:sp>
        <p:nvSpPr>
          <p:cNvPr id="4096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40964" name="AutoShape 25"/>
          <p:cNvSpPr>
            <a:spLocks/>
          </p:cNvSpPr>
          <p:nvPr/>
        </p:nvSpPr>
        <p:spPr bwMode="auto">
          <a:xfrm rot="16200000" flipV="1">
            <a:off x="2145507" y="769144"/>
            <a:ext cx="317500" cy="1976437"/>
          </a:xfrm>
          <a:prstGeom prst="rightBrace">
            <a:avLst>
              <a:gd name="adj1" fmla="val 51875"/>
              <a:gd name="adj2" fmla="val 50000"/>
            </a:avLst>
          </a:prstGeom>
          <a:noFill/>
          <a:ln w="38100">
            <a:solidFill>
              <a:srgbClr val="FF0000"/>
            </a:solidFill>
            <a:round/>
            <a:headEnd type="none" w="med" len="lg"/>
            <a:tailEnd type="none" w="lg"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40965" name="AutoShape 26"/>
          <p:cNvSpPr>
            <a:spLocks/>
          </p:cNvSpPr>
          <p:nvPr/>
        </p:nvSpPr>
        <p:spPr bwMode="auto">
          <a:xfrm rot="16200000" flipV="1">
            <a:off x="6451600" y="-328612"/>
            <a:ext cx="317500" cy="4171950"/>
          </a:xfrm>
          <a:prstGeom prst="rightBrace">
            <a:avLst>
              <a:gd name="adj1" fmla="val 109500"/>
              <a:gd name="adj2" fmla="val 50000"/>
            </a:avLst>
          </a:prstGeom>
          <a:noFill/>
          <a:ln w="38100">
            <a:solidFill>
              <a:srgbClr val="FF0000"/>
            </a:solidFill>
            <a:round/>
            <a:headEnd type="none" w="med" len="lg"/>
            <a:tailEnd type="none" w="lg"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7716895" name="Rectangle 31"/>
          <p:cNvSpPr>
            <a:spLocks noGrp="1" noChangeArrowheads="1"/>
          </p:cNvSpPr>
          <p:nvPr>
            <p:ph type="title" idx="4294967295"/>
          </p:nvPr>
        </p:nvSpPr>
        <p:spPr/>
        <p:txBody>
          <a:bodyPr/>
          <a:lstStyle/>
          <a:p>
            <a:pPr eaLnBrk="1" hangingPunct="1">
              <a:defRPr/>
            </a:pPr>
            <a:r>
              <a:rPr lang="de-DE" dirty="0"/>
              <a:t>3. Währungstheorie und Währungspolitik</a:t>
            </a:r>
            <a:br>
              <a:rPr lang="de-DE" dirty="0"/>
            </a:br>
            <a:r>
              <a:rPr lang="de-DE" sz="2200" dirty="0"/>
              <a:t>3.1.2. Kaufkraft- und Zinsparität</a:t>
            </a:r>
          </a:p>
        </p:txBody>
      </p:sp>
      <p:grpSp>
        <p:nvGrpSpPr>
          <p:cNvPr id="2" name="Group 35"/>
          <p:cNvGrpSpPr>
            <a:grpSpLocks/>
          </p:cNvGrpSpPr>
          <p:nvPr/>
        </p:nvGrpSpPr>
        <p:grpSpPr bwMode="auto">
          <a:xfrm>
            <a:off x="1066800" y="1993900"/>
            <a:ext cx="2387600" cy="2047875"/>
            <a:chOff x="672" y="1256"/>
            <a:chExt cx="1504" cy="1290"/>
          </a:xfrm>
        </p:grpSpPr>
        <p:grpSp>
          <p:nvGrpSpPr>
            <p:cNvPr id="40988" name="Group 4"/>
            <p:cNvGrpSpPr>
              <a:grpSpLocks/>
            </p:cNvGrpSpPr>
            <p:nvPr/>
          </p:nvGrpSpPr>
          <p:grpSpPr bwMode="auto">
            <a:xfrm>
              <a:off x="762" y="1599"/>
              <a:ext cx="1360" cy="947"/>
              <a:chOff x="576" y="1464"/>
              <a:chExt cx="1360" cy="947"/>
            </a:xfrm>
          </p:grpSpPr>
          <p:sp>
            <p:nvSpPr>
              <p:cNvPr id="40990" name="AutoShape 5"/>
              <p:cNvSpPr>
                <a:spLocks/>
              </p:cNvSpPr>
              <p:nvPr/>
            </p:nvSpPr>
            <p:spPr bwMode="auto">
              <a:xfrm rot="5400000">
                <a:off x="1154" y="941"/>
                <a:ext cx="200" cy="1245"/>
              </a:xfrm>
              <a:prstGeom prst="rightBrace">
                <a:avLst>
                  <a:gd name="adj1" fmla="val 51875"/>
                  <a:gd name="adj2" fmla="val 50000"/>
                </a:avLst>
              </a:prstGeom>
              <a:noFill/>
              <a:ln w="38100">
                <a:solidFill>
                  <a:srgbClr val="FF0000"/>
                </a:solidFill>
                <a:round/>
                <a:headEnd type="none" w="med" len="lg"/>
                <a:tailEnd type="none" w="lg"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40991" name="AutoShape 6"/>
              <p:cNvSpPr>
                <a:spLocks noChangeArrowheads="1"/>
              </p:cNvSpPr>
              <p:nvPr/>
            </p:nvSpPr>
            <p:spPr bwMode="auto">
              <a:xfrm>
                <a:off x="576" y="1699"/>
                <a:ext cx="1360" cy="712"/>
              </a:xfrm>
              <a:prstGeom prst="roundRect">
                <a:avLst>
                  <a:gd name="adj" fmla="val 12495"/>
                </a:avLst>
              </a:prstGeom>
              <a:solidFill>
                <a:srgbClr val="FFFF99"/>
              </a:solidFill>
              <a:ln w="50800">
                <a:solidFill>
                  <a:srgbClr val="FF0000"/>
                </a:solidFill>
                <a:round/>
                <a:headEnd/>
                <a:tailEnd/>
              </a:ln>
            </p:spPr>
            <p:txBody>
              <a:bodyPr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3333FF"/>
                    </a:solidFill>
                  </a:rPr>
                  <a:t>Ertrag einer Investition v. 1€ in ein €-Papier</a:t>
                </a:r>
              </a:p>
            </p:txBody>
          </p:sp>
        </p:grpSp>
        <p:sp>
          <p:nvSpPr>
            <p:cNvPr id="40989" name="Text Box 32"/>
            <p:cNvSpPr txBox="1">
              <a:spLocks noChangeArrowheads="1"/>
            </p:cNvSpPr>
            <p:nvPr/>
          </p:nvSpPr>
          <p:spPr bwMode="auto">
            <a:xfrm>
              <a:off x="672" y="1256"/>
              <a:ext cx="15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1€ * (1+i</a:t>
              </a:r>
              <a:r>
                <a:rPr lang="de-DE" altLang="en-US" baseline="-25000"/>
                <a:t>€,t,t+1</a:t>
              </a:r>
              <a:r>
                <a:rPr lang="de-DE" altLang="en-US"/>
                <a:t>)</a:t>
              </a:r>
            </a:p>
          </p:txBody>
        </p:sp>
      </p:grpSp>
      <p:grpSp>
        <p:nvGrpSpPr>
          <p:cNvPr id="4" name="Group 34"/>
          <p:cNvGrpSpPr>
            <a:grpSpLocks/>
          </p:cNvGrpSpPr>
          <p:nvPr/>
        </p:nvGrpSpPr>
        <p:grpSpPr bwMode="auto">
          <a:xfrm>
            <a:off x="3967163" y="1993900"/>
            <a:ext cx="2136775" cy="2062163"/>
            <a:chOff x="2499" y="1256"/>
            <a:chExt cx="1346" cy="1299"/>
          </a:xfrm>
        </p:grpSpPr>
        <p:grpSp>
          <p:nvGrpSpPr>
            <p:cNvPr id="40984" name="Group 7"/>
            <p:cNvGrpSpPr>
              <a:grpSpLocks/>
            </p:cNvGrpSpPr>
            <p:nvPr/>
          </p:nvGrpSpPr>
          <p:grpSpPr bwMode="auto">
            <a:xfrm>
              <a:off x="2499" y="1593"/>
              <a:ext cx="1346" cy="962"/>
              <a:chOff x="2313" y="1502"/>
              <a:chExt cx="1346" cy="962"/>
            </a:xfrm>
          </p:grpSpPr>
          <p:sp>
            <p:nvSpPr>
              <p:cNvPr id="40986" name="AutoShape 8"/>
              <p:cNvSpPr>
                <a:spLocks/>
              </p:cNvSpPr>
              <p:nvPr/>
            </p:nvSpPr>
            <p:spPr bwMode="auto">
              <a:xfrm rot="5400000">
                <a:off x="2890" y="1172"/>
                <a:ext cx="204" cy="864"/>
              </a:xfrm>
              <a:prstGeom prst="rightBrace">
                <a:avLst>
                  <a:gd name="adj1" fmla="val 35294"/>
                  <a:gd name="adj2" fmla="val 50000"/>
                </a:avLst>
              </a:prstGeom>
              <a:noFill/>
              <a:ln w="38100">
                <a:solidFill>
                  <a:srgbClr val="FF0000"/>
                </a:solidFill>
                <a:round/>
                <a:headEnd type="none" w="med" len="lg"/>
                <a:tailEnd type="none" w="lg"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40987" name="AutoShape 9"/>
              <p:cNvSpPr>
                <a:spLocks noChangeArrowheads="1"/>
              </p:cNvSpPr>
              <p:nvPr/>
            </p:nvSpPr>
            <p:spPr bwMode="auto">
              <a:xfrm>
                <a:off x="2313" y="1752"/>
                <a:ext cx="1346" cy="712"/>
              </a:xfrm>
              <a:prstGeom prst="roundRect">
                <a:avLst>
                  <a:gd name="adj" fmla="val 12495"/>
                </a:avLst>
              </a:prstGeom>
              <a:solidFill>
                <a:srgbClr val="FFFF99"/>
              </a:solidFill>
              <a:ln w="50800">
                <a:solidFill>
                  <a:srgbClr val="FF0000"/>
                </a:solidFill>
                <a:round/>
                <a:headEnd/>
                <a:tailEnd/>
              </a:ln>
            </p:spPr>
            <p:txBody>
              <a:bodyPr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3333FF"/>
                    </a:solidFill>
                  </a:rPr>
                  <a:t>Kassakurs beim Umtausch von 1€ in $</a:t>
                </a:r>
              </a:p>
            </p:txBody>
          </p:sp>
        </p:grpSp>
        <p:sp>
          <p:nvSpPr>
            <p:cNvPr id="40985" name="Text Box 33"/>
            <p:cNvSpPr txBox="1">
              <a:spLocks noChangeArrowheads="1"/>
            </p:cNvSpPr>
            <p:nvPr/>
          </p:nvSpPr>
          <p:spPr bwMode="auto">
            <a:xfrm>
              <a:off x="2712" y="1256"/>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1€ * e</a:t>
              </a:r>
              <a:r>
                <a:rPr lang="de-DE" altLang="en-US" baseline="30000"/>
                <a:t>$</a:t>
              </a:r>
              <a:r>
                <a:rPr lang="de-DE" altLang="en-US" baseline="-25000"/>
                <a:t>€,t</a:t>
              </a:r>
              <a:endParaRPr lang="de-DE" altLang="en-US"/>
            </a:p>
          </p:txBody>
        </p:sp>
      </p:grpSp>
      <p:grpSp>
        <p:nvGrpSpPr>
          <p:cNvPr id="6" name="Group 50"/>
          <p:cNvGrpSpPr>
            <a:grpSpLocks/>
          </p:cNvGrpSpPr>
          <p:nvPr/>
        </p:nvGrpSpPr>
        <p:grpSpPr bwMode="auto">
          <a:xfrm>
            <a:off x="6969125" y="2019300"/>
            <a:ext cx="2047875" cy="4775200"/>
            <a:chOff x="4390" y="1272"/>
            <a:chExt cx="1290" cy="3008"/>
          </a:xfrm>
        </p:grpSpPr>
        <p:grpSp>
          <p:nvGrpSpPr>
            <p:cNvPr id="40979" name="Group 11"/>
            <p:cNvGrpSpPr>
              <a:grpSpLocks/>
            </p:cNvGrpSpPr>
            <p:nvPr/>
          </p:nvGrpSpPr>
          <p:grpSpPr bwMode="auto">
            <a:xfrm>
              <a:off x="4905" y="1602"/>
              <a:ext cx="715" cy="1685"/>
              <a:chOff x="4568" y="1646"/>
              <a:chExt cx="962" cy="1875"/>
            </a:xfrm>
          </p:grpSpPr>
          <p:sp>
            <p:nvSpPr>
              <p:cNvPr id="40982" name="AutoShape 12"/>
              <p:cNvSpPr>
                <a:spLocks/>
              </p:cNvSpPr>
              <p:nvPr/>
            </p:nvSpPr>
            <p:spPr bwMode="auto">
              <a:xfrm rot="5400000">
                <a:off x="4962" y="1252"/>
                <a:ext cx="174" cy="962"/>
              </a:xfrm>
              <a:prstGeom prst="rightBrace">
                <a:avLst>
                  <a:gd name="adj1" fmla="val 46073"/>
                  <a:gd name="adj2" fmla="val 50000"/>
                </a:avLst>
              </a:prstGeom>
              <a:noFill/>
              <a:ln w="38100">
                <a:solidFill>
                  <a:srgbClr val="FF0000"/>
                </a:solidFill>
                <a:round/>
                <a:headEnd type="none" w="med" len="lg"/>
                <a:tailEnd type="none" w="lg"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40983" name="Line 13"/>
              <p:cNvSpPr>
                <a:spLocks noChangeShapeType="1"/>
              </p:cNvSpPr>
              <p:nvPr/>
            </p:nvSpPr>
            <p:spPr bwMode="auto">
              <a:xfrm>
                <a:off x="5051" y="1820"/>
                <a:ext cx="6" cy="1701"/>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40980" name="AutoShape 14"/>
            <p:cNvSpPr>
              <a:spLocks noChangeArrowheads="1"/>
            </p:cNvSpPr>
            <p:nvPr/>
          </p:nvSpPr>
          <p:spPr bwMode="auto">
            <a:xfrm>
              <a:off x="4390" y="3361"/>
              <a:ext cx="1282" cy="919"/>
            </a:xfrm>
            <a:prstGeom prst="roundRect">
              <a:avLst>
                <a:gd name="adj" fmla="val 12495"/>
              </a:avLst>
            </a:prstGeom>
            <a:solidFill>
              <a:srgbClr val="FFFF99"/>
            </a:solidFill>
            <a:ln w="50800">
              <a:solidFill>
                <a:srgbClr val="FF0000"/>
              </a:solidFill>
              <a:round/>
              <a:headEnd/>
              <a:tailEnd/>
            </a:ln>
          </p:spPr>
          <p:txBody>
            <a:bodyPr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3333FF"/>
                  </a:solidFill>
                </a:rPr>
                <a:t>Terminkurs beim Umtausch des $-Ertrages in €</a:t>
              </a:r>
            </a:p>
          </p:txBody>
        </p:sp>
        <p:sp>
          <p:nvSpPr>
            <p:cNvPr id="40981" name="Text Box 40"/>
            <p:cNvSpPr txBox="1">
              <a:spLocks noChangeArrowheads="1"/>
            </p:cNvSpPr>
            <p:nvPr/>
          </p:nvSpPr>
          <p:spPr bwMode="auto">
            <a:xfrm>
              <a:off x="4776" y="1272"/>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  f</a:t>
              </a:r>
              <a:r>
                <a:rPr lang="de-DE" altLang="en-US" baseline="30000"/>
                <a:t>$</a:t>
              </a:r>
              <a:r>
                <a:rPr lang="de-DE" altLang="en-US" baseline="-25000"/>
                <a:t>€,t+1</a:t>
              </a:r>
            </a:p>
          </p:txBody>
        </p:sp>
      </p:grpSp>
      <p:sp>
        <p:nvSpPr>
          <p:cNvPr id="7716905" name="Text Box 41"/>
          <p:cNvSpPr txBox="1">
            <a:spLocks noChangeArrowheads="1"/>
          </p:cNvSpPr>
          <p:nvPr/>
        </p:nvSpPr>
        <p:spPr bwMode="auto">
          <a:xfrm>
            <a:off x="3378200" y="1968500"/>
            <a:ext cx="143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a:t>
            </a:r>
          </a:p>
        </p:txBody>
      </p:sp>
      <p:grpSp>
        <p:nvGrpSpPr>
          <p:cNvPr id="8" name="Group 48"/>
          <p:cNvGrpSpPr>
            <a:grpSpLocks/>
          </p:cNvGrpSpPr>
          <p:nvPr/>
        </p:nvGrpSpPr>
        <p:grpSpPr bwMode="auto">
          <a:xfrm>
            <a:off x="5435600" y="2006600"/>
            <a:ext cx="2387600" cy="3081338"/>
            <a:chOff x="3424" y="1264"/>
            <a:chExt cx="1504" cy="1941"/>
          </a:xfrm>
        </p:grpSpPr>
        <p:grpSp>
          <p:nvGrpSpPr>
            <p:cNvPr id="40973" name="Group 20"/>
            <p:cNvGrpSpPr>
              <a:grpSpLocks/>
            </p:cNvGrpSpPr>
            <p:nvPr/>
          </p:nvGrpSpPr>
          <p:grpSpPr bwMode="auto">
            <a:xfrm>
              <a:off x="3512" y="1593"/>
              <a:ext cx="1347" cy="1612"/>
              <a:chOff x="3319" y="1480"/>
              <a:chExt cx="1347" cy="1756"/>
            </a:xfrm>
          </p:grpSpPr>
          <p:sp>
            <p:nvSpPr>
              <p:cNvPr id="40975" name="AutoShape 21"/>
              <p:cNvSpPr>
                <a:spLocks noChangeArrowheads="1"/>
              </p:cNvSpPr>
              <p:nvPr/>
            </p:nvSpPr>
            <p:spPr bwMode="auto">
              <a:xfrm>
                <a:off x="3319" y="2687"/>
                <a:ext cx="1347" cy="549"/>
              </a:xfrm>
              <a:prstGeom prst="roundRect">
                <a:avLst>
                  <a:gd name="adj" fmla="val 12495"/>
                </a:avLst>
              </a:prstGeom>
              <a:solidFill>
                <a:srgbClr val="FFFF99"/>
              </a:solidFill>
              <a:ln w="50800">
                <a:solidFill>
                  <a:srgbClr val="FF0000"/>
                </a:solidFill>
                <a:round/>
                <a:headEnd/>
                <a:tailEnd/>
              </a:ln>
            </p:spPr>
            <p:txBody>
              <a:bodyPr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3333FF"/>
                    </a:solidFill>
                  </a:rPr>
                  <a:t>Ertrag eines        $-Papieres</a:t>
                </a:r>
              </a:p>
            </p:txBody>
          </p:sp>
          <p:grpSp>
            <p:nvGrpSpPr>
              <p:cNvPr id="40976" name="Group 22"/>
              <p:cNvGrpSpPr>
                <a:grpSpLocks/>
              </p:cNvGrpSpPr>
              <p:nvPr/>
            </p:nvGrpSpPr>
            <p:grpSpPr bwMode="auto">
              <a:xfrm>
                <a:off x="3583" y="1480"/>
                <a:ext cx="907" cy="1111"/>
                <a:chOff x="3583" y="1480"/>
                <a:chExt cx="907" cy="1111"/>
              </a:xfrm>
            </p:grpSpPr>
            <p:sp>
              <p:nvSpPr>
                <p:cNvPr id="40977" name="AutoShape 23"/>
                <p:cNvSpPr>
                  <a:spLocks/>
                </p:cNvSpPr>
                <p:nvPr/>
              </p:nvSpPr>
              <p:spPr bwMode="auto">
                <a:xfrm rot="5400000">
                  <a:off x="3950" y="1113"/>
                  <a:ext cx="174" cy="907"/>
                </a:xfrm>
                <a:prstGeom prst="rightBrace">
                  <a:avLst>
                    <a:gd name="adj1" fmla="val 43439"/>
                    <a:gd name="adj2" fmla="val 50000"/>
                  </a:avLst>
                </a:prstGeom>
                <a:noFill/>
                <a:ln w="38100">
                  <a:solidFill>
                    <a:srgbClr val="FF0000"/>
                  </a:solidFill>
                  <a:round/>
                  <a:headEnd type="none" w="med" len="lg"/>
                  <a:tailEnd type="none" w="lg"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40978" name="Line 24"/>
                <p:cNvSpPr>
                  <a:spLocks noChangeShapeType="1"/>
                </p:cNvSpPr>
                <p:nvPr/>
              </p:nvSpPr>
              <p:spPr bwMode="auto">
                <a:xfrm>
                  <a:off x="4037" y="1661"/>
                  <a:ext cx="0" cy="930"/>
                </a:xfrm>
                <a:prstGeom prst="line">
                  <a:avLst/>
                </a:prstGeom>
                <a:noFill/>
                <a:ln w="381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grpSp>
        <p:sp>
          <p:nvSpPr>
            <p:cNvPr id="40974" name="Text Box 47"/>
            <p:cNvSpPr txBox="1">
              <a:spLocks noChangeArrowheads="1"/>
            </p:cNvSpPr>
            <p:nvPr/>
          </p:nvSpPr>
          <p:spPr bwMode="auto">
            <a:xfrm>
              <a:off x="3424" y="1264"/>
              <a:ext cx="15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 * (1+i</a:t>
              </a:r>
              <a:r>
                <a:rPr lang="de-DE" altLang="en-US" baseline="-25000"/>
                <a:t>$,t,t+1</a:t>
              </a:r>
              <a:r>
                <a:rPr lang="de-DE" altLang="en-US"/>
                <a:t>)</a:t>
              </a:r>
            </a:p>
          </p:txBody>
        </p:sp>
      </p:grpSp>
      <p:sp>
        <p:nvSpPr>
          <p:cNvPr id="40972" name="Text Box 51"/>
          <p:cNvSpPr txBox="1">
            <a:spLocks noChangeArrowheads="1"/>
          </p:cNvSpPr>
          <p:nvPr/>
        </p:nvSpPr>
        <p:spPr bwMode="auto">
          <a:xfrm>
            <a:off x="571500" y="1066800"/>
            <a:ext cx="7708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a:t>   Ertrag bei €-Anlage     =             Ertrag bei $-Anlage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169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6905"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1D5212B0-4BF0-4B3C-B698-23F9B0D621F9}" type="slidenum">
              <a:rPr lang="de-DE" altLang="en-US" sz="1600" smtClean="0"/>
              <a:pPr algn="r" eaLnBrk="1" hangingPunct="1">
                <a:spcBef>
                  <a:spcPct val="0"/>
                </a:spcBef>
                <a:buClrTx/>
                <a:buFontTx/>
                <a:buNone/>
              </a:pPr>
              <a:t>38</a:t>
            </a:fld>
            <a:r>
              <a:rPr lang="de-DE" altLang="en-US" sz="1600"/>
              <a:t> -</a:t>
            </a:r>
          </a:p>
        </p:txBody>
      </p:sp>
      <p:sp>
        <p:nvSpPr>
          <p:cNvPr id="4198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41988" name="AutoShape 5"/>
          <p:cNvSpPr>
            <a:spLocks/>
          </p:cNvSpPr>
          <p:nvPr/>
        </p:nvSpPr>
        <p:spPr bwMode="auto">
          <a:xfrm rot="5400000">
            <a:off x="4764882" y="-738981"/>
            <a:ext cx="317500" cy="7532687"/>
          </a:xfrm>
          <a:prstGeom prst="rightBrace">
            <a:avLst>
              <a:gd name="adj1" fmla="val 197708"/>
              <a:gd name="adj2" fmla="val 50000"/>
            </a:avLst>
          </a:prstGeom>
          <a:noFill/>
          <a:ln w="38100">
            <a:solidFill>
              <a:srgbClr val="FF0000"/>
            </a:solidFill>
            <a:round/>
            <a:headEnd type="none" w="med" len="lg"/>
            <a:tailEnd type="none" w="lg"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41989" name="AutoShape 6"/>
          <p:cNvSpPr>
            <a:spLocks noChangeArrowheads="1"/>
          </p:cNvSpPr>
          <p:nvPr/>
        </p:nvSpPr>
        <p:spPr bwMode="auto">
          <a:xfrm>
            <a:off x="3521075" y="3538538"/>
            <a:ext cx="2738438" cy="536575"/>
          </a:xfrm>
          <a:prstGeom prst="roundRect">
            <a:avLst>
              <a:gd name="adj" fmla="val 12495"/>
            </a:avLst>
          </a:prstGeom>
          <a:solidFill>
            <a:srgbClr val="FFFF99"/>
          </a:solidFill>
          <a:ln w="50800">
            <a:solidFill>
              <a:srgbClr val="FF0000"/>
            </a:solidFill>
            <a:round/>
            <a:headEnd/>
            <a:tailEnd/>
          </a:ln>
        </p:spPr>
        <p:txBody>
          <a:bodyPr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a:solidFill>
                  <a:srgbClr val="3333FF"/>
                </a:solidFill>
              </a:rPr>
              <a:t>„Zinsparität“</a:t>
            </a:r>
          </a:p>
        </p:txBody>
      </p:sp>
      <p:sp>
        <p:nvSpPr>
          <p:cNvPr id="41990" name="AutoShape 12"/>
          <p:cNvSpPr>
            <a:spLocks/>
          </p:cNvSpPr>
          <p:nvPr/>
        </p:nvSpPr>
        <p:spPr bwMode="auto">
          <a:xfrm rot="16200000" flipV="1">
            <a:off x="2042319" y="769144"/>
            <a:ext cx="317500" cy="1976438"/>
          </a:xfrm>
          <a:prstGeom prst="rightBrace">
            <a:avLst>
              <a:gd name="adj1" fmla="val 51875"/>
              <a:gd name="adj2" fmla="val 50000"/>
            </a:avLst>
          </a:prstGeom>
          <a:noFill/>
          <a:ln w="38100">
            <a:solidFill>
              <a:srgbClr val="FF0000"/>
            </a:solidFill>
            <a:round/>
            <a:headEnd type="none" w="med" len="lg"/>
            <a:tailEnd type="none" w="lg"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41991" name="AutoShape 13"/>
          <p:cNvSpPr>
            <a:spLocks/>
          </p:cNvSpPr>
          <p:nvPr/>
        </p:nvSpPr>
        <p:spPr bwMode="auto">
          <a:xfrm rot="16200000" flipV="1">
            <a:off x="6345238" y="-566737"/>
            <a:ext cx="317500" cy="4648200"/>
          </a:xfrm>
          <a:prstGeom prst="rightBrace">
            <a:avLst>
              <a:gd name="adj1" fmla="val 122000"/>
              <a:gd name="adj2" fmla="val 50000"/>
            </a:avLst>
          </a:prstGeom>
          <a:noFill/>
          <a:ln w="38100">
            <a:solidFill>
              <a:srgbClr val="FF0000"/>
            </a:solidFill>
            <a:round/>
            <a:headEnd type="none" w="med" len="lg"/>
            <a:tailEnd type="none" w="lg"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7717906" name="Rectangle 18"/>
          <p:cNvSpPr>
            <a:spLocks noGrp="1" noChangeArrowheads="1"/>
          </p:cNvSpPr>
          <p:nvPr>
            <p:ph type="title" idx="4294967295"/>
          </p:nvPr>
        </p:nvSpPr>
        <p:spPr/>
        <p:txBody>
          <a:bodyPr/>
          <a:lstStyle/>
          <a:p>
            <a:pPr eaLnBrk="1" hangingPunct="1">
              <a:defRPr/>
            </a:pPr>
            <a:r>
              <a:rPr lang="de-DE" dirty="0"/>
              <a:t>3. Währungstheorie und Währungspolitik</a:t>
            </a:r>
            <a:br>
              <a:rPr lang="de-DE" dirty="0"/>
            </a:br>
            <a:r>
              <a:rPr lang="de-DE" sz="2200" dirty="0"/>
              <a:t>3.1.2. Kaufkraft- und Zinsparität</a:t>
            </a:r>
          </a:p>
        </p:txBody>
      </p:sp>
      <p:sp>
        <p:nvSpPr>
          <p:cNvPr id="41993" name="Text Box 24"/>
          <p:cNvSpPr txBox="1">
            <a:spLocks noChangeArrowheads="1"/>
          </p:cNvSpPr>
          <p:nvPr/>
        </p:nvSpPr>
        <p:spPr bwMode="auto">
          <a:xfrm>
            <a:off x="914400" y="19939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1€ * (1+i</a:t>
            </a:r>
            <a:r>
              <a:rPr lang="de-DE" altLang="en-US" baseline="-25000"/>
              <a:t>€,t,t+1</a:t>
            </a:r>
            <a:r>
              <a:rPr lang="de-DE" altLang="en-US"/>
              <a:t>)</a:t>
            </a:r>
          </a:p>
        </p:txBody>
      </p:sp>
      <p:sp>
        <p:nvSpPr>
          <p:cNvPr id="41994" name="Text Box 29"/>
          <p:cNvSpPr txBox="1">
            <a:spLocks noChangeArrowheads="1"/>
          </p:cNvSpPr>
          <p:nvPr/>
        </p:nvSpPr>
        <p:spPr bwMode="auto">
          <a:xfrm>
            <a:off x="4152900" y="1993900"/>
            <a:ext cx="143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1€ * e</a:t>
            </a:r>
            <a:r>
              <a:rPr lang="de-DE" altLang="en-US" baseline="30000"/>
              <a:t>$</a:t>
            </a:r>
            <a:r>
              <a:rPr lang="de-DE" altLang="en-US" baseline="-25000"/>
              <a:t>€,t</a:t>
            </a:r>
            <a:endParaRPr lang="de-DE" altLang="en-US"/>
          </a:p>
        </p:txBody>
      </p:sp>
      <p:sp>
        <p:nvSpPr>
          <p:cNvPr id="41995" name="Text Box 35"/>
          <p:cNvSpPr txBox="1">
            <a:spLocks noChangeArrowheads="1"/>
          </p:cNvSpPr>
          <p:nvPr/>
        </p:nvSpPr>
        <p:spPr bwMode="auto">
          <a:xfrm>
            <a:off x="7429500" y="2019300"/>
            <a:ext cx="143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  f</a:t>
            </a:r>
            <a:r>
              <a:rPr lang="de-DE" altLang="en-US" baseline="30000"/>
              <a:t>$</a:t>
            </a:r>
            <a:r>
              <a:rPr lang="de-DE" altLang="en-US" baseline="-25000"/>
              <a:t>€,t+1</a:t>
            </a:r>
          </a:p>
        </p:txBody>
      </p:sp>
      <p:sp>
        <p:nvSpPr>
          <p:cNvPr id="41996" name="Text Box 42"/>
          <p:cNvSpPr txBox="1">
            <a:spLocks noChangeArrowheads="1"/>
          </p:cNvSpPr>
          <p:nvPr/>
        </p:nvSpPr>
        <p:spPr bwMode="auto">
          <a:xfrm>
            <a:off x="5283200" y="2006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 * (1+i</a:t>
            </a:r>
            <a:r>
              <a:rPr lang="de-DE" altLang="en-US" baseline="-25000"/>
              <a:t>$,t,t+1</a:t>
            </a:r>
            <a:r>
              <a:rPr lang="de-DE" altLang="en-US"/>
              <a:t>)</a:t>
            </a:r>
          </a:p>
        </p:txBody>
      </p:sp>
      <p:sp>
        <p:nvSpPr>
          <p:cNvPr id="41997" name="Text Box 44"/>
          <p:cNvSpPr txBox="1">
            <a:spLocks noChangeArrowheads="1"/>
          </p:cNvSpPr>
          <p:nvPr/>
        </p:nvSpPr>
        <p:spPr bwMode="auto">
          <a:xfrm>
            <a:off x="2997200" y="1968500"/>
            <a:ext cx="143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a:t>
            </a:r>
          </a:p>
        </p:txBody>
      </p:sp>
      <p:sp>
        <p:nvSpPr>
          <p:cNvPr id="41998" name="Text Box 45"/>
          <p:cNvSpPr txBox="1">
            <a:spLocks noChangeArrowheads="1"/>
          </p:cNvSpPr>
          <p:nvPr/>
        </p:nvSpPr>
        <p:spPr bwMode="auto">
          <a:xfrm>
            <a:off x="266700" y="1066800"/>
            <a:ext cx="7708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a:t>   Ertrag bei €-Anlage     =             Ertrag bei $-Anlage</a:t>
            </a:r>
          </a:p>
        </p:txBody>
      </p:sp>
      <p:sp>
        <p:nvSpPr>
          <p:cNvPr id="41999" name="Text Box 46"/>
          <p:cNvSpPr txBox="1">
            <a:spLocks noChangeArrowheads="1"/>
          </p:cNvSpPr>
          <p:nvPr/>
        </p:nvSpPr>
        <p:spPr bwMode="auto">
          <a:xfrm>
            <a:off x="977900" y="4718050"/>
            <a:ext cx="7291388"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200"/>
              <a:t>Wenn man diese Gleichung nach dem Wechselkurs e</a:t>
            </a:r>
            <a:r>
              <a:rPr lang="de-DE" altLang="en-US" sz="2200" baseline="30000"/>
              <a:t>$</a:t>
            </a:r>
            <a:r>
              <a:rPr lang="de-DE" altLang="en-US" sz="2200" baseline="-25000"/>
              <a:t>€,t </a:t>
            </a:r>
            <a:r>
              <a:rPr lang="de-DE" altLang="en-US" sz="2200"/>
              <a:t>auflöst, erhält man eine Formel, die den Einfluss von unterschiedlichen Zinssätzen im In- und Ausland auf den Wechselkurs zeigt:</a:t>
            </a:r>
            <a:endParaRPr lang="de-DE" altLang="en-US" sz="2200" baseline="-25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0CFF3822-2155-4855-AA42-7C2ED3B9C36F}" type="slidenum">
              <a:rPr lang="de-DE" altLang="en-US" sz="1600" smtClean="0"/>
              <a:pPr algn="r" eaLnBrk="1" hangingPunct="1">
                <a:spcBef>
                  <a:spcPct val="0"/>
                </a:spcBef>
                <a:buClrTx/>
                <a:buFontTx/>
                <a:buNone/>
              </a:pPr>
              <a:t>39</a:t>
            </a:fld>
            <a:r>
              <a:rPr lang="de-DE" altLang="en-US" sz="1600"/>
              <a:t> -</a:t>
            </a:r>
          </a:p>
        </p:txBody>
      </p:sp>
      <p:sp>
        <p:nvSpPr>
          <p:cNvPr id="4301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graphicFrame>
        <p:nvGraphicFramePr>
          <p:cNvPr id="7718922" name="Object 10"/>
          <p:cNvGraphicFramePr>
            <a:graphicFrameLocks noChangeAspect="1"/>
          </p:cNvGraphicFramePr>
          <p:nvPr/>
        </p:nvGraphicFramePr>
        <p:xfrm>
          <a:off x="757238" y="3560763"/>
          <a:ext cx="793750" cy="307975"/>
        </p:xfrm>
        <a:graphic>
          <a:graphicData uri="http://schemas.openxmlformats.org/presentationml/2006/ole">
            <mc:AlternateContent xmlns:mc="http://schemas.openxmlformats.org/markup-compatibility/2006">
              <mc:Choice xmlns:v="urn:schemas-microsoft-com:vml" Requires="v">
                <p:oleObj spid="_x0000_s43247" name="Equation" r:id="rId4" imgW="888614" imgH="317362" progId="Equation.DSMT4">
                  <p:embed/>
                </p:oleObj>
              </mc:Choice>
              <mc:Fallback>
                <p:oleObj name="Equation" r:id="rId4" imgW="888614" imgH="317362"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238" y="3560763"/>
                        <a:ext cx="793750" cy="307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18923" name="AutoShape 11"/>
          <p:cNvSpPr>
            <a:spLocks noChangeArrowheads="1"/>
          </p:cNvSpPr>
          <p:nvPr/>
        </p:nvSpPr>
        <p:spPr bwMode="auto">
          <a:xfrm>
            <a:off x="1639888" y="3344863"/>
            <a:ext cx="6089650" cy="803275"/>
          </a:xfrm>
          <a:prstGeom prst="roundRect">
            <a:avLst>
              <a:gd name="adj" fmla="val 12495"/>
            </a:avLst>
          </a:prstGeom>
          <a:solidFill>
            <a:srgbClr val="FFFF99"/>
          </a:solidFill>
          <a:ln w="50800">
            <a:solidFill>
              <a:srgbClr val="FF0000"/>
            </a:solidFill>
            <a:round/>
            <a:headEnd/>
            <a:tailEnd/>
          </a:ln>
        </p:spPr>
        <p:txBody>
          <a:bodyPr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3333FF"/>
                </a:solidFill>
              </a:rPr>
              <a:t>Ein Anstieg des inländischen Zinssatzes führt für sich genommen zu einer </a:t>
            </a:r>
            <a:r>
              <a:rPr lang="de-DE" altLang="en-US" sz="2000">
                <a:solidFill>
                  <a:srgbClr val="FF0000"/>
                </a:solidFill>
              </a:rPr>
              <a:t>€-Aufwertung</a:t>
            </a:r>
          </a:p>
        </p:txBody>
      </p:sp>
      <p:sp>
        <p:nvSpPr>
          <p:cNvPr id="7718940" name="Rectangle 28"/>
          <p:cNvSpPr>
            <a:spLocks noGrp="1" noChangeArrowheads="1"/>
          </p:cNvSpPr>
          <p:nvPr>
            <p:ph type="title" idx="4294967295"/>
          </p:nvPr>
        </p:nvSpPr>
        <p:spPr/>
        <p:txBody>
          <a:bodyPr/>
          <a:lstStyle/>
          <a:p>
            <a:pPr eaLnBrk="1" hangingPunct="1">
              <a:defRPr/>
            </a:pPr>
            <a:r>
              <a:rPr lang="de-DE" dirty="0"/>
              <a:t>3. Währungstheorie und Währungspolitik</a:t>
            </a:r>
            <a:br>
              <a:rPr lang="de-DE" dirty="0"/>
            </a:br>
            <a:r>
              <a:rPr lang="de-DE" sz="2200" dirty="0"/>
              <a:t>3.1.2. Kaufkraft- und Zinsparität</a:t>
            </a:r>
          </a:p>
        </p:txBody>
      </p:sp>
      <p:grpSp>
        <p:nvGrpSpPr>
          <p:cNvPr id="43015" name="Group 51"/>
          <p:cNvGrpSpPr>
            <a:grpSpLocks/>
          </p:cNvGrpSpPr>
          <p:nvPr/>
        </p:nvGrpSpPr>
        <p:grpSpPr bwMode="auto">
          <a:xfrm>
            <a:off x="736600" y="1511300"/>
            <a:ext cx="7950200" cy="508000"/>
            <a:chOff x="464" y="952"/>
            <a:chExt cx="5008" cy="320"/>
          </a:xfrm>
        </p:grpSpPr>
        <p:sp>
          <p:nvSpPr>
            <p:cNvPr id="43027" name="Text Box 29"/>
            <p:cNvSpPr txBox="1">
              <a:spLocks noChangeArrowheads="1"/>
            </p:cNvSpPr>
            <p:nvPr/>
          </p:nvSpPr>
          <p:spPr bwMode="auto">
            <a:xfrm>
              <a:off x="464" y="968"/>
              <a:ext cx="15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1€ * (1+i</a:t>
              </a:r>
              <a:r>
                <a:rPr lang="de-DE" altLang="en-US" baseline="-25000"/>
                <a:t>€,t,t+1</a:t>
              </a:r>
              <a:r>
                <a:rPr lang="de-DE" altLang="en-US"/>
                <a:t>)</a:t>
              </a:r>
            </a:p>
          </p:txBody>
        </p:sp>
        <p:sp>
          <p:nvSpPr>
            <p:cNvPr id="43028" name="Text Box 30"/>
            <p:cNvSpPr txBox="1">
              <a:spLocks noChangeArrowheads="1"/>
            </p:cNvSpPr>
            <p:nvPr/>
          </p:nvSpPr>
          <p:spPr bwMode="auto">
            <a:xfrm>
              <a:off x="2504" y="968"/>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1€ * e</a:t>
              </a:r>
              <a:r>
                <a:rPr lang="de-DE" altLang="en-US" baseline="30000"/>
                <a:t>$</a:t>
              </a:r>
              <a:r>
                <a:rPr lang="de-DE" altLang="en-US" baseline="-25000"/>
                <a:t>€,t</a:t>
              </a:r>
              <a:endParaRPr lang="de-DE" altLang="en-US"/>
            </a:p>
          </p:txBody>
        </p:sp>
        <p:sp>
          <p:nvSpPr>
            <p:cNvPr id="43029" name="Text Box 31"/>
            <p:cNvSpPr txBox="1">
              <a:spLocks noChangeArrowheads="1"/>
            </p:cNvSpPr>
            <p:nvPr/>
          </p:nvSpPr>
          <p:spPr bwMode="auto">
            <a:xfrm>
              <a:off x="4568" y="984"/>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  f</a:t>
              </a:r>
              <a:r>
                <a:rPr lang="de-DE" altLang="en-US" baseline="30000"/>
                <a:t>$</a:t>
              </a:r>
              <a:r>
                <a:rPr lang="de-DE" altLang="en-US" baseline="-25000"/>
                <a:t>€,t+1</a:t>
              </a:r>
            </a:p>
          </p:txBody>
        </p:sp>
        <p:sp>
          <p:nvSpPr>
            <p:cNvPr id="43030" name="Text Box 32"/>
            <p:cNvSpPr txBox="1">
              <a:spLocks noChangeArrowheads="1"/>
            </p:cNvSpPr>
            <p:nvPr/>
          </p:nvSpPr>
          <p:spPr bwMode="auto">
            <a:xfrm>
              <a:off x="3216" y="976"/>
              <a:ext cx="15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 * (1+i</a:t>
              </a:r>
              <a:r>
                <a:rPr lang="de-DE" altLang="en-US" baseline="-25000"/>
                <a:t>$,t,t+1</a:t>
              </a:r>
              <a:r>
                <a:rPr lang="de-DE" altLang="en-US"/>
                <a:t>)</a:t>
              </a:r>
            </a:p>
          </p:txBody>
        </p:sp>
        <p:sp>
          <p:nvSpPr>
            <p:cNvPr id="43031" name="Text Box 33"/>
            <p:cNvSpPr txBox="1">
              <a:spLocks noChangeArrowheads="1"/>
            </p:cNvSpPr>
            <p:nvPr/>
          </p:nvSpPr>
          <p:spPr bwMode="auto">
            <a:xfrm>
              <a:off x="1776" y="952"/>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a:t>
              </a:r>
            </a:p>
          </p:txBody>
        </p:sp>
      </p:grpSp>
      <p:grpSp>
        <p:nvGrpSpPr>
          <p:cNvPr id="3" name="Group 41"/>
          <p:cNvGrpSpPr>
            <a:grpSpLocks/>
          </p:cNvGrpSpPr>
          <p:nvPr/>
        </p:nvGrpSpPr>
        <p:grpSpPr bwMode="auto">
          <a:xfrm>
            <a:off x="2293938" y="2159000"/>
            <a:ext cx="4876800" cy="1028700"/>
            <a:chOff x="1848" y="1640"/>
            <a:chExt cx="3072" cy="648"/>
          </a:xfrm>
        </p:grpSpPr>
        <p:sp>
          <p:nvSpPr>
            <p:cNvPr id="43021" name="Text Box 34"/>
            <p:cNvSpPr txBox="1">
              <a:spLocks noChangeArrowheads="1"/>
            </p:cNvSpPr>
            <p:nvPr/>
          </p:nvSpPr>
          <p:spPr bwMode="auto">
            <a:xfrm>
              <a:off x="2832" y="1640"/>
              <a:ext cx="150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(1+i</a:t>
              </a:r>
              <a:r>
                <a:rPr lang="de-DE" altLang="en-US" baseline="-25000"/>
                <a:t>€,t,t+1   </a:t>
              </a:r>
              <a:r>
                <a:rPr lang="de-DE" altLang="en-US"/>
                <a:t>)</a:t>
              </a:r>
            </a:p>
          </p:txBody>
        </p:sp>
        <p:sp>
          <p:nvSpPr>
            <p:cNvPr id="43022" name="Text Box 35"/>
            <p:cNvSpPr txBox="1">
              <a:spLocks noChangeArrowheads="1"/>
            </p:cNvSpPr>
            <p:nvPr/>
          </p:nvSpPr>
          <p:spPr bwMode="auto">
            <a:xfrm>
              <a:off x="2840" y="2000"/>
              <a:ext cx="15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(1+i</a:t>
              </a:r>
              <a:r>
                <a:rPr lang="de-DE" altLang="en-US" baseline="-25000"/>
                <a:t>$,t,t+1</a:t>
              </a:r>
              <a:r>
                <a:rPr lang="de-DE" altLang="en-US"/>
                <a:t>)</a:t>
              </a:r>
            </a:p>
          </p:txBody>
        </p:sp>
        <p:sp>
          <p:nvSpPr>
            <p:cNvPr id="43023" name="Text Box 36"/>
            <p:cNvSpPr txBox="1">
              <a:spLocks noChangeArrowheads="1"/>
            </p:cNvSpPr>
            <p:nvPr/>
          </p:nvSpPr>
          <p:spPr bwMode="auto">
            <a:xfrm>
              <a:off x="4016" y="1808"/>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  f</a:t>
              </a:r>
              <a:r>
                <a:rPr lang="de-DE" altLang="en-US" baseline="30000"/>
                <a:t>$</a:t>
              </a:r>
              <a:r>
                <a:rPr lang="de-DE" altLang="en-US" baseline="-25000"/>
                <a:t>€,t+1</a:t>
              </a:r>
            </a:p>
          </p:txBody>
        </p:sp>
        <p:sp>
          <p:nvSpPr>
            <p:cNvPr id="43024" name="Text Box 37"/>
            <p:cNvSpPr txBox="1">
              <a:spLocks noChangeArrowheads="1"/>
            </p:cNvSpPr>
            <p:nvPr/>
          </p:nvSpPr>
          <p:spPr bwMode="auto">
            <a:xfrm>
              <a:off x="2296" y="1816"/>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a:t>
              </a:r>
            </a:p>
          </p:txBody>
        </p:sp>
        <p:sp>
          <p:nvSpPr>
            <p:cNvPr id="43025" name="Text Box 38"/>
            <p:cNvSpPr txBox="1">
              <a:spLocks noChangeArrowheads="1"/>
            </p:cNvSpPr>
            <p:nvPr/>
          </p:nvSpPr>
          <p:spPr bwMode="auto">
            <a:xfrm>
              <a:off x="1848" y="1816"/>
              <a:ext cx="90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a:t>   e</a:t>
              </a:r>
              <a:r>
                <a:rPr lang="de-DE" altLang="en-US" baseline="30000"/>
                <a:t>$</a:t>
              </a:r>
              <a:r>
                <a:rPr lang="de-DE" altLang="en-US" baseline="-25000"/>
                <a:t>€,t </a:t>
              </a:r>
              <a:endParaRPr lang="de-DE" altLang="en-US" sz="2200" b="1">
                <a:solidFill>
                  <a:srgbClr val="00FF00"/>
                </a:solidFill>
              </a:endParaRPr>
            </a:p>
          </p:txBody>
        </p:sp>
        <p:sp>
          <p:nvSpPr>
            <p:cNvPr id="43026" name="Line 40"/>
            <p:cNvSpPr>
              <a:spLocks noChangeShapeType="1"/>
            </p:cNvSpPr>
            <p:nvPr/>
          </p:nvSpPr>
          <p:spPr bwMode="auto">
            <a:xfrm>
              <a:off x="3056" y="1960"/>
              <a:ext cx="1032" cy="0"/>
            </a:xfrm>
            <a:prstGeom prst="line">
              <a:avLst/>
            </a:prstGeom>
            <a:noFill/>
            <a:ln w="28575">
              <a:solidFill>
                <a:schemeClr val="tx1"/>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7718954" name="Text Box 42"/>
          <p:cNvSpPr txBox="1">
            <a:spLocks noChangeArrowheads="1"/>
          </p:cNvSpPr>
          <p:nvPr/>
        </p:nvSpPr>
        <p:spPr bwMode="auto">
          <a:xfrm>
            <a:off x="622300" y="2463800"/>
            <a:ext cx="143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&lt;=&gt;</a:t>
            </a:r>
          </a:p>
        </p:txBody>
      </p:sp>
      <p:sp>
        <p:nvSpPr>
          <p:cNvPr id="7718965" name="AutoShape 53"/>
          <p:cNvSpPr>
            <a:spLocks noChangeArrowheads="1"/>
          </p:cNvSpPr>
          <p:nvPr/>
        </p:nvSpPr>
        <p:spPr bwMode="auto">
          <a:xfrm>
            <a:off x="211138" y="4502150"/>
            <a:ext cx="8932862" cy="2203450"/>
          </a:xfrm>
          <a:prstGeom prst="roundRect">
            <a:avLst>
              <a:gd name="adj" fmla="val 12495"/>
            </a:avLst>
          </a:prstGeom>
          <a:solidFill>
            <a:srgbClr val="FFFF99"/>
          </a:solidFill>
          <a:ln w="50800">
            <a:solidFill>
              <a:srgbClr val="FF0000"/>
            </a:solidFill>
            <a:round/>
            <a:headEnd/>
            <a:tailEnd/>
          </a:ln>
        </p:spPr>
        <p:txBody>
          <a:bodyPr lIns="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 typeface="Symbol" pitchFamily="18" charset="2"/>
              <a:buNone/>
            </a:pPr>
            <a:r>
              <a:rPr lang="de-DE" altLang="en-US" sz="2000">
                <a:solidFill>
                  <a:srgbClr val="FF0000"/>
                </a:solidFill>
                <a:sym typeface="Wingdings" pitchFamily="2" charset="2"/>
              </a:rPr>
              <a:t>Ökonomische Erklärung:</a:t>
            </a:r>
            <a:r>
              <a:rPr lang="de-DE" altLang="en-US" sz="2000">
                <a:solidFill>
                  <a:srgbClr val="0000FF"/>
                </a:solidFill>
                <a:sym typeface="Wingdings" pitchFamily="2" charset="2"/>
              </a:rPr>
              <a:t> Ausgehend von einer Situation mit Geltung der Zinsparität steigt der Zinssatz in Euroland. =&gt; Anlage von Geld in Euro-Wertpapieren erbringt einen höheren Ertrag als Anlage von Geld in Dollar-Wertpapieren. =&gt; Um Geld in Euro-Wertpapieren anzulegen, muss der Dollar in Euro umgetauscht werden. =&gt; Nachfrage nach Euro steigt (= Angebot an Dollar steigt) =&gt; Der Euro wertet gegenüber dem Dollar auf.</a:t>
            </a:r>
          </a:p>
        </p:txBody>
      </p:sp>
      <p:sp>
        <p:nvSpPr>
          <p:cNvPr id="29" name="Rechteck 28"/>
          <p:cNvSpPr>
            <a:spLocks noChangeArrowheads="1"/>
          </p:cNvSpPr>
          <p:nvPr/>
        </p:nvSpPr>
        <p:spPr bwMode="auto">
          <a:xfrm>
            <a:off x="5386388" y="2190750"/>
            <a:ext cx="31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FF00"/>
                </a:solidFill>
              </a:rPr>
              <a:t>↑</a:t>
            </a:r>
            <a:endParaRPr lang="de-DE" altLang="en-US" sz="2000">
              <a:solidFill>
                <a:srgbClr val="66FFFF"/>
              </a:solidFill>
            </a:endParaRPr>
          </a:p>
        </p:txBody>
      </p:sp>
      <p:sp>
        <p:nvSpPr>
          <p:cNvPr id="30" name="Rechteck 29"/>
          <p:cNvSpPr>
            <a:spLocks noChangeArrowheads="1"/>
          </p:cNvSpPr>
          <p:nvPr/>
        </p:nvSpPr>
        <p:spPr bwMode="auto">
          <a:xfrm>
            <a:off x="3081338" y="2400300"/>
            <a:ext cx="31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FF00"/>
                </a:solidFill>
              </a:rPr>
              <a:t>↑</a:t>
            </a:r>
            <a:endParaRPr lang="de-DE" altLang="en-US" sz="2000">
              <a:solidFill>
                <a:srgbClr val="66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189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7189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71892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718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18923" grpId="0" animBg="1"/>
      <p:bldP spid="7718954" grpId="0"/>
      <p:bldP spid="7718965" grpId="0" animBg="1"/>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AD57C92D-2E1A-4F89-A7E3-C10A4977B25B}" type="slidenum">
              <a:rPr lang="de-DE" altLang="en-US" sz="1600" smtClean="0"/>
              <a:pPr algn="r" eaLnBrk="1" hangingPunct="1">
                <a:spcBef>
                  <a:spcPct val="0"/>
                </a:spcBef>
                <a:buClrTx/>
                <a:buFontTx/>
                <a:buNone/>
              </a:pPr>
              <a:t>4</a:t>
            </a:fld>
            <a:r>
              <a:rPr lang="de-DE" altLang="en-US" sz="1600"/>
              <a:t> -</a:t>
            </a:r>
          </a:p>
        </p:txBody>
      </p:sp>
      <p:sp>
        <p:nvSpPr>
          <p:cNvPr id="1024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237634" name="Rectangle 2"/>
          <p:cNvSpPr>
            <a:spLocks noGrp="1" noChangeArrowheads="1"/>
          </p:cNvSpPr>
          <p:nvPr>
            <p:ph type="title" idx="4294967295"/>
          </p:nvPr>
        </p:nvSpPr>
        <p:spPr>
          <a:xfrm>
            <a:off x="0" y="31750"/>
            <a:ext cx="9144000" cy="1100138"/>
          </a:xfrm>
        </p:spPr>
        <p:txBody>
          <a:bodyPr/>
          <a:lstStyle/>
          <a:p>
            <a:pPr eaLnBrk="1" hangingPunct="1">
              <a:defRPr/>
            </a:pPr>
            <a:r>
              <a:rPr lang="de-DE" sz="3000" dirty="0"/>
              <a:t>3. Währungstheorie und Währungspolitik</a:t>
            </a:r>
            <a:br>
              <a:rPr lang="de-DE" sz="3000" dirty="0"/>
            </a:br>
            <a:r>
              <a:rPr lang="de-DE" sz="2300" dirty="0"/>
              <a:t> </a:t>
            </a:r>
            <a:r>
              <a:rPr lang="de-DE" sz="2300" b="0" dirty="0"/>
              <a:t>3.1.1. Angebot und Nachfrage auf Devisenmärkten</a:t>
            </a:r>
          </a:p>
        </p:txBody>
      </p:sp>
      <p:sp>
        <p:nvSpPr>
          <p:cNvPr id="7237635" name="Rectangle 3"/>
          <p:cNvSpPr>
            <a:spLocks noGrp="1" noChangeArrowheads="1"/>
          </p:cNvSpPr>
          <p:nvPr>
            <p:ph type="body" idx="4294967295"/>
          </p:nvPr>
        </p:nvSpPr>
        <p:spPr>
          <a:xfrm>
            <a:off x="457200" y="1169988"/>
            <a:ext cx="8451850" cy="5534025"/>
          </a:xfrm>
        </p:spPr>
        <p:txBody>
          <a:bodyPr/>
          <a:lstStyle/>
          <a:p>
            <a:pPr eaLnBrk="1" hangingPunct="1">
              <a:defRPr/>
            </a:pPr>
            <a:r>
              <a:rPr lang="de-DE" dirty="0"/>
              <a:t>Wichtige Definitionen:</a:t>
            </a:r>
          </a:p>
          <a:p>
            <a:pPr lvl="1" eaLnBrk="1" hangingPunct="1">
              <a:defRPr/>
            </a:pPr>
            <a:r>
              <a:rPr lang="de-DE" sz="2000" dirty="0">
                <a:solidFill>
                  <a:srgbClr val="00FF00"/>
                </a:solidFill>
              </a:rPr>
              <a:t>Devisen</a:t>
            </a:r>
            <a:r>
              <a:rPr lang="de-DE" sz="2000" dirty="0"/>
              <a:t>: Zur direkten Bezahlung von Exporten und Importen werden im Regelfall </a:t>
            </a:r>
            <a:r>
              <a:rPr lang="de-DE" sz="2000" dirty="0">
                <a:solidFill>
                  <a:srgbClr val="00FF00"/>
                </a:solidFill>
              </a:rPr>
              <a:t>Devisen </a:t>
            </a:r>
            <a:r>
              <a:rPr lang="de-DE" sz="2000" dirty="0"/>
              <a:t>eingesetzt. Devisen sind </a:t>
            </a:r>
            <a:r>
              <a:rPr lang="de-DE" sz="2000" dirty="0">
                <a:solidFill>
                  <a:srgbClr val="00FF00"/>
                </a:solidFill>
              </a:rPr>
              <a:t>ausländische Buchgeldforderungen</a:t>
            </a:r>
            <a:r>
              <a:rPr lang="de-DE" sz="2000" dirty="0"/>
              <a:t>, die international als Zahlungsmittel akzeptiert sind (= ausländisches „Girokontogeld“).</a:t>
            </a:r>
          </a:p>
          <a:p>
            <a:pPr lvl="1" eaLnBrk="1" hangingPunct="1">
              <a:lnSpc>
                <a:spcPct val="0"/>
              </a:lnSpc>
              <a:defRPr/>
            </a:pPr>
            <a:endParaRPr lang="de-DE" sz="2000" dirty="0"/>
          </a:p>
          <a:p>
            <a:pPr lvl="1" eaLnBrk="1" hangingPunct="1">
              <a:defRPr/>
            </a:pPr>
            <a:r>
              <a:rPr lang="de-DE" sz="2000" dirty="0">
                <a:solidFill>
                  <a:srgbClr val="00FF00"/>
                </a:solidFill>
              </a:rPr>
              <a:t>Sorten</a:t>
            </a:r>
            <a:r>
              <a:rPr lang="de-DE" sz="2000" dirty="0"/>
              <a:t>: Ausländische Banknoten sind im strengen Sinn keine Devisen sondern „</a:t>
            </a:r>
            <a:r>
              <a:rPr lang="de-DE" sz="2000" dirty="0">
                <a:solidFill>
                  <a:srgbClr val="00FF00"/>
                </a:solidFill>
              </a:rPr>
              <a:t>Sorten</a:t>
            </a:r>
            <a:r>
              <a:rPr lang="de-DE" sz="2000" dirty="0"/>
              <a:t>“. Auf dem Markt für </a:t>
            </a:r>
            <a:r>
              <a:rPr lang="de-DE" sz="2000" dirty="0">
                <a:solidFill>
                  <a:srgbClr val="00FF00"/>
                </a:solidFill>
              </a:rPr>
              <a:t>Sorten </a:t>
            </a:r>
            <a:r>
              <a:rPr lang="de-DE" sz="2000" dirty="0"/>
              <a:t>sind i.d.R. </a:t>
            </a:r>
            <a:r>
              <a:rPr lang="de-DE" sz="2000" dirty="0">
                <a:solidFill>
                  <a:srgbClr val="00FF00"/>
                </a:solidFill>
              </a:rPr>
              <a:t>höhere Transaktionsgebühren </a:t>
            </a:r>
            <a:r>
              <a:rPr lang="de-DE" sz="2000" dirty="0"/>
              <a:t>fällig, als auf dem Markt für Devisen, weil der </a:t>
            </a:r>
            <a:r>
              <a:rPr lang="de-DE" sz="2000" dirty="0">
                <a:solidFill>
                  <a:srgbClr val="00FF00"/>
                </a:solidFill>
              </a:rPr>
              <a:t>physikalische Tausch </a:t>
            </a:r>
            <a:r>
              <a:rPr lang="de-DE" sz="2000" dirty="0"/>
              <a:t>von Banknoten </a:t>
            </a:r>
            <a:r>
              <a:rPr lang="de-DE" sz="2000" dirty="0">
                <a:solidFill>
                  <a:srgbClr val="00FF00"/>
                </a:solidFill>
              </a:rPr>
              <a:t>höhere Kosten</a:t>
            </a:r>
            <a:r>
              <a:rPr lang="de-DE" sz="2000" dirty="0"/>
              <a:t> verursacht als das Umbuchen von </a:t>
            </a:r>
            <a:r>
              <a:rPr lang="de-DE" sz="2000" dirty="0" err="1"/>
              <a:t>Giralgeldbeständen</a:t>
            </a:r>
            <a:r>
              <a:rPr lang="de-DE" sz="2000" dirty="0"/>
              <a:t>.</a:t>
            </a:r>
          </a:p>
          <a:p>
            <a:pPr lvl="1" eaLnBrk="1" hangingPunct="1">
              <a:lnSpc>
                <a:spcPct val="10000"/>
              </a:lnSpc>
              <a:defRPr/>
            </a:pPr>
            <a:endParaRPr lang="de-DE" sz="2000" dirty="0"/>
          </a:p>
          <a:p>
            <a:pPr lvl="1" eaLnBrk="1" hangingPunct="1">
              <a:defRPr/>
            </a:pPr>
            <a:r>
              <a:rPr lang="de-DE" sz="2000" dirty="0"/>
              <a:t>Deshalb ist der „Sorten-Wechselkurs“ immer etwas ungünstiger als der „Devisen-Wechselkurs“. Abgesehen von diesem Unterschied </a:t>
            </a:r>
            <a:r>
              <a:rPr lang="de-DE" sz="2000" dirty="0">
                <a:solidFill>
                  <a:srgbClr val="00FF00"/>
                </a:solidFill>
              </a:rPr>
              <a:t>folgt </a:t>
            </a:r>
            <a:r>
              <a:rPr lang="de-DE" sz="2000" dirty="0"/>
              <a:t>der Wechselkurs von Sorten jedoch dem </a:t>
            </a:r>
            <a:r>
              <a:rPr lang="de-DE" sz="2000" dirty="0">
                <a:solidFill>
                  <a:srgbClr val="00FF00"/>
                </a:solidFill>
              </a:rPr>
              <a:t>Wechselkurs von Devisen </a:t>
            </a:r>
            <a:r>
              <a:rPr lang="de-DE" sz="2000" dirty="0"/>
              <a:t>sehr eng, so dass die Analyse im Folgenden auf die Bestimmungsfaktoren des Wechselkurses auf dem Devisenmarkt beschränkt wird.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376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376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376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F29F91EC-8D9B-4FCF-AE9D-5347E2597503}" type="slidenum">
              <a:rPr lang="de-DE" altLang="en-US" sz="1600" smtClean="0"/>
              <a:pPr algn="r" eaLnBrk="1" hangingPunct="1">
                <a:spcBef>
                  <a:spcPct val="0"/>
                </a:spcBef>
                <a:buClrTx/>
                <a:buFontTx/>
                <a:buNone/>
              </a:pPr>
              <a:t>40</a:t>
            </a:fld>
            <a:r>
              <a:rPr lang="de-DE" altLang="en-US" sz="1600"/>
              <a:t> -</a:t>
            </a:r>
          </a:p>
        </p:txBody>
      </p:sp>
      <p:sp>
        <p:nvSpPr>
          <p:cNvPr id="44035"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graphicFrame>
        <p:nvGraphicFramePr>
          <p:cNvPr id="7916546" name="Object 2"/>
          <p:cNvGraphicFramePr>
            <a:graphicFrameLocks noChangeAspect="1"/>
          </p:cNvGraphicFramePr>
          <p:nvPr/>
        </p:nvGraphicFramePr>
        <p:xfrm>
          <a:off x="757238" y="3560763"/>
          <a:ext cx="793750" cy="307975"/>
        </p:xfrm>
        <a:graphic>
          <a:graphicData uri="http://schemas.openxmlformats.org/presentationml/2006/ole">
            <mc:AlternateContent xmlns:mc="http://schemas.openxmlformats.org/markup-compatibility/2006">
              <mc:Choice xmlns:v="urn:schemas-microsoft-com:vml" Requires="v">
                <p:oleObj spid="_x0000_s44271" name="Equation" r:id="rId4" imgW="888614" imgH="317362" progId="Equation.DSMT4">
                  <p:embed/>
                </p:oleObj>
              </mc:Choice>
              <mc:Fallback>
                <p:oleObj name="Equation" r:id="rId4" imgW="888614" imgH="317362"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238" y="3560763"/>
                        <a:ext cx="793750" cy="307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16547" name="AutoShape 3"/>
          <p:cNvSpPr>
            <a:spLocks noChangeArrowheads="1"/>
          </p:cNvSpPr>
          <p:nvPr/>
        </p:nvSpPr>
        <p:spPr bwMode="auto">
          <a:xfrm>
            <a:off x="1639888" y="3344863"/>
            <a:ext cx="6089650" cy="803275"/>
          </a:xfrm>
          <a:prstGeom prst="roundRect">
            <a:avLst>
              <a:gd name="adj" fmla="val 12495"/>
            </a:avLst>
          </a:prstGeom>
          <a:solidFill>
            <a:srgbClr val="FFFF99"/>
          </a:solidFill>
          <a:ln w="50800">
            <a:solidFill>
              <a:srgbClr val="FF0000"/>
            </a:solidFill>
            <a:round/>
            <a:headEnd/>
            <a:tailEnd/>
          </a:ln>
        </p:spPr>
        <p:txBody>
          <a:bodyPr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3333FF"/>
                </a:solidFill>
              </a:rPr>
              <a:t>Ein Anstieg des ausländischen Zinssatzes führt für sich genommen zu einer </a:t>
            </a:r>
            <a:r>
              <a:rPr lang="de-DE" altLang="en-US" sz="2000">
                <a:solidFill>
                  <a:srgbClr val="FF0000"/>
                </a:solidFill>
              </a:rPr>
              <a:t>€-Abwertung</a:t>
            </a:r>
          </a:p>
        </p:txBody>
      </p:sp>
      <p:sp>
        <p:nvSpPr>
          <p:cNvPr id="7916548" name="Rectangle 4"/>
          <p:cNvSpPr>
            <a:spLocks noGrp="1" noChangeArrowheads="1"/>
          </p:cNvSpPr>
          <p:nvPr>
            <p:ph type="title" idx="4294967295"/>
          </p:nvPr>
        </p:nvSpPr>
        <p:spPr/>
        <p:txBody>
          <a:bodyPr/>
          <a:lstStyle/>
          <a:p>
            <a:pPr eaLnBrk="1" hangingPunct="1">
              <a:defRPr/>
            </a:pPr>
            <a:r>
              <a:rPr lang="de-DE" dirty="0"/>
              <a:t>3. Währungstheorie und Währungspolitik</a:t>
            </a:r>
            <a:br>
              <a:rPr lang="de-DE" dirty="0"/>
            </a:br>
            <a:r>
              <a:rPr lang="de-DE" sz="2200" dirty="0"/>
              <a:t>3.1.2. Kaufkraft- und Zinsparität</a:t>
            </a:r>
          </a:p>
        </p:txBody>
      </p:sp>
      <p:grpSp>
        <p:nvGrpSpPr>
          <p:cNvPr id="44039" name="Group 5"/>
          <p:cNvGrpSpPr>
            <a:grpSpLocks/>
          </p:cNvGrpSpPr>
          <p:nvPr/>
        </p:nvGrpSpPr>
        <p:grpSpPr bwMode="auto">
          <a:xfrm>
            <a:off x="736600" y="1511300"/>
            <a:ext cx="7950200" cy="508000"/>
            <a:chOff x="464" y="952"/>
            <a:chExt cx="5008" cy="320"/>
          </a:xfrm>
        </p:grpSpPr>
        <p:sp>
          <p:nvSpPr>
            <p:cNvPr id="44051" name="Text Box 6"/>
            <p:cNvSpPr txBox="1">
              <a:spLocks noChangeArrowheads="1"/>
            </p:cNvSpPr>
            <p:nvPr/>
          </p:nvSpPr>
          <p:spPr bwMode="auto">
            <a:xfrm>
              <a:off x="464" y="968"/>
              <a:ext cx="15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1€ * (1+i</a:t>
              </a:r>
              <a:r>
                <a:rPr lang="de-DE" altLang="en-US" baseline="-25000"/>
                <a:t>€,t,t+1</a:t>
              </a:r>
              <a:r>
                <a:rPr lang="de-DE" altLang="en-US"/>
                <a:t>)</a:t>
              </a:r>
            </a:p>
          </p:txBody>
        </p:sp>
        <p:sp>
          <p:nvSpPr>
            <p:cNvPr id="44052" name="Text Box 7"/>
            <p:cNvSpPr txBox="1">
              <a:spLocks noChangeArrowheads="1"/>
            </p:cNvSpPr>
            <p:nvPr/>
          </p:nvSpPr>
          <p:spPr bwMode="auto">
            <a:xfrm>
              <a:off x="2504" y="968"/>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1€ * e</a:t>
              </a:r>
              <a:r>
                <a:rPr lang="de-DE" altLang="en-US" baseline="30000"/>
                <a:t>$</a:t>
              </a:r>
              <a:r>
                <a:rPr lang="de-DE" altLang="en-US" baseline="-25000"/>
                <a:t>€,t</a:t>
              </a:r>
              <a:endParaRPr lang="de-DE" altLang="en-US"/>
            </a:p>
          </p:txBody>
        </p:sp>
        <p:sp>
          <p:nvSpPr>
            <p:cNvPr id="44053" name="Text Box 8"/>
            <p:cNvSpPr txBox="1">
              <a:spLocks noChangeArrowheads="1"/>
            </p:cNvSpPr>
            <p:nvPr/>
          </p:nvSpPr>
          <p:spPr bwMode="auto">
            <a:xfrm>
              <a:off x="4568" y="984"/>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  f</a:t>
              </a:r>
              <a:r>
                <a:rPr lang="de-DE" altLang="en-US" baseline="30000"/>
                <a:t>$</a:t>
              </a:r>
              <a:r>
                <a:rPr lang="de-DE" altLang="en-US" baseline="-25000"/>
                <a:t>€,t+1</a:t>
              </a:r>
            </a:p>
          </p:txBody>
        </p:sp>
        <p:sp>
          <p:nvSpPr>
            <p:cNvPr id="44054" name="Text Box 9"/>
            <p:cNvSpPr txBox="1">
              <a:spLocks noChangeArrowheads="1"/>
            </p:cNvSpPr>
            <p:nvPr/>
          </p:nvSpPr>
          <p:spPr bwMode="auto">
            <a:xfrm>
              <a:off x="3216" y="976"/>
              <a:ext cx="15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 * (1+i</a:t>
              </a:r>
              <a:r>
                <a:rPr lang="de-DE" altLang="en-US" baseline="-25000"/>
                <a:t>$,t,t+1</a:t>
              </a:r>
              <a:r>
                <a:rPr lang="de-DE" altLang="en-US"/>
                <a:t>)</a:t>
              </a:r>
            </a:p>
          </p:txBody>
        </p:sp>
        <p:sp>
          <p:nvSpPr>
            <p:cNvPr id="44055" name="Text Box 10"/>
            <p:cNvSpPr txBox="1">
              <a:spLocks noChangeArrowheads="1"/>
            </p:cNvSpPr>
            <p:nvPr/>
          </p:nvSpPr>
          <p:spPr bwMode="auto">
            <a:xfrm>
              <a:off x="1776" y="952"/>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a:t>
              </a:r>
            </a:p>
          </p:txBody>
        </p:sp>
      </p:grpSp>
      <p:grpSp>
        <p:nvGrpSpPr>
          <p:cNvPr id="3" name="Group 11"/>
          <p:cNvGrpSpPr>
            <a:grpSpLocks/>
          </p:cNvGrpSpPr>
          <p:nvPr/>
        </p:nvGrpSpPr>
        <p:grpSpPr bwMode="auto">
          <a:xfrm>
            <a:off x="2197100" y="2146300"/>
            <a:ext cx="4876800" cy="1035050"/>
            <a:chOff x="1848" y="1640"/>
            <a:chExt cx="3072" cy="652"/>
          </a:xfrm>
        </p:grpSpPr>
        <p:sp>
          <p:nvSpPr>
            <p:cNvPr id="44045" name="Text Box 12"/>
            <p:cNvSpPr txBox="1">
              <a:spLocks noChangeArrowheads="1"/>
            </p:cNvSpPr>
            <p:nvPr/>
          </p:nvSpPr>
          <p:spPr bwMode="auto">
            <a:xfrm>
              <a:off x="2832" y="1640"/>
              <a:ext cx="15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(1+i</a:t>
              </a:r>
              <a:r>
                <a:rPr lang="de-DE" altLang="en-US" baseline="-25000"/>
                <a:t>€,t,t+1 </a:t>
              </a:r>
              <a:r>
                <a:rPr lang="de-DE" altLang="en-US"/>
                <a:t>)</a:t>
              </a:r>
            </a:p>
          </p:txBody>
        </p:sp>
        <p:sp>
          <p:nvSpPr>
            <p:cNvPr id="44046" name="Text Box 13"/>
            <p:cNvSpPr txBox="1">
              <a:spLocks noChangeArrowheads="1"/>
            </p:cNvSpPr>
            <p:nvPr/>
          </p:nvSpPr>
          <p:spPr bwMode="auto">
            <a:xfrm>
              <a:off x="2840" y="2000"/>
              <a:ext cx="150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(1+i</a:t>
              </a:r>
              <a:r>
                <a:rPr lang="de-DE" altLang="en-US" baseline="-25000"/>
                <a:t>$,t,t+1    </a:t>
              </a:r>
              <a:r>
                <a:rPr lang="de-DE" altLang="en-US"/>
                <a:t>)</a:t>
              </a:r>
            </a:p>
          </p:txBody>
        </p:sp>
        <p:sp>
          <p:nvSpPr>
            <p:cNvPr id="44047" name="Text Box 14"/>
            <p:cNvSpPr txBox="1">
              <a:spLocks noChangeArrowheads="1"/>
            </p:cNvSpPr>
            <p:nvPr/>
          </p:nvSpPr>
          <p:spPr bwMode="auto">
            <a:xfrm>
              <a:off x="4016" y="1808"/>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  f</a:t>
              </a:r>
              <a:r>
                <a:rPr lang="de-DE" altLang="en-US" baseline="30000"/>
                <a:t>$</a:t>
              </a:r>
              <a:r>
                <a:rPr lang="de-DE" altLang="en-US" baseline="-25000"/>
                <a:t>€,t+1</a:t>
              </a:r>
            </a:p>
          </p:txBody>
        </p:sp>
        <p:sp>
          <p:nvSpPr>
            <p:cNvPr id="44048" name="Text Box 15"/>
            <p:cNvSpPr txBox="1">
              <a:spLocks noChangeArrowheads="1"/>
            </p:cNvSpPr>
            <p:nvPr/>
          </p:nvSpPr>
          <p:spPr bwMode="auto">
            <a:xfrm>
              <a:off x="2296" y="1816"/>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a:t>
              </a:r>
            </a:p>
          </p:txBody>
        </p:sp>
        <p:sp>
          <p:nvSpPr>
            <p:cNvPr id="44049" name="Text Box 16"/>
            <p:cNvSpPr txBox="1">
              <a:spLocks noChangeArrowheads="1"/>
            </p:cNvSpPr>
            <p:nvPr/>
          </p:nvSpPr>
          <p:spPr bwMode="auto">
            <a:xfrm>
              <a:off x="1848" y="1816"/>
              <a:ext cx="90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a:t>   e</a:t>
              </a:r>
              <a:r>
                <a:rPr lang="de-DE" altLang="en-US" baseline="30000"/>
                <a:t>$</a:t>
              </a:r>
              <a:r>
                <a:rPr lang="de-DE" altLang="en-US" baseline="-25000"/>
                <a:t>€,t</a:t>
              </a:r>
              <a:endParaRPr lang="de-DE" altLang="en-US" sz="2200" b="1">
                <a:solidFill>
                  <a:srgbClr val="00FF00"/>
                </a:solidFill>
              </a:endParaRPr>
            </a:p>
          </p:txBody>
        </p:sp>
        <p:sp>
          <p:nvSpPr>
            <p:cNvPr id="44050" name="Line 17"/>
            <p:cNvSpPr>
              <a:spLocks noChangeShapeType="1"/>
            </p:cNvSpPr>
            <p:nvPr/>
          </p:nvSpPr>
          <p:spPr bwMode="auto">
            <a:xfrm>
              <a:off x="3056" y="1960"/>
              <a:ext cx="1032" cy="0"/>
            </a:xfrm>
            <a:prstGeom prst="line">
              <a:avLst/>
            </a:prstGeom>
            <a:noFill/>
            <a:ln w="28575">
              <a:solidFill>
                <a:schemeClr val="tx1"/>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7916562" name="Text Box 18"/>
          <p:cNvSpPr txBox="1">
            <a:spLocks noChangeArrowheads="1"/>
          </p:cNvSpPr>
          <p:nvPr/>
        </p:nvSpPr>
        <p:spPr bwMode="auto">
          <a:xfrm>
            <a:off x="622300" y="2463800"/>
            <a:ext cx="143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&lt;=&gt;</a:t>
            </a:r>
          </a:p>
        </p:txBody>
      </p:sp>
      <p:sp>
        <p:nvSpPr>
          <p:cNvPr id="7916563" name="AutoShape 19"/>
          <p:cNvSpPr>
            <a:spLocks noChangeArrowheads="1"/>
          </p:cNvSpPr>
          <p:nvPr/>
        </p:nvSpPr>
        <p:spPr bwMode="auto">
          <a:xfrm>
            <a:off x="109538" y="4502150"/>
            <a:ext cx="8932862" cy="2203450"/>
          </a:xfrm>
          <a:prstGeom prst="roundRect">
            <a:avLst>
              <a:gd name="adj" fmla="val 12495"/>
            </a:avLst>
          </a:prstGeom>
          <a:solidFill>
            <a:srgbClr val="FFFF99"/>
          </a:solidFill>
          <a:ln w="50800">
            <a:solidFill>
              <a:srgbClr val="FF0000"/>
            </a:solidFill>
            <a:round/>
            <a:headEnd/>
            <a:tailEnd/>
          </a:ln>
        </p:spPr>
        <p:txBody>
          <a:bodyPr lIns="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 typeface="Symbol" pitchFamily="18" charset="2"/>
              <a:buNone/>
            </a:pPr>
            <a:r>
              <a:rPr lang="de-DE" altLang="en-US" sz="2000">
                <a:solidFill>
                  <a:srgbClr val="FF0000"/>
                </a:solidFill>
                <a:sym typeface="Wingdings" pitchFamily="2" charset="2"/>
              </a:rPr>
              <a:t>Ökonomische Erklärung: </a:t>
            </a:r>
            <a:r>
              <a:rPr lang="de-DE" altLang="en-US" sz="2000">
                <a:solidFill>
                  <a:srgbClr val="0000FF"/>
                </a:solidFill>
                <a:sym typeface="Wingdings" pitchFamily="2" charset="2"/>
              </a:rPr>
              <a:t>Ausgehend von einer Situation mit Geltung der Zinsparität steigt des Zinssatz in den USA. =&gt; Anlage von Geld in Dollar-Wertpapieren erbringt einen höheren Ertrag als Anlage von Geld in Euro-Wertpapieren. =&gt; Um Geld in Dollar-Wertpapieren anzulegen, muss Euro in Dollar umgetauscht werden. =&gt; Nachfrage nach Dollar steigt (=Angebot an Euro steigt) =&gt; Der Dollar wertet gegenüber dem Euro auf.</a:t>
            </a:r>
          </a:p>
        </p:txBody>
      </p:sp>
      <p:sp>
        <p:nvSpPr>
          <p:cNvPr id="22" name="Rechteck 21"/>
          <p:cNvSpPr>
            <a:spLocks noChangeArrowheads="1"/>
          </p:cNvSpPr>
          <p:nvPr/>
        </p:nvSpPr>
        <p:spPr bwMode="auto">
          <a:xfrm>
            <a:off x="5310188" y="2714625"/>
            <a:ext cx="31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00FF00"/>
                </a:solidFill>
              </a:rPr>
              <a:t>↑</a:t>
            </a:r>
            <a:endParaRPr lang="de-DE" altLang="en-US" sz="2000">
              <a:solidFill>
                <a:srgbClr val="66FFFF"/>
              </a:solidFill>
            </a:endParaRPr>
          </a:p>
        </p:txBody>
      </p:sp>
      <p:sp>
        <p:nvSpPr>
          <p:cNvPr id="23" name="Rechteck 22"/>
          <p:cNvSpPr>
            <a:spLocks noChangeArrowheads="1"/>
          </p:cNvSpPr>
          <p:nvPr/>
        </p:nvSpPr>
        <p:spPr bwMode="auto">
          <a:xfrm>
            <a:off x="3005138" y="2466975"/>
            <a:ext cx="31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b="1">
                <a:solidFill>
                  <a:srgbClr val="00FF00"/>
                </a:solidFill>
              </a:rPr>
              <a:t>↓</a:t>
            </a:r>
            <a:endParaRPr lang="de-DE" altLang="en-US" sz="2000">
              <a:solidFill>
                <a:srgbClr val="66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165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165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16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6547" grpId="0" animBg="1"/>
      <p:bldP spid="7916563" grpId="0" animBg="1"/>
      <p:bldP spid="22" grpId="0"/>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3A7D14EB-5E38-4CC2-BC3E-B170822B7484}" type="slidenum">
              <a:rPr lang="de-DE" altLang="en-US" sz="1600" smtClean="0"/>
              <a:pPr algn="r" eaLnBrk="1" hangingPunct="1">
                <a:spcBef>
                  <a:spcPct val="0"/>
                </a:spcBef>
                <a:buClrTx/>
                <a:buFontTx/>
                <a:buNone/>
              </a:pPr>
              <a:t>41</a:t>
            </a:fld>
            <a:r>
              <a:rPr lang="de-DE" altLang="en-US" sz="1600"/>
              <a:t> -</a:t>
            </a:r>
          </a:p>
        </p:txBody>
      </p:sp>
      <p:sp>
        <p:nvSpPr>
          <p:cNvPr id="4505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061956" name="Rectangle 4"/>
          <p:cNvSpPr>
            <a:spLocks noGrp="1" noChangeArrowheads="1"/>
          </p:cNvSpPr>
          <p:nvPr>
            <p:ph type="title" idx="4294967295"/>
          </p:nvPr>
        </p:nvSpPr>
        <p:spPr/>
        <p:txBody>
          <a:bodyPr/>
          <a:lstStyle/>
          <a:p>
            <a:pPr eaLnBrk="1" hangingPunct="1">
              <a:defRPr/>
            </a:pPr>
            <a:r>
              <a:rPr lang="de-DE" dirty="0"/>
              <a:t>3. Währungstheorie und Währungspolitik</a:t>
            </a:r>
            <a:br>
              <a:rPr lang="de-DE" dirty="0"/>
            </a:br>
            <a:r>
              <a:rPr lang="de-DE" sz="2200" dirty="0"/>
              <a:t>3.1.2. Kaufkraft- und Zinsparität</a:t>
            </a:r>
          </a:p>
        </p:txBody>
      </p:sp>
      <p:grpSp>
        <p:nvGrpSpPr>
          <p:cNvPr id="45061" name="Group 5"/>
          <p:cNvGrpSpPr>
            <a:grpSpLocks/>
          </p:cNvGrpSpPr>
          <p:nvPr/>
        </p:nvGrpSpPr>
        <p:grpSpPr bwMode="auto">
          <a:xfrm>
            <a:off x="800100" y="3886200"/>
            <a:ext cx="7950200" cy="508000"/>
            <a:chOff x="464" y="952"/>
            <a:chExt cx="5008" cy="320"/>
          </a:xfrm>
        </p:grpSpPr>
        <p:sp>
          <p:nvSpPr>
            <p:cNvPr id="45081" name="Text Box 6"/>
            <p:cNvSpPr txBox="1">
              <a:spLocks noChangeArrowheads="1"/>
            </p:cNvSpPr>
            <p:nvPr/>
          </p:nvSpPr>
          <p:spPr bwMode="auto">
            <a:xfrm>
              <a:off x="464" y="968"/>
              <a:ext cx="15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1€ * (1+i</a:t>
              </a:r>
              <a:r>
                <a:rPr lang="de-DE" altLang="en-US" baseline="-25000"/>
                <a:t>€,t,t+1</a:t>
              </a:r>
              <a:r>
                <a:rPr lang="de-DE" altLang="en-US"/>
                <a:t>)</a:t>
              </a:r>
            </a:p>
          </p:txBody>
        </p:sp>
        <p:sp>
          <p:nvSpPr>
            <p:cNvPr id="45082" name="Text Box 7"/>
            <p:cNvSpPr txBox="1">
              <a:spLocks noChangeArrowheads="1"/>
            </p:cNvSpPr>
            <p:nvPr/>
          </p:nvSpPr>
          <p:spPr bwMode="auto">
            <a:xfrm>
              <a:off x="2504" y="968"/>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dirty="0"/>
                <a:t>1€ * e</a:t>
              </a:r>
              <a:r>
                <a:rPr lang="de-DE" altLang="en-US" baseline="30000" dirty="0"/>
                <a:t>$</a:t>
              </a:r>
              <a:r>
                <a:rPr lang="de-DE" altLang="en-US" baseline="-25000" dirty="0"/>
                <a:t>€,t</a:t>
              </a:r>
              <a:endParaRPr lang="de-DE" altLang="en-US" dirty="0"/>
            </a:p>
          </p:txBody>
        </p:sp>
        <p:sp>
          <p:nvSpPr>
            <p:cNvPr id="45083" name="Text Box 8"/>
            <p:cNvSpPr txBox="1">
              <a:spLocks noChangeArrowheads="1"/>
            </p:cNvSpPr>
            <p:nvPr/>
          </p:nvSpPr>
          <p:spPr bwMode="auto">
            <a:xfrm>
              <a:off x="4568" y="984"/>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  f</a:t>
              </a:r>
              <a:r>
                <a:rPr lang="de-DE" altLang="en-US" baseline="30000"/>
                <a:t>$</a:t>
              </a:r>
              <a:r>
                <a:rPr lang="de-DE" altLang="en-US" baseline="-25000"/>
                <a:t>€,t+1</a:t>
              </a:r>
            </a:p>
          </p:txBody>
        </p:sp>
        <p:sp>
          <p:nvSpPr>
            <p:cNvPr id="45084" name="Text Box 9"/>
            <p:cNvSpPr txBox="1">
              <a:spLocks noChangeArrowheads="1"/>
            </p:cNvSpPr>
            <p:nvPr/>
          </p:nvSpPr>
          <p:spPr bwMode="auto">
            <a:xfrm>
              <a:off x="3216" y="976"/>
              <a:ext cx="150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dirty="0"/>
                <a:t> *  (1+i</a:t>
              </a:r>
              <a:r>
                <a:rPr lang="de-DE" altLang="en-US" baseline="-25000" dirty="0"/>
                <a:t>$,t,t+1</a:t>
              </a:r>
              <a:r>
                <a:rPr lang="de-DE" altLang="en-US" dirty="0"/>
                <a:t>)</a:t>
              </a:r>
            </a:p>
          </p:txBody>
        </p:sp>
        <p:sp>
          <p:nvSpPr>
            <p:cNvPr id="45085" name="Text Box 10"/>
            <p:cNvSpPr txBox="1">
              <a:spLocks noChangeArrowheads="1"/>
            </p:cNvSpPr>
            <p:nvPr/>
          </p:nvSpPr>
          <p:spPr bwMode="auto">
            <a:xfrm>
              <a:off x="1776" y="952"/>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a:t>
              </a:r>
            </a:p>
          </p:txBody>
        </p:sp>
      </p:grpSp>
      <p:grpSp>
        <p:nvGrpSpPr>
          <p:cNvPr id="3" name="Group 31"/>
          <p:cNvGrpSpPr>
            <a:grpSpLocks/>
          </p:cNvGrpSpPr>
          <p:nvPr/>
        </p:nvGrpSpPr>
        <p:grpSpPr bwMode="auto">
          <a:xfrm>
            <a:off x="357188" y="4483100"/>
            <a:ext cx="7826375" cy="993775"/>
            <a:chOff x="274" y="2512"/>
            <a:chExt cx="3492" cy="626"/>
          </a:xfrm>
        </p:grpSpPr>
        <p:grpSp>
          <p:nvGrpSpPr>
            <p:cNvPr id="45073" name="Group 11"/>
            <p:cNvGrpSpPr>
              <a:grpSpLocks/>
            </p:cNvGrpSpPr>
            <p:nvPr/>
          </p:nvGrpSpPr>
          <p:grpSpPr bwMode="auto">
            <a:xfrm>
              <a:off x="893" y="2512"/>
              <a:ext cx="2873" cy="626"/>
              <a:chOff x="1357" y="1640"/>
              <a:chExt cx="2873" cy="626"/>
            </a:xfrm>
          </p:grpSpPr>
          <p:sp>
            <p:nvSpPr>
              <p:cNvPr id="45075" name="Text Box 12"/>
              <p:cNvSpPr txBox="1">
                <a:spLocks noChangeArrowheads="1"/>
              </p:cNvSpPr>
              <p:nvPr/>
            </p:nvSpPr>
            <p:spPr bwMode="auto">
              <a:xfrm>
                <a:off x="2726" y="1640"/>
                <a:ext cx="150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(1+i</a:t>
                </a:r>
                <a:r>
                  <a:rPr lang="de-DE" altLang="en-US" baseline="-25000"/>
                  <a:t>$,t,t+1 </a:t>
                </a:r>
                <a:r>
                  <a:rPr lang="de-DE" altLang="en-US"/>
                  <a:t>)</a:t>
                </a:r>
              </a:p>
            </p:txBody>
          </p:sp>
          <p:sp>
            <p:nvSpPr>
              <p:cNvPr id="45076" name="Text Box 13"/>
              <p:cNvSpPr txBox="1">
                <a:spLocks noChangeArrowheads="1"/>
              </p:cNvSpPr>
              <p:nvPr/>
            </p:nvSpPr>
            <p:spPr bwMode="auto">
              <a:xfrm>
                <a:off x="2726" y="1974"/>
                <a:ext cx="150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(1+i</a:t>
                </a:r>
                <a:r>
                  <a:rPr lang="de-DE" altLang="en-US" baseline="-25000"/>
                  <a:t>€,t,t+1</a:t>
                </a:r>
                <a:r>
                  <a:rPr lang="de-DE" altLang="en-US"/>
                  <a:t>)</a:t>
                </a:r>
              </a:p>
            </p:txBody>
          </p:sp>
          <p:sp>
            <p:nvSpPr>
              <p:cNvPr id="45077" name="Text Box 14"/>
              <p:cNvSpPr txBox="1">
                <a:spLocks noChangeArrowheads="1"/>
              </p:cNvSpPr>
              <p:nvPr/>
            </p:nvSpPr>
            <p:spPr bwMode="auto">
              <a:xfrm>
                <a:off x="2342" y="1786"/>
                <a:ext cx="638"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dirty="0"/>
                  <a:t>e</a:t>
                </a:r>
                <a:r>
                  <a:rPr lang="de-DE" altLang="en-US" baseline="30000" dirty="0"/>
                  <a:t>$</a:t>
                </a:r>
                <a:r>
                  <a:rPr lang="de-DE" altLang="en-US" baseline="-25000" dirty="0"/>
                  <a:t>€,t </a:t>
                </a:r>
                <a:r>
                  <a:rPr lang="de-DE" altLang="en-US" dirty="0"/>
                  <a:t>*</a:t>
                </a:r>
                <a:endParaRPr lang="de-DE" altLang="en-US" baseline="-25000" dirty="0"/>
              </a:p>
            </p:txBody>
          </p:sp>
          <p:sp>
            <p:nvSpPr>
              <p:cNvPr id="45078" name="Text Box 15"/>
              <p:cNvSpPr txBox="1">
                <a:spLocks noChangeArrowheads="1"/>
              </p:cNvSpPr>
              <p:nvPr/>
            </p:nvSpPr>
            <p:spPr bwMode="auto">
              <a:xfrm>
                <a:off x="1747" y="1816"/>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a:t>
                </a:r>
              </a:p>
            </p:txBody>
          </p:sp>
          <p:sp>
            <p:nvSpPr>
              <p:cNvPr id="45079" name="Text Box 16"/>
              <p:cNvSpPr txBox="1">
                <a:spLocks noChangeArrowheads="1"/>
              </p:cNvSpPr>
              <p:nvPr/>
            </p:nvSpPr>
            <p:spPr bwMode="auto">
              <a:xfrm>
                <a:off x="1357" y="1824"/>
                <a:ext cx="90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dirty="0"/>
                  <a:t>f</a:t>
                </a:r>
                <a:r>
                  <a:rPr lang="de-DE" altLang="en-US" baseline="30000" dirty="0"/>
                  <a:t>$</a:t>
                </a:r>
                <a:r>
                  <a:rPr lang="de-DE" altLang="en-US" baseline="-25000" dirty="0"/>
                  <a:t>€,t+1</a:t>
                </a:r>
                <a:endParaRPr lang="de-DE" altLang="en-US" sz="2200" b="1" dirty="0">
                  <a:solidFill>
                    <a:srgbClr val="00FF00"/>
                  </a:solidFill>
                </a:endParaRPr>
              </a:p>
            </p:txBody>
          </p:sp>
          <p:sp>
            <p:nvSpPr>
              <p:cNvPr id="45080" name="Line 17"/>
              <p:cNvSpPr>
                <a:spLocks noChangeShapeType="1"/>
              </p:cNvSpPr>
              <p:nvPr/>
            </p:nvSpPr>
            <p:spPr bwMode="auto">
              <a:xfrm>
                <a:off x="3145" y="1972"/>
                <a:ext cx="638" cy="2"/>
              </a:xfrm>
              <a:prstGeom prst="line">
                <a:avLst/>
              </a:prstGeom>
              <a:noFill/>
              <a:ln w="28575">
                <a:solidFill>
                  <a:schemeClr val="tx1"/>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45074" name="Text Box 18"/>
            <p:cNvSpPr txBox="1">
              <a:spLocks noChangeArrowheads="1"/>
            </p:cNvSpPr>
            <p:nvPr/>
          </p:nvSpPr>
          <p:spPr bwMode="auto">
            <a:xfrm>
              <a:off x="274" y="2746"/>
              <a:ext cx="758"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&lt;=&gt;</a:t>
              </a:r>
            </a:p>
          </p:txBody>
        </p:sp>
      </p:grpSp>
      <p:grpSp>
        <p:nvGrpSpPr>
          <p:cNvPr id="5" name="Group 29"/>
          <p:cNvGrpSpPr>
            <a:grpSpLocks/>
          </p:cNvGrpSpPr>
          <p:nvPr/>
        </p:nvGrpSpPr>
        <p:grpSpPr bwMode="auto">
          <a:xfrm>
            <a:off x="622300" y="5638800"/>
            <a:ext cx="5537200" cy="1035050"/>
            <a:chOff x="392" y="3328"/>
            <a:chExt cx="3488" cy="652"/>
          </a:xfrm>
        </p:grpSpPr>
        <p:sp>
          <p:nvSpPr>
            <p:cNvPr id="45065" name="Text Box 20"/>
            <p:cNvSpPr txBox="1">
              <a:spLocks noChangeArrowheads="1"/>
            </p:cNvSpPr>
            <p:nvPr/>
          </p:nvSpPr>
          <p:spPr bwMode="auto">
            <a:xfrm>
              <a:off x="392" y="3528"/>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&lt;=&gt;</a:t>
              </a:r>
            </a:p>
          </p:txBody>
        </p:sp>
        <p:sp>
          <p:nvSpPr>
            <p:cNvPr id="45066" name="Text Box 22"/>
            <p:cNvSpPr txBox="1">
              <a:spLocks noChangeArrowheads="1"/>
            </p:cNvSpPr>
            <p:nvPr/>
          </p:nvSpPr>
          <p:spPr bwMode="auto">
            <a:xfrm>
              <a:off x="2368" y="3328"/>
              <a:ext cx="150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(1+i</a:t>
              </a:r>
              <a:r>
                <a:rPr lang="de-DE" altLang="en-US" baseline="-25000"/>
                <a:t>$,t,t+1 </a:t>
              </a:r>
              <a:r>
                <a:rPr lang="de-DE" altLang="en-US"/>
                <a:t>)</a:t>
              </a:r>
            </a:p>
          </p:txBody>
        </p:sp>
        <p:sp>
          <p:nvSpPr>
            <p:cNvPr id="45067" name="Text Box 23"/>
            <p:cNvSpPr txBox="1">
              <a:spLocks noChangeArrowheads="1"/>
            </p:cNvSpPr>
            <p:nvPr/>
          </p:nvSpPr>
          <p:spPr bwMode="auto">
            <a:xfrm>
              <a:off x="2376" y="3688"/>
              <a:ext cx="1504"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(1+i</a:t>
              </a:r>
              <a:r>
                <a:rPr lang="de-DE" altLang="en-US" baseline="-25000"/>
                <a:t>€,t,t+1 </a:t>
              </a:r>
              <a:r>
                <a:rPr lang="de-DE" altLang="en-US"/>
                <a:t>)</a:t>
              </a:r>
            </a:p>
          </p:txBody>
        </p:sp>
        <p:sp>
          <p:nvSpPr>
            <p:cNvPr id="45068" name="Text Box 24"/>
            <p:cNvSpPr txBox="1">
              <a:spLocks noChangeArrowheads="1"/>
            </p:cNvSpPr>
            <p:nvPr/>
          </p:nvSpPr>
          <p:spPr bwMode="auto">
            <a:xfrm>
              <a:off x="1405" y="3662"/>
              <a:ext cx="8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dirty="0"/>
                <a:t>e</a:t>
              </a:r>
              <a:r>
                <a:rPr lang="de-DE" altLang="en-US" baseline="30000" dirty="0"/>
                <a:t>$</a:t>
              </a:r>
              <a:r>
                <a:rPr lang="de-DE" altLang="en-US" baseline="-25000" dirty="0"/>
                <a:t>€,t</a:t>
              </a:r>
            </a:p>
          </p:txBody>
        </p:sp>
        <p:sp>
          <p:nvSpPr>
            <p:cNvPr id="45069" name="Text Box 25"/>
            <p:cNvSpPr txBox="1">
              <a:spLocks noChangeArrowheads="1"/>
            </p:cNvSpPr>
            <p:nvPr/>
          </p:nvSpPr>
          <p:spPr bwMode="auto">
            <a:xfrm>
              <a:off x="1854" y="3482"/>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a:t>
              </a:r>
            </a:p>
          </p:txBody>
        </p:sp>
        <p:sp>
          <p:nvSpPr>
            <p:cNvPr id="45070" name="Text Box 26"/>
            <p:cNvSpPr txBox="1">
              <a:spLocks noChangeArrowheads="1"/>
            </p:cNvSpPr>
            <p:nvPr/>
          </p:nvSpPr>
          <p:spPr bwMode="auto">
            <a:xfrm>
              <a:off x="1384" y="3328"/>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f</a:t>
              </a:r>
              <a:r>
                <a:rPr lang="de-DE" altLang="en-US" baseline="30000"/>
                <a:t>$</a:t>
              </a:r>
              <a:r>
                <a:rPr lang="de-DE" altLang="en-US" baseline="-25000"/>
                <a:t>€,t+1</a:t>
              </a:r>
            </a:p>
          </p:txBody>
        </p:sp>
        <p:sp>
          <p:nvSpPr>
            <p:cNvPr id="45071" name="Line 27"/>
            <p:cNvSpPr>
              <a:spLocks noChangeShapeType="1"/>
            </p:cNvSpPr>
            <p:nvPr/>
          </p:nvSpPr>
          <p:spPr bwMode="auto">
            <a:xfrm>
              <a:off x="2592" y="3648"/>
              <a:ext cx="1032" cy="0"/>
            </a:xfrm>
            <a:prstGeom prst="line">
              <a:avLst/>
            </a:prstGeom>
            <a:noFill/>
            <a:ln w="28575">
              <a:solidFill>
                <a:schemeClr val="tx1"/>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5072" name="Line 28"/>
            <p:cNvSpPr>
              <a:spLocks noChangeShapeType="1"/>
            </p:cNvSpPr>
            <p:nvPr/>
          </p:nvSpPr>
          <p:spPr bwMode="auto">
            <a:xfrm>
              <a:off x="1558" y="3648"/>
              <a:ext cx="554" cy="0"/>
            </a:xfrm>
            <a:prstGeom prst="line">
              <a:avLst/>
            </a:prstGeom>
            <a:noFill/>
            <a:ln w="28575">
              <a:solidFill>
                <a:schemeClr val="tx1"/>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31" name="Rectangle 30"/>
          <p:cNvSpPr txBox="1">
            <a:spLocks noChangeArrowheads="1"/>
          </p:cNvSpPr>
          <p:nvPr/>
        </p:nvSpPr>
        <p:spPr bwMode="auto">
          <a:xfrm>
            <a:off x="417513" y="1160463"/>
            <a:ext cx="8675687" cy="52197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rgbClr val="FF0000"/>
              </a:buClr>
              <a:buFont typeface="Arial Unicode MS" pitchFamily="34" charset="-128"/>
              <a:buChar char="➤"/>
              <a:defRPr sz="2400">
                <a:solidFill>
                  <a:schemeClr val="tx1"/>
                </a:solidFill>
                <a:effectLst>
                  <a:outerShdw blurRad="38100" dist="38100" dir="2700000" algn="tl">
                    <a:srgbClr val="000000"/>
                  </a:outerShdw>
                </a:effectLst>
                <a:latin typeface="+mn-lt"/>
                <a:ea typeface="+mn-ea"/>
                <a:cs typeface="+mn-cs"/>
              </a:defRPr>
            </a:lvl1pPr>
            <a:lvl2pPr marL="687388" indent="-230188" algn="l" rtl="0" eaLnBrk="0" fontAlgn="base" hangingPunct="0">
              <a:spcBef>
                <a:spcPct val="20000"/>
              </a:spcBef>
              <a:spcAft>
                <a:spcPct val="0"/>
              </a:spcAft>
              <a:buClr>
                <a:srgbClr val="FF0000"/>
              </a:buClr>
              <a:buSzPct val="110000"/>
              <a:buFont typeface="Arial Unicode MS" pitchFamily="34" charset="-128"/>
              <a:buChar char="■"/>
              <a:defRPr sz="2200">
                <a:solidFill>
                  <a:schemeClr val="tx1"/>
                </a:solidFill>
                <a:effectLst>
                  <a:outerShdw blurRad="38100" dist="38100" dir="2700000" algn="tl">
                    <a:srgbClr val="000000"/>
                  </a:outerShdw>
                </a:effectLst>
                <a:latin typeface="+mn-lt"/>
              </a:defRPr>
            </a:lvl2pPr>
            <a:lvl3pPr marL="1143000" indent="-276225" algn="l" rtl="0" eaLnBrk="0" fontAlgn="base" hangingPunct="0">
              <a:spcBef>
                <a:spcPct val="20000"/>
              </a:spcBef>
              <a:spcAft>
                <a:spcPct val="0"/>
              </a:spcAft>
              <a:buClr>
                <a:srgbClr val="FF0000"/>
              </a:buClr>
              <a:buSzPct val="130000"/>
              <a:buFont typeface="Arial Unicode MS" pitchFamily="34" charset="-128"/>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0000"/>
              </a:buClr>
              <a:buFont typeface="Wingdings" pitchFamily="2" charset="2"/>
              <a:buChar char="v"/>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0000"/>
              </a:buClr>
              <a:buFont typeface="Wingdings" pitchFamily="2" charset="2"/>
              <a:buChar char="l"/>
              <a:defRPr sz="2000">
                <a:solidFill>
                  <a:schemeClr val="tx1"/>
                </a:solidFill>
                <a:effectLst>
                  <a:outerShdw blurRad="38100" dist="38100" dir="2700000" algn="tl">
                    <a:srgbClr val="000000"/>
                  </a:outerShdw>
                </a:effectLst>
                <a:latin typeface="+mn-lt"/>
              </a:defRPr>
            </a:lvl9pPr>
          </a:lstStyle>
          <a:p>
            <a:pPr eaLnBrk="1" hangingPunct="1">
              <a:defRPr/>
            </a:pPr>
            <a:r>
              <a:rPr lang="de-DE" sz="2200" kern="0"/>
              <a:t>Wir haben die Zinsparität aus </a:t>
            </a:r>
            <a:r>
              <a:rPr lang="de-DE" sz="2200" kern="0">
                <a:solidFill>
                  <a:srgbClr val="00FF00"/>
                </a:solidFill>
              </a:rPr>
              <a:t>theoretischen Überlegungen</a:t>
            </a:r>
            <a:r>
              <a:rPr lang="de-DE" sz="2200" kern="0"/>
              <a:t> her-geleitet. Damit stellt sich die </a:t>
            </a:r>
            <a:r>
              <a:rPr lang="de-DE" sz="2200" kern="0">
                <a:solidFill>
                  <a:srgbClr val="00FF00"/>
                </a:solidFill>
              </a:rPr>
              <a:t>Frage</a:t>
            </a:r>
            <a:r>
              <a:rPr lang="de-DE" sz="2200" kern="0"/>
              <a:t>, ob sie auch </a:t>
            </a:r>
            <a:r>
              <a:rPr lang="de-DE" sz="2200" kern="0">
                <a:solidFill>
                  <a:srgbClr val="00FF00"/>
                </a:solidFill>
              </a:rPr>
              <a:t>empirisch</a:t>
            </a:r>
            <a:r>
              <a:rPr lang="de-DE" sz="2200" kern="0"/>
              <a:t> gilt. Bei Wertpapieren fallen zwar keine Transportkosten an, aber es gibt </a:t>
            </a:r>
            <a:r>
              <a:rPr lang="de-DE" sz="2200" kern="0">
                <a:solidFill>
                  <a:srgbClr val="00FF00"/>
                </a:solidFill>
              </a:rPr>
              <a:t>Transaktionsgebühren</a:t>
            </a:r>
            <a:r>
              <a:rPr lang="de-DE" sz="2200" kern="0"/>
              <a:t>, wie Maklercourtage und Bankgebühren. Das spricht dafür, dass auch die Zinsparität </a:t>
            </a:r>
            <a:r>
              <a:rPr lang="de-DE" sz="2200" kern="0">
                <a:solidFill>
                  <a:srgbClr val="00FF00"/>
                </a:solidFill>
              </a:rPr>
              <a:t>nicht ganz genau</a:t>
            </a:r>
            <a:r>
              <a:rPr lang="de-DE" sz="2200" kern="0"/>
              <a:t> </a:t>
            </a:r>
            <a:r>
              <a:rPr lang="de-DE" sz="2200" kern="0">
                <a:solidFill>
                  <a:srgbClr val="00FF00"/>
                </a:solidFill>
              </a:rPr>
              <a:t>gilt</a:t>
            </a:r>
            <a:r>
              <a:rPr lang="de-DE" sz="2200" kern="0"/>
              <a:t>. Um das zu untersuchen können wir die Zinsparitätengleichung wie folgt umformen:</a:t>
            </a:r>
            <a:endParaRPr lang="de-DE" sz="220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4613"/>
            <a:ext cx="6213475" cy="5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type="none" w="med" len="lg"/>
                <a:tailEnd type="none" w="lg" len="lg"/>
              </a14:hiddenLine>
            </a:ext>
          </a:extLst>
        </p:spPr>
      </p:pic>
      <p:graphicFrame>
        <p:nvGraphicFramePr>
          <p:cNvPr id="46083" name="Object 39"/>
          <p:cNvGraphicFramePr>
            <a:graphicFrameLocks noChangeAspect="1"/>
          </p:cNvGraphicFramePr>
          <p:nvPr/>
        </p:nvGraphicFramePr>
        <p:xfrm>
          <a:off x="4787900" y="4797425"/>
          <a:ext cx="1103313" cy="1016000"/>
        </p:xfrm>
        <a:graphic>
          <a:graphicData uri="http://schemas.openxmlformats.org/presentationml/2006/ole">
            <mc:AlternateContent xmlns:mc="http://schemas.openxmlformats.org/markup-compatibility/2006">
              <mc:Choice xmlns:v="urn:schemas-microsoft-com:vml" Requires="v">
                <p:oleObj spid="_x0000_s46538" name="Equation" r:id="rId5" imgW="482391" imgH="444307" progId="Equation.3">
                  <p:embed/>
                </p:oleObj>
              </mc:Choice>
              <mc:Fallback>
                <p:oleObj name="Equation" r:id="rId5" imgW="482391" imgH="444307" progId="Equation.3">
                  <p:embed/>
                  <p:pic>
                    <p:nvPicPr>
                      <p:cNvPr id="0" name="Object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4797425"/>
                        <a:ext cx="1103313"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5" name="Text Box 7"/>
          <p:cNvSpPr txBox="1">
            <a:spLocks noChangeArrowheads="1"/>
          </p:cNvSpPr>
          <p:nvPr/>
        </p:nvSpPr>
        <p:spPr bwMode="auto">
          <a:xfrm>
            <a:off x="6224588" y="947738"/>
            <a:ext cx="2914650" cy="590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sz="2000" dirty="0"/>
              <a:t>Empirische Evidenz:</a:t>
            </a:r>
          </a:p>
          <a:p>
            <a:pPr eaLnBrk="1" hangingPunct="1">
              <a:spcBef>
                <a:spcPct val="50000"/>
              </a:spcBef>
              <a:buClrTx/>
              <a:buFontTx/>
              <a:buNone/>
            </a:pPr>
            <a:r>
              <a:rPr lang="de-DE" sz="1800" dirty="0"/>
              <a:t>Strikte Gültigkeit der Zinsparitätstheorie würde bedeuten, dass alle Punkte auf der 45 ° -Linie liegen. Dies ist offensicht-</a:t>
            </a:r>
            <a:r>
              <a:rPr lang="de-DE" sz="1800" dirty="0" err="1"/>
              <a:t>lich</a:t>
            </a:r>
            <a:r>
              <a:rPr lang="de-DE" sz="1800" dirty="0"/>
              <a:t> nicht der Fall. Die Standarderklärung für diese Abweichungen sind die Transaktionskosten beim Kauf von </a:t>
            </a:r>
            <a:r>
              <a:rPr lang="de-DE" sz="1800" dirty="0" err="1"/>
              <a:t>Vermö-genswerten</a:t>
            </a:r>
            <a:r>
              <a:rPr lang="de-DE" sz="1800" dirty="0"/>
              <a:t> und beim Umtausch von Währ-</a:t>
            </a:r>
            <a:r>
              <a:rPr lang="de-DE" sz="1800" dirty="0" err="1"/>
              <a:t>ungen</a:t>
            </a:r>
            <a:r>
              <a:rPr lang="de-DE" sz="1800" dirty="0"/>
              <a:t>. Das Diagramm zeigt jedoch, dass die Korrelation zwischen beiden Faktoren weit-gehend der Vorhersage der Zinsparitätstheorie entspricht.</a:t>
            </a:r>
            <a:endParaRPr lang="en-US" altLang="en-US" sz="1800" dirty="0">
              <a:solidFill>
                <a:schemeClr val="bg2"/>
              </a:solidFill>
            </a:endParaRPr>
          </a:p>
        </p:txBody>
      </p:sp>
      <p:sp>
        <p:nvSpPr>
          <p:cNvPr id="46086" name="Line 9"/>
          <p:cNvSpPr>
            <a:spLocks noChangeShapeType="1"/>
          </p:cNvSpPr>
          <p:nvPr/>
        </p:nvSpPr>
        <p:spPr bwMode="auto">
          <a:xfrm flipV="1">
            <a:off x="900113" y="2022475"/>
            <a:ext cx="0" cy="4357688"/>
          </a:xfrm>
          <a:prstGeom prst="line">
            <a:avLst/>
          </a:prstGeom>
          <a:noFill/>
          <a:ln w="28575">
            <a:solidFill>
              <a:schemeClr val="bg2"/>
            </a:solidFill>
            <a:round/>
            <a:headEnd/>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46087" name="Line 10"/>
          <p:cNvSpPr>
            <a:spLocks noChangeShapeType="1"/>
          </p:cNvSpPr>
          <p:nvPr/>
        </p:nvSpPr>
        <p:spPr bwMode="auto">
          <a:xfrm rot="5400000" flipV="1">
            <a:off x="3329782" y="3915568"/>
            <a:ext cx="0" cy="4932363"/>
          </a:xfrm>
          <a:prstGeom prst="line">
            <a:avLst/>
          </a:prstGeom>
          <a:noFill/>
          <a:ln w="28575">
            <a:solidFill>
              <a:schemeClr val="bg2"/>
            </a:solidFill>
            <a:round/>
            <a:headEnd/>
            <a:tailEnd type="triangl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527373" name="Line 13"/>
          <p:cNvSpPr>
            <a:spLocks noChangeShapeType="1"/>
          </p:cNvSpPr>
          <p:nvPr/>
        </p:nvSpPr>
        <p:spPr bwMode="auto">
          <a:xfrm>
            <a:off x="901700" y="4240213"/>
            <a:ext cx="2082800" cy="0"/>
          </a:xfrm>
          <a:prstGeom prst="line">
            <a:avLst/>
          </a:prstGeom>
          <a:noFill/>
          <a:ln w="25400">
            <a:solidFill>
              <a:srgbClr val="00FF00"/>
            </a:solidFill>
            <a:round/>
            <a:headEnd type="none" w="med" len="lg"/>
            <a:tailEnd type="non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527374" name="Line 14"/>
          <p:cNvSpPr>
            <a:spLocks noChangeShapeType="1"/>
          </p:cNvSpPr>
          <p:nvPr/>
        </p:nvSpPr>
        <p:spPr bwMode="auto">
          <a:xfrm rot="-5400000">
            <a:off x="1931194" y="5304631"/>
            <a:ext cx="2111375" cy="4763"/>
          </a:xfrm>
          <a:prstGeom prst="line">
            <a:avLst/>
          </a:prstGeom>
          <a:noFill/>
          <a:ln w="25400">
            <a:solidFill>
              <a:srgbClr val="00FF00"/>
            </a:solidFill>
            <a:round/>
            <a:headEnd type="none" w="med" len="lg"/>
            <a:tailEnd type="non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 name="Line 13"/>
          <p:cNvSpPr>
            <a:spLocks noChangeShapeType="1"/>
          </p:cNvSpPr>
          <p:nvPr/>
        </p:nvSpPr>
        <p:spPr bwMode="auto">
          <a:xfrm flipV="1">
            <a:off x="900113" y="5686425"/>
            <a:ext cx="687387" cy="0"/>
          </a:xfrm>
          <a:prstGeom prst="line">
            <a:avLst/>
          </a:prstGeom>
          <a:noFill/>
          <a:ln w="25400">
            <a:solidFill>
              <a:srgbClr val="00FF00"/>
            </a:solidFill>
            <a:round/>
            <a:headEnd type="none" w="med" len="lg"/>
            <a:tailEnd type="non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3" name="Line 13"/>
          <p:cNvSpPr>
            <a:spLocks noChangeShapeType="1"/>
          </p:cNvSpPr>
          <p:nvPr/>
        </p:nvSpPr>
        <p:spPr bwMode="auto">
          <a:xfrm rot="5400000" flipV="1">
            <a:off x="1232694" y="6041232"/>
            <a:ext cx="687387" cy="0"/>
          </a:xfrm>
          <a:prstGeom prst="line">
            <a:avLst/>
          </a:prstGeom>
          <a:noFill/>
          <a:ln w="25400">
            <a:solidFill>
              <a:srgbClr val="00FF00"/>
            </a:solidFill>
            <a:round/>
            <a:headEnd type="none" w="med" len="lg"/>
            <a:tailEnd type="non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66572" name="Line 11"/>
          <p:cNvSpPr>
            <a:spLocks noChangeShapeType="1"/>
          </p:cNvSpPr>
          <p:nvPr/>
        </p:nvSpPr>
        <p:spPr bwMode="auto">
          <a:xfrm flipV="1">
            <a:off x="863600" y="1309688"/>
            <a:ext cx="4932363" cy="5053012"/>
          </a:xfrm>
          <a:prstGeom prst="line">
            <a:avLst/>
          </a:prstGeom>
          <a:noFill/>
          <a:ln w="28575">
            <a:solidFill>
              <a:schemeClr val="bg2"/>
            </a:solidFill>
            <a:round/>
            <a:headEnd/>
            <a:tailEnd type="none" w="lg" len="lg"/>
          </a:ln>
          <a:extLst>
            <a:ext uri="{909E8E84-426E-40DD-AFC4-6F175D3DCCD1}">
              <a14:hiddenFill xmlns:a14="http://schemas.microsoft.com/office/drawing/2010/main">
                <a:noFill/>
              </a14:hiddenFill>
            </a:ext>
          </a:extLst>
        </p:spPr>
        <p:txBody>
          <a:bodyPr lIns="36000" tIns="36000" rIns="36000" bIns="36000"/>
          <a:lstStyle/>
          <a:p>
            <a:endParaRPr lang="en-US"/>
          </a:p>
        </p:txBody>
      </p:sp>
      <p:sp>
        <p:nvSpPr>
          <p:cNvPr id="4" name="Ellipse 3"/>
          <p:cNvSpPr>
            <a:spLocks noChangeArrowheads="1"/>
          </p:cNvSpPr>
          <p:nvPr/>
        </p:nvSpPr>
        <p:spPr bwMode="auto">
          <a:xfrm>
            <a:off x="4381500" y="1857375"/>
            <a:ext cx="200025" cy="228600"/>
          </a:xfrm>
          <a:prstGeom prst="ellipse">
            <a:avLst/>
          </a:prstGeom>
          <a:noFill/>
          <a:ln w="28575" algn="ctr">
            <a:solidFill>
              <a:srgbClr val="FF0000"/>
            </a:solidFill>
            <a:round/>
            <a:headEnd/>
            <a:tailEnd type="triangle" w="lg" len="lg"/>
          </a:ln>
          <a:extLst>
            <a:ext uri="{909E8E84-426E-40DD-AFC4-6F175D3DCCD1}">
              <a14:hiddenFill xmlns:a14="http://schemas.microsoft.com/office/drawing/2010/main">
                <a:solidFill>
                  <a:srgbClr val="FFFFFF"/>
                </a:solidFill>
              </a14:hiddenFill>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rgbClr val="66FFFF"/>
              </a:solidFill>
            </a:endParaRPr>
          </a:p>
        </p:txBody>
      </p:sp>
      <p:sp>
        <p:nvSpPr>
          <p:cNvPr id="21" name="Line 15"/>
          <p:cNvSpPr>
            <a:spLocks noChangeShapeType="1"/>
          </p:cNvSpPr>
          <p:nvPr/>
        </p:nvSpPr>
        <p:spPr bwMode="auto">
          <a:xfrm flipH="1">
            <a:off x="887413" y="1971675"/>
            <a:ext cx="3613150" cy="0"/>
          </a:xfrm>
          <a:prstGeom prst="line">
            <a:avLst/>
          </a:prstGeom>
          <a:noFill/>
          <a:ln w="25400">
            <a:solidFill>
              <a:srgbClr val="FF0000"/>
            </a:solidFill>
            <a:prstDash val="sysDash"/>
            <a:round/>
            <a:headEnd type="none" w="med" len="lg"/>
            <a:tailEnd type="non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2" name="Line 15"/>
          <p:cNvSpPr>
            <a:spLocks noChangeShapeType="1"/>
          </p:cNvSpPr>
          <p:nvPr/>
        </p:nvSpPr>
        <p:spPr bwMode="auto">
          <a:xfrm rot="5400000" flipH="1">
            <a:off x="2273300" y="4178300"/>
            <a:ext cx="4413250" cy="0"/>
          </a:xfrm>
          <a:prstGeom prst="line">
            <a:avLst/>
          </a:prstGeom>
          <a:noFill/>
          <a:ln w="25400">
            <a:solidFill>
              <a:srgbClr val="FF0000"/>
            </a:solidFill>
            <a:prstDash val="sysDash"/>
            <a:round/>
            <a:headEnd type="none" w="med" len="lg"/>
            <a:tailEnd type="non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3" name="Line 15"/>
          <p:cNvSpPr>
            <a:spLocks noChangeShapeType="1"/>
          </p:cNvSpPr>
          <p:nvPr/>
        </p:nvSpPr>
        <p:spPr bwMode="auto">
          <a:xfrm flipH="1">
            <a:off x="4500563" y="1971675"/>
            <a:ext cx="661987" cy="0"/>
          </a:xfrm>
          <a:prstGeom prst="line">
            <a:avLst/>
          </a:prstGeom>
          <a:noFill/>
          <a:ln w="25400">
            <a:solidFill>
              <a:schemeClr val="bg2"/>
            </a:solidFill>
            <a:round/>
            <a:headEnd type="triangle" w="med" len="lg"/>
            <a:tailEnd type="non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24" name="Line 15"/>
          <p:cNvSpPr>
            <a:spLocks noChangeShapeType="1"/>
          </p:cNvSpPr>
          <p:nvPr/>
        </p:nvSpPr>
        <p:spPr bwMode="auto">
          <a:xfrm rot="5400000" flipH="1">
            <a:off x="4146550" y="2314575"/>
            <a:ext cx="685800" cy="0"/>
          </a:xfrm>
          <a:prstGeom prst="line">
            <a:avLst/>
          </a:prstGeom>
          <a:noFill/>
          <a:ln w="25400">
            <a:solidFill>
              <a:schemeClr val="bg2"/>
            </a:solidFill>
            <a:round/>
            <a:headEnd type="triangle" w="med" len="lg"/>
            <a:tailEnd type="non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cxnSp>
        <p:nvCxnSpPr>
          <p:cNvPr id="6" name="Gerade Verbindung mit Pfeil 5"/>
          <p:cNvCxnSpPr>
            <a:cxnSpLocks noChangeShapeType="1"/>
            <a:stCxn id="24" idx="1"/>
          </p:cNvCxnSpPr>
          <p:nvPr/>
        </p:nvCxnSpPr>
        <p:spPr bwMode="auto">
          <a:xfrm>
            <a:off x="4489450" y="1971675"/>
            <a:ext cx="495300" cy="114300"/>
          </a:xfrm>
          <a:prstGeom prst="straightConnector1">
            <a:avLst/>
          </a:prstGeom>
          <a:noFill/>
          <a:ln w="28575" algn="ctr">
            <a:solidFill>
              <a:schemeClr val="bg2"/>
            </a:solidFill>
            <a:round/>
            <a:headEnd/>
            <a:tailEnd type="arrow" w="med" len="med"/>
          </a:ln>
          <a:extLst>
            <a:ext uri="{909E8E84-426E-40DD-AFC4-6F175D3DCCD1}">
              <a14:hiddenFill xmlns:a14="http://schemas.microsoft.com/office/drawing/2010/main">
                <a:noFill/>
              </a14:hiddenFill>
            </a:ext>
          </a:extLst>
        </p:spPr>
      </p:cxnSp>
      <p:cxnSp>
        <p:nvCxnSpPr>
          <p:cNvPr id="31" name="Gerade Verbindung mit Pfeil 30"/>
          <p:cNvCxnSpPr>
            <a:cxnSpLocks noChangeShapeType="1"/>
          </p:cNvCxnSpPr>
          <p:nvPr/>
        </p:nvCxnSpPr>
        <p:spPr bwMode="auto">
          <a:xfrm>
            <a:off x="4479925" y="1971675"/>
            <a:ext cx="352425" cy="342900"/>
          </a:xfrm>
          <a:prstGeom prst="straightConnector1">
            <a:avLst/>
          </a:prstGeom>
          <a:noFill/>
          <a:ln w="28575" algn="ctr">
            <a:solidFill>
              <a:schemeClr val="bg2"/>
            </a:solidFill>
            <a:round/>
            <a:headEnd/>
            <a:tailEnd type="arrow" w="med" len="med"/>
          </a:ln>
          <a:extLst>
            <a:ext uri="{909E8E84-426E-40DD-AFC4-6F175D3DCCD1}">
              <a14:hiddenFill xmlns:a14="http://schemas.microsoft.com/office/drawing/2010/main">
                <a:noFill/>
              </a14:hiddenFill>
            </a:ext>
          </a:extLst>
        </p:spPr>
      </p:cxnSp>
      <p:cxnSp>
        <p:nvCxnSpPr>
          <p:cNvPr id="33" name="Gerade Verbindung mit Pfeil 32"/>
          <p:cNvCxnSpPr>
            <a:cxnSpLocks noChangeShapeType="1"/>
          </p:cNvCxnSpPr>
          <p:nvPr/>
        </p:nvCxnSpPr>
        <p:spPr bwMode="auto">
          <a:xfrm>
            <a:off x="4479925" y="1971675"/>
            <a:ext cx="176213" cy="457200"/>
          </a:xfrm>
          <a:prstGeom prst="straightConnector1">
            <a:avLst/>
          </a:prstGeom>
          <a:noFill/>
          <a:ln w="28575" algn="ctr">
            <a:solidFill>
              <a:schemeClr val="bg2"/>
            </a:solidFill>
            <a:round/>
            <a:headEnd/>
            <a:tailEnd type="arrow" w="med" len="med"/>
          </a:ln>
          <a:extLst>
            <a:ext uri="{909E8E84-426E-40DD-AFC4-6F175D3DCCD1}">
              <a14:hiddenFill xmlns:a14="http://schemas.microsoft.com/office/drawing/2010/main">
                <a:noFill/>
              </a14:hiddenFill>
            </a:ext>
          </a:extLst>
        </p:spPr>
      </p:cxnSp>
      <p:sp>
        <p:nvSpPr>
          <p:cNvPr id="12" name="Ellipse 11"/>
          <p:cNvSpPr>
            <a:spLocks noChangeArrowheads="1"/>
          </p:cNvSpPr>
          <p:nvPr/>
        </p:nvSpPr>
        <p:spPr bwMode="auto">
          <a:xfrm>
            <a:off x="1481138" y="5629275"/>
            <a:ext cx="106362" cy="114300"/>
          </a:xfrm>
          <a:prstGeom prst="ellipse">
            <a:avLst/>
          </a:prstGeom>
          <a:solidFill>
            <a:schemeClr val="bg2"/>
          </a:solidFill>
          <a:ln w="28575" algn="ctr">
            <a:solidFill>
              <a:schemeClr val="bg2"/>
            </a:solidFill>
            <a:round/>
            <a:headEnd/>
            <a:tailEnd type="triangle" w="lg" len="lg"/>
          </a:ln>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rgbClr val="66FFFF"/>
              </a:solidFill>
            </a:endParaRPr>
          </a:p>
        </p:txBody>
      </p:sp>
      <p:sp>
        <p:nvSpPr>
          <p:cNvPr id="36" name="Ellipse 35"/>
          <p:cNvSpPr>
            <a:spLocks noChangeArrowheads="1"/>
          </p:cNvSpPr>
          <p:nvPr/>
        </p:nvSpPr>
        <p:spPr bwMode="auto">
          <a:xfrm>
            <a:off x="2901950" y="4192588"/>
            <a:ext cx="106363" cy="114300"/>
          </a:xfrm>
          <a:prstGeom prst="ellipse">
            <a:avLst/>
          </a:prstGeom>
          <a:solidFill>
            <a:schemeClr val="bg2"/>
          </a:solidFill>
          <a:ln w="28575" algn="ctr">
            <a:solidFill>
              <a:schemeClr val="bg2"/>
            </a:solidFill>
            <a:round/>
            <a:headEnd/>
            <a:tailEnd type="triangle" w="lg" len="lg"/>
          </a:ln>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rgbClr val="66FFFF"/>
              </a:solidFill>
            </a:endParaRPr>
          </a:p>
        </p:txBody>
      </p:sp>
      <p:sp>
        <p:nvSpPr>
          <p:cNvPr id="46103" name="Picture 6"/>
          <p:cNvSpPr>
            <a:spLocks noChangeAspect="1" noChangeArrowheads="1"/>
          </p:cNvSpPr>
          <p:nvPr/>
        </p:nvSpPr>
        <p:spPr bwMode="auto">
          <a:xfrm>
            <a:off x="6375400" y="1600200"/>
            <a:ext cx="25527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type="none" w="med" len="lg"/>
                <a:tailEnd type="none" w="lg" len="lg"/>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sz="2000">
              <a:solidFill>
                <a:srgbClr val="66FFFF"/>
              </a:solidFill>
            </a:endParaRPr>
          </a:p>
        </p:txBody>
      </p:sp>
      <p:pic>
        <p:nvPicPr>
          <p:cNvPr id="46104"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08" y="36081"/>
            <a:ext cx="1635567" cy="9116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 name="Rectangle 2"/>
          <p:cNvSpPr>
            <a:spLocks noGrp="1" noChangeArrowheads="1"/>
          </p:cNvSpPr>
          <p:nvPr>
            <p:ph type="title" idx="4294967295"/>
          </p:nvPr>
        </p:nvSpPr>
        <p:spPr/>
        <p:txBody>
          <a:bodyPr/>
          <a:lstStyle/>
          <a:p>
            <a:pPr eaLnBrk="1" hangingPunct="1">
              <a:defRPr/>
            </a:pPr>
            <a:r>
              <a:rPr lang="de-DE" dirty="0"/>
              <a:t>3. Währungstheorie und Währungspolitik</a:t>
            </a:r>
            <a:br>
              <a:rPr lang="de-DE" dirty="0"/>
            </a:br>
            <a:r>
              <a:rPr lang="de-DE" sz="2200" dirty="0"/>
              <a:t>3.1.2. Kaufkraft- und Zinsparität</a:t>
            </a:r>
            <a:endParaRPr lang="en-US" sz="2200" dirty="0"/>
          </a:p>
        </p:txBody>
      </p:sp>
      <p:sp>
        <p:nvSpPr>
          <p:cNvPr id="4610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9FFFE7A0-BDA4-4BF8-8495-70C9A6299650}" type="slidenum">
              <a:rPr lang="de-DE" altLang="en-US" sz="1600" smtClean="0"/>
              <a:pPr algn="r" eaLnBrk="1" hangingPunct="1">
                <a:spcBef>
                  <a:spcPct val="0"/>
                </a:spcBef>
                <a:buClrTx/>
                <a:buFontTx/>
                <a:buNone/>
              </a:pPr>
              <a:t>42</a:t>
            </a:fld>
            <a:r>
              <a:rPr lang="de-DE" altLang="en-US" sz="1600"/>
              <a:t> -</a:t>
            </a:r>
          </a:p>
        </p:txBody>
      </p:sp>
      <p:graphicFrame>
        <p:nvGraphicFramePr>
          <p:cNvPr id="29" name="Object 42"/>
          <p:cNvGraphicFramePr>
            <a:graphicFrameLocks noChangeAspect="1"/>
          </p:cNvGraphicFramePr>
          <p:nvPr/>
        </p:nvGraphicFramePr>
        <p:xfrm>
          <a:off x="893763" y="1952625"/>
          <a:ext cx="666750" cy="1042988"/>
        </p:xfrm>
        <a:graphic>
          <a:graphicData uri="http://schemas.openxmlformats.org/presentationml/2006/ole">
            <mc:AlternateContent xmlns:mc="http://schemas.openxmlformats.org/markup-compatibility/2006">
              <mc:Choice xmlns:v="urn:schemas-microsoft-com:vml" Requires="v">
                <p:oleObj spid="_x0000_s46539" name="Equation" r:id="rId8" imgW="292100" imgH="457200" progId="Equation.3">
                  <p:embed/>
                </p:oleObj>
              </mc:Choice>
              <mc:Fallback>
                <p:oleObj name="Equation" r:id="rId8" imgW="292100" imgH="457200" progId="Equation.3">
                  <p:embed/>
                  <p:pic>
                    <p:nvPicPr>
                      <p:cNvPr id="46084" name="Object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3763" y="1952625"/>
                        <a:ext cx="666750" cy="10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0" name="Gerade Verbindung mit Pfeil 29"/>
          <p:cNvCxnSpPr>
            <a:cxnSpLocks noChangeShapeType="1"/>
          </p:cNvCxnSpPr>
          <p:nvPr/>
        </p:nvCxnSpPr>
        <p:spPr bwMode="auto">
          <a:xfrm flipV="1">
            <a:off x="1443038" y="2514600"/>
            <a:ext cx="0" cy="371475"/>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4" name="Gerade Verbindung mit Pfeil 33"/>
          <p:cNvCxnSpPr>
            <a:cxnSpLocks noChangeShapeType="1"/>
          </p:cNvCxnSpPr>
          <p:nvPr/>
        </p:nvCxnSpPr>
        <p:spPr bwMode="auto">
          <a:xfrm flipV="1">
            <a:off x="5683368" y="4838700"/>
            <a:ext cx="0" cy="38100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5" name="Gerade Verbindung mit Pfeil 34"/>
          <p:cNvCxnSpPr>
            <a:cxnSpLocks noChangeShapeType="1"/>
          </p:cNvCxnSpPr>
          <p:nvPr/>
        </p:nvCxnSpPr>
        <p:spPr bwMode="auto">
          <a:xfrm>
            <a:off x="5683368" y="5307013"/>
            <a:ext cx="0" cy="436562"/>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7" name="Textfeld 36"/>
          <p:cNvSpPr txBox="1">
            <a:spLocks noChangeArrowheads="1"/>
          </p:cNvSpPr>
          <p:nvPr/>
        </p:nvSpPr>
        <p:spPr bwMode="auto">
          <a:xfrm>
            <a:off x="1727200" y="2057400"/>
            <a:ext cx="2349500" cy="147732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de-DE" sz="1800" dirty="0">
                <a:solidFill>
                  <a:schemeClr val="bg2"/>
                </a:solidFill>
              </a:rPr>
              <a:t>Kassawechselkurs des Euro ist unterbewertet bei den gegebenen Zinssätzen!</a:t>
            </a:r>
          </a:p>
        </p:txBody>
      </p:sp>
      <p:cxnSp>
        <p:nvCxnSpPr>
          <p:cNvPr id="38" name="Gerade Verbindung mit Pfeil 37"/>
          <p:cNvCxnSpPr>
            <a:cxnSpLocks noChangeShapeType="1"/>
          </p:cNvCxnSpPr>
          <p:nvPr/>
        </p:nvCxnSpPr>
        <p:spPr bwMode="auto">
          <a:xfrm flipV="1">
            <a:off x="4076700" y="2057400"/>
            <a:ext cx="304800" cy="85725"/>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73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737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73" grpId="0" animBg="1"/>
      <p:bldP spid="527374" grpId="0" animBg="1"/>
      <p:bldP spid="2" grpId="0" animBg="1"/>
      <p:bldP spid="3" grpId="0" animBg="1"/>
      <p:bldP spid="66572" grpId="0" animBg="1"/>
      <p:bldP spid="4" grpId="0" animBg="1"/>
      <p:bldP spid="21" grpId="0" animBg="1"/>
      <p:bldP spid="22" grpId="0" animBg="1"/>
      <p:bldP spid="23" grpId="0" animBg="1"/>
      <p:bldP spid="24" grpId="0" animBg="1"/>
      <p:bldP spid="12" grpId="0" animBg="1"/>
      <p:bldP spid="36" grpId="0" animBg="1"/>
      <p:bldP spid="3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57BAC548-A436-4F45-84C7-5E5F73B495FF}" type="slidenum">
              <a:rPr lang="de-DE" altLang="en-US" sz="1600" smtClean="0"/>
              <a:pPr algn="r" eaLnBrk="1" hangingPunct="1">
                <a:spcBef>
                  <a:spcPct val="0"/>
                </a:spcBef>
                <a:buClrTx/>
                <a:buFontTx/>
                <a:buNone/>
              </a:pPr>
              <a:t>43</a:t>
            </a:fld>
            <a:r>
              <a:rPr lang="de-DE" altLang="en-US" sz="1600"/>
              <a:t> -</a:t>
            </a:r>
          </a:p>
        </p:txBody>
      </p:sp>
      <p:sp>
        <p:nvSpPr>
          <p:cNvPr id="4710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922690" name="Rectangle 2"/>
          <p:cNvSpPr>
            <a:spLocks noGrp="1" noChangeArrowheads="1"/>
          </p:cNvSpPr>
          <p:nvPr>
            <p:ph type="body" idx="4294967295"/>
          </p:nvPr>
        </p:nvSpPr>
        <p:spPr>
          <a:xfrm>
            <a:off x="468313" y="1160463"/>
            <a:ext cx="8675687" cy="5545137"/>
          </a:xfrm>
        </p:spPr>
        <p:txBody>
          <a:bodyPr/>
          <a:lstStyle/>
          <a:p>
            <a:pPr eaLnBrk="1" hangingPunct="1">
              <a:lnSpc>
                <a:spcPct val="80000"/>
              </a:lnSpc>
              <a:defRPr/>
            </a:pPr>
            <a:r>
              <a:rPr lang="de-DE" dirty="0"/>
              <a:t>Geht man von vom Kapitalmarkt aus, so resultieren für den Devisenmarkt ebenfalls „normal“ verlaufende Angebots- und Nachfragekurven:</a:t>
            </a:r>
          </a:p>
          <a:p>
            <a:pPr lvl="1" eaLnBrk="1" hangingPunct="1">
              <a:lnSpc>
                <a:spcPct val="80000"/>
              </a:lnSpc>
              <a:defRPr/>
            </a:pPr>
            <a:r>
              <a:rPr lang="de-DE" dirty="0"/>
              <a:t>Die </a:t>
            </a:r>
            <a:r>
              <a:rPr lang="de-DE" dirty="0">
                <a:solidFill>
                  <a:srgbClr val="00FF00"/>
                </a:solidFill>
              </a:rPr>
              <a:t>Nachfragekurve</a:t>
            </a:r>
            <a:r>
              <a:rPr lang="de-DE" dirty="0"/>
              <a:t> nach Euro hat eine </a:t>
            </a:r>
            <a:r>
              <a:rPr lang="de-DE" dirty="0">
                <a:solidFill>
                  <a:srgbClr val="00FF00"/>
                </a:solidFill>
              </a:rPr>
              <a:t>negative Steigung</a:t>
            </a:r>
            <a:r>
              <a:rPr lang="de-DE" dirty="0"/>
              <a:t>, denn je billiger der Euro ist, desto billiger sind für Ausländer Euroland-Wertpapiere, was einen höheren Ertrag in ausländischer Währung gerechnet bedeutet. Wenn Amerikaner mehr Euroland-Wertpapiere kaufen wollen, müssen sie dazu mehr Dollar in Euro umtauschen. Also steigt die Euro-Nachfrage, wenn der Euro billiger wird (=abwertet).</a:t>
            </a:r>
          </a:p>
          <a:p>
            <a:pPr lvl="1" eaLnBrk="1" hangingPunct="1">
              <a:lnSpc>
                <a:spcPct val="0"/>
              </a:lnSpc>
              <a:defRPr/>
            </a:pPr>
            <a:endParaRPr lang="de-DE" dirty="0"/>
          </a:p>
          <a:p>
            <a:pPr lvl="1" eaLnBrk="1" hangingPunct="1">
              <a:lnSpc>
                <a:spcPct val="80000"/>
              </a:lnSpc>
              <a:defRPr/>
            </a:pPr>
            <a:r>
              <a:rPr lang="de-DE" dirty="0"/>
              <a:t>Die </a:t>
            </a:r>
            <a:r>
              <a:rPr lang="de-DE" dirty="0">
                <a:solidFill>
                  <a:srgbClr val="00FF00"/>
                </a:solidFill>
              </a:rPr>
              <a:t>Angebotskurve</a:t>
            </a:r>
            <a:r>
              <a:rPr lang="de-DE" dirty="0"/>
              <a:t> von Euro hat eine </a:t>
            </a:r>
            <a:r>
              <a:rPr lang="de-DE" dirty="0">
                <a:solidFill>
                  <a:srgbClr val="00FF00"/>
                </a:solidFill>
              </a:rPr>
              <a:t>positive Steigung</a:t>
            </a:r>
            <a:r>
              <a:rPr lang="de-DE" dirty="0"/>
              <a:t>, denn je teurer der Euro ist, desto mehr Dollar bekommt man für einen Euro, desto billiger sind US-Wertpapiere für Euroländer, was einen höheren Ertrag in Euro gerechnet bedeutet. Wenn Euroländer mehr amerikanische Wertpapiere kaufen wollen, müssen sie dazu mehr Euro in Dollar umtauschen. Also steigt das Euro-Angebot, wenn der Euro teurer wird (=aufwertet).</a:t>
            </a:r>
          </a:p>
        </p:txBody>
      </p:sp>
      <p:sp>
        <p:nvSpPr>
          <p:cNvPr id="7922691" name="Rectangle 3"/>
          <p:cNvSpPr>
            <a:spLocks noGrp="1" noChangeArrowheads="1"/>
          </p:cNvSpPr>
          <p:nvPr>
            <p:ph type="title" idx="4294967295"/>
          </p:nvPr>
        </p:nvSpPr>
        <p:spPr/>
        <p:txBody>
          <a:bodyPr/>
          <a:lstStyle/>
          <a:p>
            <a:pPr eaLnBrk="1" hangingPunct="1">
              <a:defRPr/>
            </a:pPr>
            <a:r>
              <a:rPr lang="de-DE" dirty="0"/>
              <a:t>3. Währungstheorie und Währungspolitik</a:t>
            </a:r>
            <a:br>
              <a:rPr lang="de-DE" dirty="0"/>
            </a:br>
            <a:r>
              <a:rPr lang="de-DE" sz="2200" dirty="0"/>
              <a:t>3.1.2. Kaufkraft- und Zinsparität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2269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226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48F57C1A-BB59-44DF-9102-C4ED42C0758D}" type="slidenum">
              <a:rPr lang="de-DE" altLang="en-US" sz="1600" smtClean="0"/>
              <a:pPr algn="r" eaLnBrk="1" hangingPunct="1">
                <a:spcBef>
                  <a:spcPct val="0"/>
                </a:spcBef>
                <a:buClrTx/>
                <a:buFontTx/>
                <a:buNone/>
              </a:pPr>
              <a:t>44</a:t>
            </a:fld>
            <a:r>
              <a:rPr lang="de-DE" altLang="en-US" sz="1600"/>
              <a:t> -</a:t>
            </a:r>
          </a:p>
        </p:txBody>
      </p:sp>
      <p:sp>
        <p:nvSpPr>
          <p:cNvPr id="4813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grpSp>
        <p:nvGrpSpPr>
          <p:cNvPr id="48132" name="Group 2"/>
          <p:cNvGrpSpPr>
            <a:grpSpLocks/>
          </p:cNvGrpSpPr>
          <p:nvPr/>
        </p:nvGrpSpPr>
        <p:grpSpPr bwMode="auto">
          <a:xfrm>
            <a:off x="598488" y="871538"/>
            <a:ext cx="8021637" cy="5829300"/>
            <a:chOff x="377" y="549"/>
            <a:chExt cx="5053" cy="3672"/>
          </a:xfrm>
        </p:grpSpPr>
        <p:graphicFrame>
          <p:nvGraphicFramePr>
            <p:cNvPr id="48146" name="Object 3">
              <a:hlinkClick r:id="rId4" action="ppaction://hlinkfile"/>
            </p:cNvPr>
            <p:cNvGraphicFramePr>
              <a:graphicFrameLocks/>
            </p:cNvGraphicFramePr>
            <p:nvPr/>
          </p:nvGraphicFramePr>
          <p:xfrm>
            <a:off x="377" y="690"/>
            <a:ext cx="4783" cy="3531"/>
          </p:xfrm>
          <a:graphic>
            <a:graphicData uri="http://schemas.openxmlformats.org/presentationml/2006/ole">
              <mc:AlternateContent xmlns:mc="http://schemas.openxmlformats.org/markup-compatibility/2006">
                <mc:Choice xmlns:v="urn:schemas-microsoft-com:vml" Requires="v">
                  <p:oleObj spid="_x0000_s48365" name="Diagramm" r:id="rId5" imgW="7438924" imgH="5324610" progId="MSGraph.Chart.8">
                    <p:embed followColorScheme="full"/>
                  </p:oleObj>
                </mc:Choice>
                <mc:Fallback>
                  <p:oleObj name="Diagramm" r:id="rId5" imgW="7438924" imgH="5324610" progId="MSGraph.Chart.8">
                    <p:embed followColorScheme="full"/>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 y="690"/>
                          <a:ext cx="4783" cy="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47" name="Rectangle 4"/>
            <p:cNvSpPr>
              <a:spLocks noChangeArrowheads="1"/>
            </p:cNvSpPr>
            <p:nvPr/>
          </p:nvSpPr>
          <p:spPr bwMode="auto">
            <a:xfrm>
              <a:off x="411" y="549"/>
              <a:ext cx="42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en-GB" altLang="en-US" sz="2200"/>
                <a:t>e</a:t>
              </a:r>
              <a:r>
                <a:rPr lang="en-GB" altLang="en-US" sz="2200" baseline="30000"/>
                <a:t>$</a:t>
              </a:r>
              <a:r>
                <a:rPr lang="en-GB" altLang="en-US" sz="2200" baseline="-25000"/>
                <a:t>€</a:t>
              </a:r>
            </a:p>
          </p:txBody>
        </p:sp>
        <p:sp>
          <p:nvSpPr>
            <p:cNvPr id="48148" name="Rectangle 5"/>
            <p:cNvSpPr>
              <a:spLocks noChangeArrowheads="1"/>
            </p:cNvSpPr>
            <p:nvPr/>
          </p:nvSpPr>
          <p:spPr bwMode="auto">
            <a:xfrm>
              <a:off x="5157" y="3772"/>
              <a:ext cx="27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a:t>
              </a:r>
            </a:p>
          </p:txBody>
        </p:sp>
        <p:sp>
          <p:nvSpPr>
            <p:cNvPr id="48149" name="Line 6"/>
            <p:cNvSpPr>
              <a:spLocks noChangeShapeType="1"/>
            </p:cNvSpPr>
            <p:nvPr/>
          </p:nvSpPr>
          <p:spPr bwMode="auto">
            <a:xfrm flipV="1">
              <a:off x="453" y="731"/>
              <a:ext cx="0" cy="182"/>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8150" name="Line 7"/>
            <p:cNvSpPr>
              <a:spLocks noChangeShapeType="1"/>
            </p:cNvSpPr>
            <p:nvPr/>
          </p:nvSpPr>
          <p:spPr bwMode="auto">
            <a:xfrm rot="5400000" flipV="1">
              <a:off x="5122" y="3951"/>
              <a:ext cx="0" cy="182"/>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48133" name="Text Box 8"/>
          <p:cNvSpPr txBox="1">
            <a:spLocks noChangeArrowheads="1"/>
          </p:cNvSpPr>
          <p:nvPr/>
        </p:nvSpPr>
        <p:spPr bwMode="auto">
          <a:xfrm>
            <a:off x="7272338" y="5373688"/>
            <a:ext cx="1689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b="1">
                <a:solidFill>
                  <a:srgbClr val="FF0000"/>
                </a:solidFill>
              </a:rPr>
              <a:t>€-Nachfrage</a:t>
            </a:r>
          </a:p>
        </p:txBody>
      </p:sp>
      <p:sp>
        <p:nvSpPr>
          <p:cNvPr id="48134" name="Line 9"/>
          <p:cNvSpPr>
            <a:spLocks noChangeShapeType="1"/>
          </p:cNvSpPr>
          <p:nvPr/>
        </p:nvSpPr>
        <p:spPr bwMode="auto">
          <a:xfrm flipV="1">
            <a:off x="755650" y="1989138"/>
            <a:ext cx="6481763" cy="3348037"/>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8135" name="Text Box 10"/>
          <p:cNvSpPr txBox="1">
            <a:spLocks noChangeArrowheads="1"/>
          </p:cNvSpPr>
          <p:nvPr/>
        </p:nvSpPr>
        <p:spPr bwMode="auto">
          <a:xfrm>
            <a:off x="7272338" y="1773238"/>
            <a:ext cx="159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b="1">
                <a:solidFill>
                  <a:srgbClr val="00FF00"/>
                </a:solidFill>
              </a:rPr>
              <a:t>€-Angebot</a:t>
            </a:r>
          </a:p>
        </p:txBody>
      </p:sp>
      <p:sp>
        <p:nvSpPr>
          <p:cNvPr id="48136" name="Line 11"/>
          <p:cNvSpPr>
            <a:spLocks noChangeShapeType="1"/>
          </p:cNvSpPr>
          <p:nvPr/>
        </p:nvSpPr>
        <p:spPr bwMode="auto">
          <a:xfrm>
            <a:off x="719138" y="1952625"/>
            <a:ext cx="6553200" cy="34925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802892" name="Line 12"/>
          <p:cNvSpPr>
            <a:spLocks noChangeShapeType="1"/>
          </p:cNvSpPr>
          <p:nvPr/>
        </p:nvSpPr>
        <p:spPr bwMode="auto">
          <a:xfrm rot="-5400000">
            <a:off x="4083051" y="4035425"/>
            <a:ext cx="620712" cy="1246187"/>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802894" name="Line 14"/>
          <p:cNvSpPr>
            <a:spLocks noChangeShapeType="1"/>
          </p:cNvSpPr>
          <p:nvPr/>
        </p:nvSpPr>
        <p:spPr bwMode="auto">
          <a:xfrm rot="5400000" flipV="1">
            <a:off x="3819525" y="1924050"/>
            <a:ext cx="927100" cy="123825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802899" name="Rectangle 19"/>
          <p:cNvSpPr>
            <a:spLocks noGrp="1" noChangeArrowheads="1"/>
          </p:cNvSpPr>
          <p:nvPr>
            <p:ph type="title" idx="4294967295"/>
          </p:nvPr>
        </p:nvSpPr>
        <p:spPr/>
        <p:txBody>
          <a:bodyPr/>
          <a:lstStyle/>
          <a:p>
            <a:pPr eaLnBrk="1" hangingPunct="1">
              <a:defRPr/>
            </a:pPr>
            <a:r>
              <a:rPr lang="de-DE" dirty="0"/>
              <a:t>3. Währungstheorie und Währungspolitik</a:t>
            </a:r>
            <a:br>
              <a:rPr lang="de-DE" dirty="0"/>
            </a:br>
            <a:r>
              <a:rPr lang="de-DE" sz="2200" dirty="0"/>
              <a:t>3.1.2. Kaufkraft- und Zinsparität</a:t>
            </a:r>
          </a:p>
        </p:txBody>
      </p:sp>
      <p:sp>
        <p:nvSpPr>
          <p:cNvPr id="7802895" name="AutoShape 15"/>
          <p:cNvSpPr>
            <a:spLocks noChangeArrowheads="1"/>
          </p:cNvSpPr>
          <p:nvPr/>
        </p:nvSpPr>
        <p:spPr bwMode="auto">
          <a:xfrm>
            <a:off x="1192213" y="371475"/>
            <a:ext cx="5129212" cy="1787525"/>
          </a:xfrm>
          <a:prstGeom prst="roundRect">
            <a:avLst>
              <a:gd name="adj" fmla="val 12495"/>
            </a:avLst>
          </a:prstGeom>
          <a:solidFill>
            <a:srgbClr val="FFFF99"/>
          </a:solidFill>
          <a:ln w="50800">
            <a:solidFill>
              <a:srgbClr val="FF0000"/>
            </a:solidFill>
            <a:round/>
            <a:headEnd/>
            <a:tailEnd/>
          </a:ln>
        </p:spPr>
        <p:txBody>
          <a:bodyPr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 typeface="Symbol" pitchFamily="18" charset="2"/>
              <a:buNone/>
            </a:pPr>
            <a:r>
              <a:rPr lang="de-DE" altLang="en-US" sz="2000" dirty="0">
                <a:solidFill>
                  <a:srgbClr val="0000FF"/>
                </a:solidFill>
                <a:sym typeface="Wingdings" pitchFamily="2" charset="2"/>
              </a:rPr>
              <a:t>Je mehr $ für einen € gezahlt werden, desto höher ist der Ertrag einer Anlage in US-Papieren aus Sicht der Europäer und um so höher ist die Nachfrage nach $ und folglich das Angebot an € (</a:t>
            </a:r>
            <a:r>
              <a:rPr lang="de-DE" altLang="en-US" sz="2000" dirty="0" err="1">
                <a:solidFill>
                  <a:srgbClr val="0000FF"/>
                </a:solidFill>
                <a:sym typeface="Wingdings" pitchFamily="2" charset="2"/>
              </a:rPr>
              <a:t>c.p</a:t>
            </a:r>
            <a:r>
              <a:rPr lang="de-DE" altLang="en-US" sz="2000" dirty="0">
                <a:solidFill>
                  <a:srgbClr val="0000FF"/>
                </a:solidFill>
                <a:sym typeface="Wingdings" pitchFamily="2" charset="2"/>
              </a:rPr>
              <a:t>.!).</a:t>
            </a:r>
          </a:p>
        </p:txBody>
      </p:sp>
      <p:sp>
        <p:nvSpPr>
          <p:cNvPr id="48141" name="Line 20"/>
          <p:cNvSpPr>
            <a:spLocks noChangeShapeType="1"/>
          </p:cNvSpPr>
          <p:nvPr/>
        </p:nvSpPr>
        <p:spPr bwMode="auto">
          <a:xfrm flipH="1">
            <a:off x="3963988" y="3709988"/>
            <a:ext cx="0" cy="2736850"/>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8142" name="Line 21"/>
          <p:cNvSpPr>
            <a:spLocks noChangeShapeType="1"/>
          </p:cNvSpPr>
          <p:nvPr/>
        </p:nvSpPr>
        <p:spPr bwMode="auto">
          <a:xfrm rot="5400000" flipH="1">
            <a:off x="2290763" y="2073275"/>
            <a:ext cx="0" cy="3203575"/>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8143" name="Text Box 22"/>
          <p:cNvSpPr txBox="1">
            <a:spLocks noChangeArrowheads="1"/>
          </p:cNvSpPr>
          <p:nvPr/>
        </p:nvSpPr>
        <p:spPr bwMode="auto">
          <a:xfrm>
            <a:off x="139700" y="3459163"/>
            <a:ext cx="6858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b="1"/>
              <a:t>e</a:t>
            </a:r>
            <a:r>
              <a:rPr lang="en-US" altLang="en-US" sz="2200" b="1" baseline="30000"/>
              <a:t>o</a:t>
            </a:r>
          </a:p>
        </p:txBody>
      </p:sp>
      <p:sp>
        <p:nvSpPr>
          <p:cNvPr id="48144" name="Text Box 23"/>
          <p:cNvSpPr txBox="1">
            <a:spLocks noChangeArrowheads="1"/>
          </p:cNvSpPr>
          <p:nvPr/>
        </p:nvSpPr>
        <p:spPr bwMode="auto">
          <a:xfrm>
            <a:off x="3387725" y="6446838"/>
            <a:ext cx="11525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b="1"/>
              <a:t>€</a:t>
            </a:r>
            <a:r>
              <a:rPr lang="en-US" altLang="en-US" sz="2200" b="1" baseline="30000"/>
              <a:t>o</a:t>
            </a:r>
          </a:p>
        </p:txBody>
      </p:sp>
      <p:sp>
        <p:nvSpPr>
          <p:cNvPr id="7802896" name="AutoShape 16"/>
          <p:cNvSpPr>
            <a:spLocks noChangeArrowheads="1"/>
          </p:cNvSpPr>
          <p:nvPr/>
        </p:nvSpPr>
        <p:spPr bwMode="auto">
          <a:xfrm>
            <a:off x="1519238" y="4951413"/>
            <a:ext cx="4656137" cy="1787525"/>
          </a:xfrm>
          <a:prstGeom prst="roundRect">
            <a:avLst>
              <a:gd name="adj" fmla="val 12495"/>
            </a:avLst>
          </a:prstGeom>
          <a:solidFill>
            <a:srgbClr val="FFFF99"/>
          </a:solidFill>
          <a:ln w="50800">
            <a:solidFill>
              <a:srgbClr val="FF0000"/>
            </a:solidFill>
            <a:round/>
            <a:headEnd/>
            <a:tailEnd/>
          </a:ln>
        </p:spPr>
        <p:txBody>
          <a:bodyPr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 typeface="Symbol" pitchFamily="18" charset="2"/>
              <a:buNone/>
            </a:pPr>
            <a:r>
              <a:rPr lang="de-DE" altLang="en-US" sz="2000" dirty="0">
                <a:solidFill>
                  <a:srgbClr val="0000FF"/>
                </a:solidFill>
                <a:sym typeface="Wingdings" pitchFamily="2" charset="2"/>
              </a:rPr>
              <a:t>Je weniger $ für einen € gezahlt werden muss, desto </a:t>
            </a:r>
            <a:r>
              <a:rPr lang="de-DE" altLang="en-US" sz="2000" dirty="0">
                <a:solidFill>
                  <a:srgbClr val="000099"/>
                </a:solidFill>
                <a:sym typeface="Wingdings" pitchFamily="2" charset="2"/>
              </a:rPr>
              <a:t>höher</a:t>
            </a:r>
            <a:r>
              <a:rPr lang="de-DE" altLang="en-US" sz="2000" dirty="0">
                <a:solidFill>
                  <a:srgbClr val="0000FF"/>
                </a:solidFill>
                <a:sym typeface="Wingdings" pitchFamily="2" charset="2"/>
              </a:rPr>
              <a:t> ist der Ertrag einer Anlage in €-Papieren aus Sicht der Amerikaner und desto mehr € wird folglich nachgefragt.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028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028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8028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8028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2892" grpId="0" animBg="1"/>
      <p:bldP spid="7802894" grpId="0" animBg="1"/>
      <p:bldP spid="7802895" grpId="0" animBg="1"/>
      <p:bldP spid="7802896"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063ECCD4-06AF-4B4A-B1B2-CF31F1842A8D}" type="slidenum">
              <a:rPr lang="de-DE" altLang="en-US" sz="1600" smtClean="0"/>
              <a:pPr algn="r" eaLnBrk="1" hangingPunct="1">
                <a:spcBef>
                  <a:spcPct val="0"/>
                </a:spcBef>
                <a:buClrTx/>
                <a:buFontTx/>
                <a:buNone/>
              </a:pPr>
              <a:t>45</a:t>
            </a:fld>
            <a:r>
              <a:rPr lang="de-DE" altLang="en-US" sz="1600"/>
              <a:t> -</a:t>
            </a:r>
          </a:p>
        </p:txBody>
      </p:sp>
      <p:sp>
        <p:nvSpPr>
          <p:cNvPr id="49155"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grpSp>
        <p:nvGrpSpPr>
          <p:cNvPr id="49156" name="Group 2"/>
          <p:cNvGrpSpPr>
            <a:grpSpLocks/>
          </p:cNvGrpSpPr>
          <p:nvPr/>
        </p:nvGrpSpPr>
        <p:grpSpPr bwMode="auto">
          <a:xfrm>
            <a:off x="598488" y="1028700"/>
            <a:ext cx="8021637" cy="5829300"/>
            <a:chOff x="377" y="549"/>
            <a:chExt cx="5053" cy="3672"/>
          </a:xfrm>
        </p:grpSpPr>
        <p:graphicFrame>
          <p:nvGraphicFramePr>
            <p:cNvPr id="49168" name="Object 3">
              <a:hlinkClick r:id="rId4" action="ppaction://hlinkfile"/>
            </p:cNvPr>
            <p:cNvGraphicFramePr>
              <a:graphicFrameLocks/>
            </p:cNvGraphicFramePr>
            <p:nvPr/>
          </p:nvGraphicFramePr>
          <p:xfrm>
            <a:off x="377" y="690"/>
            <a:ext cx="4783" cy="3531"/>
          </p:xfrm>
          <a:graphic>
            <a:graphicData uri="http://schemas.openxmlformats.org/presentationml/2006/ole">
              <mc:AlternateContent xmlns:mc="http://schemas.openxmlformats.org/markup-compatibility/2006">
                <mc:Choice xmlns:v="urn:schemas-microsoft-com:vml" Requires="v">
                  <p:oleObj spid="_x0000_s49387" name="Diagramm" r:id="rId5" imgW="7438924" imgH="5324610" progId="MSGraph.Chart.8">
                    <p:embed followColorScheme="full"/>
                  </p:oleObj>
                </mc:Choice>
                <mc:Fallback>
                  <p:oleObj name="Diagramm" r:id="rId5" imgW="7438924" imgH="5324610" progId="MSGraph.Chart.8">
                    <p:embed followColorScheme="full"/>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 y="690"/>
                          <a:ext cx="4783" cy="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69" name="Rectangle 4"/>
            <p:cNvSpPr>
              <a:spLocks noChangeArrowheads="1"/>
            </p:cNvSpPr>
            <p:nvPr/>
          </p:nvSpPr>
          <p:spPr bwMode="auto">
            <a:xfrm>
              <a:off x="411" y="549"/>
              <a:ext cx="42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a:spcBef>
                  <a:spcPct val="0"/>
                </a:spcBef>
                <a:buClrTx/>
                <a:buFontTx/>
                <a:buNone/>
              </a:pPr>
              <a:r>
                <a:rPr lang="en-GB" altLang="en-US" sz="2200"/>
                <a:t>e</a:t>
              </a:r>
              <a:r>
                <a:rPr lang="en-GB" altLang="en-US" sz="2200" baseline="30000"/>
                <a:t>$</a:t>
              </a:r>
              <a:r>
                <a:rPr lang="en-GB" altLang="en-US" sz="2200" baseline="-25000"/>
                <a:t>€</a:t>
              </a:r>
            </a:p>
          </p:txBody>
        </p:sp>
        <p:sp>
          <p:nvSpPr>
            <p:cNvPr id="49170" name="Rectangle 5"/>
            <p:cNvSpPr>
              <a:spLocks noChangeArrowheads="1"/>
            </p:cNvSpPr>
            <p:nvPr/>
          </p:nvSpPr>
          <p:spPr bwMode="auto">
            <a:xfrm>
              <a:off x="5157" y="3772"/>
              <a:ext cx="27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a:t>
              </a:r>
            </a:p>
          </p:txBody>
        </p:sp>
        <p:sp>
          <p:nvSpPr>
            <p:cNvPr id="49171" name="Line 6"/>
            <p:cNvSpPr>
              <a:spLocks noChangeShapeType="1"/>
            </p:cNvSpPr>
            <p:nvPr/>
          </p:nvSpPr>
          <p:spPr bwMode="auto">
            <a:xfrm flipV="1">
              <a:off x="453" y="731"/>
              <a:ext cx="0" cy="182"/>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9172" name="Line 7"/>
            <p:cNvSpPr>
              <a:spLocks noChangeShapeType="1"/>
            </p:cNvSpPr>
            <p:nvPr/>
          </p:nvSpPr>
          <p:spPr bwMode="auto">
            <a:xfrm rot="5400000" flipV="1">
              <a:off x="5122" y="3951"/>
              <a:ext cx="0" cy="182"/>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49157" name="Text Box 8"/>
          <p:cNvSpPr txBox="1">
            <a:spLocks noChangeArrowheads="1"/>
          </p:cNvSpPr>
          <p:nvPr/>
        </p:nvSpPr>
        <p:spPr bwMode="auto">
          <a:xfrm>
            <a:off x="6654800" y="4949825"/>
            <a:ext cx="215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b="1">
                <a:solidFill>
                  <a:srgbClr val="FF0000"/>
                </a:solidFill>
              </a:rPr>
              <a:t>€-Nachfrage(i</a:t>
            </a:r>
            <a:r>
              <a:rPr lang="en-US" altLang="en-US" sz="2000" b="1" baseline="-25000">
                <a:solidFill>
                  <a:srgbClr val="FF0000"/>
                </a:solidFill>
              </a:rPr>
              <a:t>$,1</a:t>
            </a:r>
            <a:r>
              <a:rPr lang="en-US" altLang="en-US" sz="2000" b="1">
                <a:solidFill>
                  <a:srgbClr val="FF0000"/>
                </a:solidFill>
              </a:rPr>
              <a:t>)</a:t>
            </a:r>
          </a:p>
        </p:txBody>
      </p:sp>
      <p:sp>
        <p:nvSpPr>
          <p:cNvPr id="49158" name="Line 9"/>
          <p:cNvSpPr>
            <a:spLocks noChangeShapeType="1"/>
          </p:cNvSpPr>
          <p:nvPr/>
        </p:nvSpPr>
        <p:spPr bwMode="auto">
          <a:xfrm flipV="1">
            <a:off x="736600" y="2252663"/>
            <a:ext cx="5989638" cy="3094037"/>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9159" name="Text Box 10"/>
          <p:cNvSpPr txBox="1">
            <a:spLocks noChangeArrowheads="1"/>
          </p:cNvSpPr>
          <p:nvPr/>
        </p:nvSpPr>
        <p:spPr bwMode="auto">
          <a:xfrm>
            <a:off x="6723063" y="2046288"/>
            <a:ext cx="2139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2000" b="1">
                <a:solidFill>
                  <a:srgbClr val="00FF00"/>
                </a:solidFill>
              </a:rPr>
              <a:t>€-Angebot(i</a:t>
            </a:r>
            <a:r>
              <a:rPr lang="en-US" altLang="en-US" sz="2000" b="1" baseline="-25000">
                <a:solidFill>
                  <a:srgbClr val="00FF00"/>
                </a:solidFill>
              </a:rPr>
              <a:t>$,1</a:t>
            </a:r>
            <a:r>
              <a:rPr lang="en-US" altLang="en-US" sz="2000" b="1">
                <a:solidFill>
                  <a:srgbClr val="00FF00"/>
                </a:solidFill>
              </a:rPr>
              <a:t>)</a:t>
            </a:r>
          </a:p>
        </p:txBody>
      </p:sp>
      <p:sp>
        <p:nvSpPr>
          <p:cNvPr id="49160" name="Line 11"/>
          <p:cNvSpPr>
            <a:spLocks noChangeShapeType="1"/>
          </p:cNvSpPr>
          <p:nvPr/>
        </p:nvSpPr>
        <p:spPr bwMode="auto">
          <a:xfrm>
            <a:off x="719138" y="1952625"/>
            <a:ext cx="5953125" cy="31734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24748" name="Rectangle 12"/>
          <p:cNvSpPr>
            <a:spLocks noGrp="1" noChangeArrowheads="1"/>
          </p:cNvSpPr>
          <p:nvPr>
            <p:ph type="title" idx="4294967295"/>
          </p:nvPr>
        </p:nvSpPr>
        <p:spPr/>
        <p:txBody>
          <a:bodyPr/>
          <a:lstStyle/>
          <a:p>
            <a:pPr eaLnBrk="1" hangingPunct="1">
              <a:defRPr/>
            </a:pPr>
            <a:r>
              <a:rPr lang="de-DE" dirty="0"/>
              <a:t>3. Währungstheorie und Währungspolitik</a:t>
            </a:r>
            <a:br>
              <a:rPr lang="de-DE" dirty="0"/>
            </a:br>
            <a:r>
              <a:rPr lang="de-DE" sz="2200" dirty="0"/>
              <a:t>3.1.2. Kaufkraft- und Zinsparität</a:t>
            </a:r>
          </a:p>
        </p:txBody>
      </p:sp>
      <p:sp>
        <p:nvSpPr>
          <p:cNvPr id="49163" name="Line 14"/>
          <p:cNvSpPr>
            <a:spLocks noChangeShapeType="1"/>
          </p:cNvSpPr>
          <p:nvPr/>
        </p:nvSpPr>
        <p:spPr bwMode="auto">
          <a:xfrm flipH="1">
            <a:off x="3963988" y="3709988"/>
            <a:ext cx="0" cy="2736850"/>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9164" name="Line 15"/>
          <p:cNvSpPr>
            <a:spLocks noChangeShapeType="1"/>
          </p:cNvSpPr>
          <p:nvPr/>
        </p:nvSpPr>
        <p:spPr bwMode="auto">
          <a:xfrm rot="5400000" flipH="1">
            <a:off x="2290763" y="2073275"/>
            <a:ext cx="0" cy="3203575"/>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9165" name="Text Box 16"/>
          <p:cNvSpPr txBox="1">
            <a:spLocks noChangeArrowheads="1"/>
          </p:cNvSpPr>
          <p:nvPr/>
        </p:nvSpPr>
        <p:spPr bwMode="auto">
          <a:xfrm>
            <a:off x="139700" y="3459163"/>
            <a:ext cx="6858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b="1"/>
              <a:t>e</a:t>
            </a:r>
            <a:r>
              <a:rPr lang="en-US" altLang="en-US" sz="2200" b="1" baseline="30000"/>
              <a:t>1</a:t>
            </a:r>
          </a:p>
        </p:txBody>
      </p:sp>
      <p:sp>
        <p:nvSpPr>
          <p:cNvPr id="49166" name="Text Box 17"/>
          <p:cNvSpPr txBox="1">
            <a:spLocks noChangeArrowheads="1"/>
          </p:cNvSpPr>
          <p:nvPr/>
        </p:nvSpPr>
        <p:spPr bwMode="auto">
          <a:xfrm>
            <a:off x="3387725" y="6446838"/>
            <a:ext cx="11525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b="1"/>
              <a:t>€</a:t>
            </a:r>
            <a:r>
              <a:rPr lang="en-US" altLang="en-US" sz="2200" b="1" baseline="30000"/>
              <a:t>1</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de-DE" altLang="en-US" sz="1600" b="1" i="0" u="none" strike="noStrike" kern="1200" cap="none" spc="0" normalizeH="0" baseline="0" noProof="0">
                <a:ln>
                  <a:noFill/>
                </a:ln>
                <a:solidFill>
                  <a:srgbClr val="FFFFFF"/>
                </a:solidFill>
                <a:effectLst/>
                <a:uLnTx/>
                <a:uFillTx/>
                <a:latin typeface="Arial" charset="0"/>
                <a:ea typeface="+mn-ea"/>
                <a:cs typeface="+mn-cs"/>
              </a:rPr>
              <a:t>- </a:t>
            </a:r>
            <a:fld id="{6583456B-C50C-4808-97E0-DA6524AD8E86}" type="slidenum">
              <a:rPr kumimoji="0" lang="de-DE" altLang="en-US" sz="16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r>
              <a:rPr kumimoji="0" lang="de-DE" altLang="en-US" sz="1600" b="1" i="0" u="none" strike="noStrike" kern="1200" cap="none" spc="0" normalizeH="0" baseline="0" noProof="0">
                <a:ln>
                  <a:noFill/>
                </a:ln>
                <a:solidFill>
                  <a:srgbClr val="FFFFFF"/>
                </a:solidFill>
                <a:effectLst/>
                <a:uLnTx/>
                <a:uFillTx/>
                <a:latin typeface="Arial" charset="0"/>
                <a:ea typeface="+mn-ea"/>
                <a:cs typeface="+mn-cs"/>
              </a:rPr>
              <a:t> -</a:t>
            </a:r>
          </a:p>
        </p:txBody>
      </p:sp>
      <p:sp>
        <p:nvSpPr>
          <p:cNvPr id="3277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600" b="0" i="0" u="none" strike="noStrike" kern="1200" cap="none" spc="0" normalizeH="0" baseline="0" noProof="0">
                <a:ln>
                  <a:noFill/>
                </a:ln>
                <a:solidFill>
                  <a:srgbClr val="FFFFFF"/>
                </a:solidFill>
                <a:effectLst/>
                <a:uLnTx/>
                <a:uFillTx/>
                <a:latin typeface="Arial" charset="0"/>
                <a:ea typeface="+mn-ea"/>
                <a:cs typeface="+mn-cs"/>
              </a:rPr>
              <a:t>Prof. Dr. Rainer Maurer</a:t>
            </a:r>
          </a:p>
        </p:txBody>
      </p:sp>
      <p:grpSp>
        <p:nvGrpSpPr>
          <p:cNvPr id="32772" name="Group 35"/>
          <p:cNvGrpSpPr>
            <a:grpSpLocks/>
          </p:cNvGrpSpPr>
          <p:nvPr/>
        </p:nvGrpSpPr>
        <p:grpSpPr bwMode="auto">
          <a:xfrm>
            <a:off x="603250" y="865188"/>
            <a:ext cx="8021638" cy="5829300"/>
            <a:chOff x="377" y="549"/>
            <a:chExt cx="5053" cy="3672"/>
          </a:xfrm>
        </p:grpSpPr>
        <p:graphicFrame>
          <p:nvGraphicFramePr>
            <p:cNvPr id="32783" name="Object 36">
              <a:hlinkClick r:id="rId4" action="ppaction://hlinkfile"/>
            </p:cNvPr>
            <p:cNvGraphicFramePr>
              <a:graphicFrameLocks/>
            </p:cNvGraphicFramePr>
            <p:nvPr/>
          </p:nvGraphicFramePr>
          <p:xfrm>
            <a:off x="377" y="690"/>
            <a:ext cx="4783" cy="3531"/>
          </p:xfrm>
          <a:graphic>
            <a:graphicData uri="http://schemas.openxmlformats.org/presentationml/2006/ole">
              <mc:AlternateContent xmlns:mc="http://schemas.openxmlformats.org/markup-compatibility/2006">
                <mc:Choice xmlns:v="urn:schemas-microsoft-com:vml" Requires="v">
                  <p:oleObj spid="_x0000_s183403" name="Diagramm" r:id="rId5" imgW="7429576" imgH="5324441" progId="MSGraph.Chart.8">
                    <p:embed followColorScheme="full"/>
                  </p:oleObj>
                </mc:Choice>
                <mc:Fallback>
                  <p:oleObj name="Diagramm" r:id="rId5" imgW="7429576" imgH="5324441" progId="MSGraph.Chart.8">
                    <p:embed followColorScheme="full"/>
                    <p:pic>
                      <p:nvPicPr>
                        <p:cNvPr id="32783" name="Object 36">
                          <a:hlinkClick r:id="" action="ppaction://hlinkfile"/>
                        </p:cNvPr>
                        <p:cNvPicPr>
                          <a:picLocks noChangeArrowheads="1"/>
                        </p:cNvPicPr>
                        <p:nvPr/>
                      </p:nvPicPr>
                      <p:blipFill>
                        <a:blip r:embed="rId6"/>
                        <a:srcRect/>
                        <a:stretch>
                          <a:fillRect/>
                        </a:stretch>
                      </p:blipFill>
                      <p:spPr bwMode="auto">
                        <a:xfrm>
                          <a:off x="377" y="690"/>
                          <a:ext cx="4783" cy="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84" name="Rectangle 37"/>
            <p:cNvSpPr>
              <a:spLocks noChangeArrowheads="1"/>
            </p:cNvSpPr>
            <p:nvPr/>
          </p:nvSpPr>
          <p:spPr bwMode="auto">
            <a:xfrm>
              <a:off x="411" y="549"/>
              <a:ext cx="42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a:spcBef>
                  <a:spcPct val="20000"/>
                </a:spcBef>
                <a:buClr>
                  <a:srgbClr val="FF0000"/>
                </a:buClr>
                <a:buFont typeface="Wingdings" pitchFamily="2" charset="2"/>
                <a:buChar char="v"/>
                <a:defRPr sz="2000">
                  <a:solidFill>
                    <a:schemeClr val="tx1"/>
                  </a:solidFill>
                  <a:latin typeface="Arial" charset="0"/>
                </a:defRPr>
              </a:lvl4pPr>
              <a:lvl5pPr marL="2057400" indent="-228600" defTabSz="76200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en-GB" altLang="en-US" sz="2200" b="0" i="0" u="none" strike="noStrike" kern="1200" cap="none" spc="0" normalizeH="0" baseline="0" noProof="0">
                  <a:ln>
                    <a:noFill/>
                  </a:ln>
                  <a:solidFill>
                    <a:srgbClr val="FFFFFF"/>
                  </a:solidFill>
                  <a:effectLst/>
                  <a:uLnTx/>
                  <a:uFillTx/>
                  <a:latin typeface="Arial" charset="0"/>
                  <a:ea typeface="+mn-ea"/>
                  <a:cs typeface="+mn-cs"/>
                </a:rPr>
                <a:t>e</a:t>
              </a:r>
              <a:r>
                <a:rPr kumimoji="0" lang="en-GB" altLang="en-US" sz="2200" b="0" i="0" u="none" strike="noStrike" kern="1200" cap="none" spc="0" normalizeH="0" baseline="30000" noProof="0">
                  <a:ln>
                    <a:noFill/>
                  </a:ln>
                  <a:solidFill>
                    <a:srgbClr val="FFFFFF"/>
                  </a:solidFill>
                  <a:effectLst/>
                  <a:uLnTx/>
                  <a:uFillTx/>
                  <a:latin typeface="Arial" charset="0"/>
                  <a:ea typeface="+mn-ea"/>
                  <a:cs typeface="+mn-cs"/>
                </a:rPr>
                <a:t>$</a:t>
              </a:r>
              <a:r>
                <a:rPr kumimoji="0" lang="en-GB" altLang="en-US" sz="2200" b="0" i="0" u="none" strike="noStrike" kern="1200" cap="none" spc="0" normalizeH="0" baseline="-25000" noProof="0">
                  <a:ln>
                    <a:noFill/>
                  </a:ln>
                  <a:solidFill>
                    <a:srgbClr val="FFFFFF"/>
                  </a:solidFill>
                  <a:effectLst/>
                  <a:uLnTx/>
                  <a:uFillTx/>
                  <a:latin typeface="Arial" charset="0"/>
                  <a:ea typeface="+mn-ea"/>
                  <a:cs typeface="+mn-cs"/>
                </a:rPr>
                <a:t>€</a:t>
              </a:r>
            </a:p>
          </p:txBody>
        </p:sp>
        <p:sp>
          <p:nvSpPr>
            <p:cNvPr id="32785" name="Rectangle 38"/>
            <p:cNvSpPr>
              <a:spLocks noChangeArrowheads="1"/>
            </p:cNvSpPr>
            <p:nvPr/>
          </p:nvSpPr>
          <p:spPr bwMode="auto">
            <a:xfrm>
              <a:off x="5157" y="3772"/>
              <a:ext cx="27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defTabSz="7620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defTabSz="762000">
                <a:spcBef>
                  <a:spcPct val="20000"/>
                </a:spcBef>
                <a:buClr>
                  <a:srgbClr val="FF0000"/>
                </a:buClr>
                <a:buFont typeface="Wingdings" pitchFamily="2" charset="2"/>
                <a:buChar char="v"/>
                <a:defRPr sz="2000">
                  <a:solidFill>
                    <a:schemeClr val="tx1"/>
                  </a:solidFill>
                  <a:latin typeface="Arial" charset="0"/>
                </a:defRPr>
              </a:lvl4pPr>
              <a:lvl5pPr marL="2057400" indent="-228600" defTabSz="76200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marL="0" marR="0" lvl="0" indent="0" algn="l" defTabSz="762000" rtl="0" eaLnBrk="0" fontAlgn="base" latinLnBrk="0" hangingPunct="0">
                <a:lnSpc>
                  <a:spcPct val="100000"/>
                </a:lnSpc>
                <a:spcBef>
                  <a:spcPct val="0"/>
                </a:spcBef>
                <a:spcAft>
                  <a:spcPct val="0"/>
                </a:spcAft>
                <a:buClrTx/>
                <a:buSzTx/>
                <a:buFontTx/>
                <a:buNone/>
                <a:tabLst/>
                <a:defRPr/>
              </a:pPr>
              <a:r>
                <a:rPr kumimoji="0" lang="en-GB" altLang="en-US" sz="2200" b="0" i="0" u="none" strike="noStrike" kern="1200" cap="none" spc="0" normalizeH="0" baseline="0" noProof="0">
                  <a:ln>
                    <a:noFill/>
                  </a:ln>
                  <a:solidFill>
                    <a:srgbClr val="FFFFFF"/>
                  </a:solidFill>
                  <a:effectLst/>
                  <a:uLnTx/>
                  <a:uFillTx/>
                  <a:latin typeface="Arial" charset="0"/>
                  <a:ea typeface="+mn-ea"/>
                  <a:cs typeface="+mn-cs"/>
                </a:rPr>
                <a:t>€</a:t>
              </a:r>
            </a:p>
          </p:txBody>
        </p:sp>
        <p:sp>
          <p:nvSpPr>
            <p:cNvPr id="32786" name="Line 39"/>
            <p:cNvSpPr>
              <a:spLocks noChangeShapeType="1"/>
            </p:cNvSpPr>
            <p:nvPr/>
          </p:nvSpPr>
          <p:spPr bwMode="auto">
            <a:xfrm flipV="1">
              <a:off x="453" y="731"/>
              <a:ext cx="0" cy="182"/>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32787" name="Line 40"/>
            <p:cNvSpPr>
              <a:spLocks noChangeShapeType="1"/>
            </p:cNvSpPr>
            <p:nvPr/>
          </p:nvSpPr>
          <p:spPr bwMode="auto">
            <a:xfrm rot="5400000" flipV="1">
              <a:off x="5122" y="3951"/>
              <a:ext cx="0" cy="182"/>
            </a:xfrm>
            <a:prstGeom prst="line">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grpSp>
      <p:sp>
        <p:nvSpPr>
          <p:cNvPr id="32773" name="Line 41"/>
          <p:cNvSpPr>
            <a:spLocks noChangeShapeType="1"/>
          </p:cNvSpPr>
          <p:nvPr/>
        </p:nvSpPr>
        <p:spPr bwMode="auto">
          <a:xfrm flipH="1">
            <a:off x="3963988" y="3709988"/>
            <a:ext cx="0" cy="2736850"/>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32774" name="Line 42"/>
          <p:cNvSpPr>
            <a:spLocks noChangeShapeType="1"/>
          </p:cNvSpPr>
          <p:nvPr/>
        </p:nvSpPr>
        <p:spPr bwMode="auto">
          <a:xfrm rot="5400000" flipH="1">
            <a:off x="2290763" y="2073275"/>
            <a:ext cx="0" cy="3203575"/>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32775" name="Text Box 43"/>
          <p:cNvSpPr txBox="1">
            <a:spLocks noChangeArrowheads="1"/>
          </p:cNvSpPr>
          <p:nvPr/>
        </p:nvSpPr>
        <p:spPr bwMode="auto">
          <a:xfrm>
            <a:off x="139700" y="3459163"/>
            <a:ext cx="6858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200" b="1" i="0" u="none" strike="noStrike" kern="1200" cap="none" spc="0" normalizeH="0" baseline="0" noProof="0" dirty="0" err="1">
                <a:ln>
                  <a:noFill/>
                </a:ln>
                <a:solidFill>
                  <a:srgbClr val="FFFFFF"/>
                </a:solidFill>
                <a:effectLst/>
                <a:uLnTx/>
                <a:uFillTx/>
                <a:latin typeface="Arial" charset="0"/>
                <a:ea typeface="+mn-ea"/>
                <a:cs typeface="+mn-cs"/>
              </a:rPr>
              <a:t>e</a:t>
            </a:r>
            <a:r>
              <a:rPr kumimoji="0" lang="en-US" altLang="en-US" sz="2200" b="1" i="0" u="none" strike="noStrike" kern="1200" cap="none" spc="0" normalizeH="0" baseline="-25000" noProof="0" dirty="0" err="1">
                <a:ln>
                  <a:noFill/>
                </a:ln>
                <a:solidFill>
                  <a:srgbClr val="FFFFFF"/>
                </a:solidFill>
                <a:effectLst/>
                <a:uLnTx/>
                <a:uFillTx/>
                <a:latin typeface="Arial" charset="0"/>
                <a:ea typeface="+mn-ea"/>
                <a:cs typeface="+mn-cs"/>
              </a:rPr>
              <a:t>1</a:t>
            </a:r>
            <a:endParaRPr kumimoji="0" lang="en-US" altLang="en-US" sz="2200" b="1" i="0" u="none" strike="noStrike" kern="1200" cap="none" spc="0" normalizeH="0" baseline="-25000" noProof="0" dirty="0">
              <a:ln>
                <a:noFill/>
              </a:ln>
              <a:solidFill>
                <a:srgbClr val="FFFFFF"/>
              </a:solidFill>
              <a:effectLst/>
              <a:uLnTx/>
              <a:uFillTx/>
              <a:latin typeface="Arial" charset="0"/>
              <a:ea typeface="+mn-ea"/>
              <a:cs typeface="+mn-cs"/>
            </a:endParaRPr>
          </a:p>
        </p:txBody>
      </p:sp>
      <p:sp>
        <p:nvSpPr>
          <p:cNvPr id="32776" name="Text Box 44"/>
          <p:cNvSpPr txBox="1">
            <a:spLocks noChangeArrowheads="1"/>
          </p:cNvSpPr>
          <p:nvPr/>
        </p:nvSpPr>
        <p:spPr bwMode="auto">
          <a:xfrm>
            <a:off x="3387725" y="6446838"/>
            <a:ext cx="11525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200" b="1" i="0" u="none" strike="noStrike" kern="1200" cap="none" spc="0" normalizeH="0" baseline="0" noProof="0">
                <a:ln>
                  <a:noFill/>
                </a:ln>
                <a:solidFill>
                  <a:srgbClr val="FFFFFF"/>
                </a:solidFill>
                <a:effectLst/>
                <a:uLnTx/>
                <a:uFillTx/>
                <a:latin typeface="Arial" charset="0"/>
                <a:ea typeface="+mn-ea"/>
                <a:cs typeface="+mn-cs"/>
              </a:rPr>
              <a:t>€</a:t>
            </a:r>
            <a:r>
              <a:rPr kumimoji="0" lang="en-US" altLang="en-US" sz="2200" b="1" i="0" u="none" strike="noStrike" kern="1200" cap="none" spc="0" normalizeH="0" baseline="30000" noProof="0">
                <a:ln>
                  <a:noFill/>
                </a:ln>
                <a:solidFill>
                  <a:srgbClr val="FFFFFF"/>
                </a:solidFill>
                <a:effectLst/>
                <a:uLnTx/>
                <a:uFillTx/>
                <a:latin typeface="Arial" charset="0"/>
                <a:ea typeface="+mn-ea"/>
                <a:cs typeface="+mn-cs"/>
              </a:rPr>
              <a:t>1</a:t>
            </a:r>
          </a:p>
        </p:txBody>
      </p:sp>
      <p:sp>
        <p:nvSpPr>
          <p:cNvPr id="32777" name="Line 9"/>
          <p:cNvSpPr>
            <a:spLocks noChangeShapeType="1"/>
          </p:cNvSpPr>
          <p:nvPr/>
        </p:nvSpPr>
        <p:spPr bwMode="auto">
          <a:xfrm flipV="1">
            <a:off x="755650" y="2262188"/>
            <a:ext cx="5953125" cy="3074987"/>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32778" name="Line 11"/>
          <p:cNvSpPr>
            <a:spLocks noChangeShapeType="1"/>
          </p:cNvSpPr>
          <p:nvPr/>
        </p:nvSpPr>
        <p:spPr bwMode="auto">
          <a:xfrm>
            <a:off x="719138" y="1952625"/>
            <a:ext cx="5980112" cy="31877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32780" name="Text Box 51"/>
          <p:cNvSpPr txBox="1">
            <a:spLocks noChangeArrowheads="1"/>
          </p:cNvSpPr>
          <p:nvPr/>
        </p:nvSpPr>
        <p:spPr bwMode="auto">
          <a:xfrm>
            <a:off x="6654800" y="4949825"/>
            <a:ext cx="22701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FF0000"/>
                </a:solidFill>
                <a:effectLst/>
                <a:uLnTx/>
                <a:uFillTx/>
                <a:latin typeface="Arial" charset="0"/>
                <a:ea typeface="+mn-ea"/>
                <a:cs typeface="+mn-cs"/>
              </a:rPr>
              <a:t>€-demand(</a:t>
            </a:r>
            <a:r>
              <a:rPr kumimoji="0" lang="en-US" altLang="en-US" sz="2000" b="1" i="0" u="none" strike="noStrike" kern="1200" cap="none" spc="0" normalizeH="0" baseline="0" noProof="0" dirty="0" err="1">
                <a:ln>
                  <a:noFill/>
                </a:ln>
                <a:solidFill>
                  <a:srgbClr val="FF0000"/>
                </a:solidFill>
                <a:effectLst/>
                <a:uLnTx/>
                <a:uFillTx/>
                <a:latin typeface="Arial" charset="0"/>
                <a:ea typeface="+mn-ea"/>
                <a:cs typeface="+mn-cs"/>
              </a:rPr>
              <a:t>i</a:t>
            </a:r>
            <a:r>
              <a:rPr kumimoji="0" lang="en-US" altLang="en-US" sz="2000" b="1" i="0" u="none" strike="noStrike" kern="1200" cap="none" spc="0" normalizeH="0" baseline="-25000" noProof="0" dirty="0">
                <a:ln>
                  <a:noFill/>
                </a:ln>
                <a:solidFill>
                  <a:srgbClr val="FF0000"/>
                </a:solidFill>
                <a:effectLst/>
                <a:uLnTx/>
                <a:uFillTx/>
                <a:latin typeface="Arial" charset="0"/>
                <a:ea typeface="+mn-ea"/>
                <a:cs typeface="+mn-cs"/>
              </a:rPr>
              <a:t>€,1</a:t>
            </a:r>
            <a:r>
              <a:rPr kumimoji="0" lang="en-US" altLang="en-US" sz="2000" b="1" i="0" u="none" strike="noStrike" kern="1200" cap="none" spc="0" normalizeH="0" baseline="0" noProof="0" dirty="0">
                <a:ln>
                  <a:noFill/>
                </a:ln>
                <a:solidFill>
                  <a:srgbClr val="FF0000"/>
                </a:solidFill>
                <a:effectLst/>
                <a:uLnTx/>
                <a:uFillTx/>
                <a:latin typeface="Arial" charset="0"/>
                <a:ea typeface="+mn-ea"/>
                <a:cs typeface="+mn-cs"/>
              </a:rPr>
              <a:t>)</a:t>
            </a:r>
          </a:p>
        </p:txBody>
      </p:sp>
      <p:sp>
        <p:nvSpPr>
          <p:cNvPr id="32781" name="Text Box 52"/>
          <p:cNvSpPr txBox="1">
            <a:spLocks noChangeArrowheads="1"/>
          </p:cNvSpPr>
          <p:nvPr/>
        </p:nvSpPr>
        <p:spPr bwMode="auto">
          <a:xfrm>
            <a:off x="6723063" y="2046288"/>
            <a:ext cx="21399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00FF00"/>
                </a:solidFill>
                <a:effectLst/>
                <a:uLnTx/>
                <a:uFillTx/>
                <a:latin typeface="Arial" charset="0"/>
                <a:ea typeface="+mn-ea"/>
                <a:cs typeface="+mn-cs"/>
              </a:rPr>
              <a:t>€-supply(</a:t>
            </a:r>
            <a:r>
              <a:rPr kumimoji="0" lang="en-US" altLang="en-US" sz="2000" b="1" i="0" u="none" strike="noStrike" kern="1200" cap="none" spc="0" normalizeH="0" baseline="0" noProof="0" dirty="0" err="1">
                <a:ln>
                  <a:noFill/>
                </a:ln>
                <a:solidFill>
                  <a:srgbClr val="00FF00"/>
                </a:solidFill>
                <a:effectLst/>
                <a:uLnTx/>
                <a:uFillTx/>
                <a:latin typeface="Arial" charset="0"/>
                <a:ea typeface="+mn-ea"/>
                <a:cs typeface="+mn-cs"/>
              </a:rPr>
              <a:t>i</a:t>
            </a:r>
            <a:r>
              <a:rPr kumimoji="0" lang="en-US" altLang="en-US" sz="2000" b="1" i="0" u="none" strike="noStrike" kern="1200" cap="none" spc="0" normalizeH="0" baseline="-25000" noProof="0" dirty="0" err="1">
                <a:ln>
                  <a:noFill/>
                </a:ln>
                <a:solidFill>
                  <a:srgbClr val="00FF00"/>
                </a:solidFill>
                <a:effectLst/>
                <a:uLnTx/>
                <a:uFillTx/>
                <a:latin typeface="Arial" charset="0"/>
                <a:ea typeface="+mn-ea"/>
                <a:cs typeface="+mn-cs"/>
              </a:rPr>
              <a:t>€1</a:t>
            </a:r>
            <a:r>
              <a:rPr kumimoji="0" lang="en-US" altLang="en-US" sz="2000" b="1" i="0" u="none" strike="noStrike" kern="1200" cap="none" spc="0" normalizeH="0" baseline="0" noProof="0" dirty="0">
                <a:ln>
                  <a:noFill/>
                </a:ln>
                <a:solidFill>
                  <a:srgbClr val="00FF00"/>
                </a:solidFill>
                <a:effectLst/>
                <a:uLnTx/>
                <a:uFillTx/>
                <a:latin typeface="Arial" charset="0"/>
                <a:ea typeface="+mn-ea"/>
                <a:cs typeface="+mn-cs"/>
              </a:rPr>
              <a:t>)</a:t>
            </a:r>
          </a:p>
        </p:txBody>
      </p:sp>
      <p:cxnSp>
        <p:nvCxnSpPr>
          <p:cNvPr id="3" name="Gerade Verbindung mit Pfeil 2">
            <a:extLst>
              <a:ext uri="{FF2B5EF4-FFF2-40B4-BE49-F238E27FC236}">
                <a16:creationId xmlns:a16="http://schemas.microsoft.com/office/drawing/2014/main" id="{C1BD480B-3AA7-4D23-9BA4-02AF917E6BA4}"/>
              </a:ext>
            </a:extLst>
          </p:cNvPr>
          <p:cNvCxnSpPr/>
          <p:nvPr/>
        </p:nvCxnSpPr>
        <p:spPr bwMode="auto">
          <a:xfrm>
            <a:off x="1603513" y="2262188"/>
            <a:ext cx="662608" cy="0"/>
          </a:xfrm>
          <a:prstGeom prst="straightConnector1">
            <a:avLst/>
          </a:prstGeom>
          <a:solidFill>
            <a:srgbClr val="99CCFF"/>
          </a:solidFill>
          <a:ln w="25400" cap="flat" cmpd="sng" algn="ctr">
            <a:solidFill>
              <a:srgbClr val="FF0000"/>
            </a:solidFill>
            <a:prstDash val="solid"/>
            <a:round/>
            <a:headEnd type="none" w="med" len="lg"/>
            <a:tailEnd type="triangle" w="lg" len="lg"/>
          </a:ln>
          <a:effectLst/>
        </p:spPr>
      </p:cxnSp>
      <p:cxnSp>
        <p:nvCxnSpPr>
          <p:cNvPr id="22" name="Gerade Verbindung mit Pfeil 21">
            <a:extLst>
              <a:ext uri="{FF2B5EF4-FFF2-40B4-BE49-F238E27FC236}">
                <a16:creationId xmlns:a16="http://schemas.microsoft.com/office/drawing/2014/main" id="{C1EAF49E-DD89-437A-95DE-EC98333CBF33}"/>
              </a:ext>
            </a:extLst>
          </p:cNvPr>
          <p:cNvCxnSpPr/>
          <p:nvPr/>
        </p:nvCxnSpPr>
        <p:spPr bwMode="auto">
          <a:xfrm>
            <a:off x="5532782" y="4375910"/>
            <a:ext cx="662608" cy="0"/>
          </a:xfrm>
          <a:prstGeom prst="straightConnector1">
            <a:avLst/>
          </a:prstGeom>
          <a:solidFill>
            <a:srgbClr val="99CCFF"/>
          </a:solidFill>
          <a:ln w="25400" cap="flat" cmpd="sng" algn="ctr">
            <a:solidFill>
              <a:srgbClr val="FF0000"/>
            </a:solidFill>
            <a:prstDash val="solid"/>
            <a:round/>
            <a:headEnd type="none" w="med" len="lg"/>
            <a:tailEnd type="triangle" w="lg" len="lg"/>
          </a:ln>
          <a:effectLst/>
        </p:spPr>
      </p:cxnSp>
      <p:sp>
        <p:nvSpPr>
          <p:cNvPr id="23" name="Line 11">
            <a:extLst>
              <a:ext uri="{FF2B5EF4-FFF2-40B4-BE49-F238E27FC236}">
                <a16:creationId xmlns:a16="http://schemas.microsoft.com/office/drawing/2014/main" id="{281E58C4-38C4-41CA-AF5C-A5E8754764EE}"/>
              </a:ext>
            </a:extLst>
          </p:cNvPr>
          <p:cNvSpPr>
            <a:spLocks noChangeShapeType="1"/>
          </p:cNvSpPr>
          <p:nvPr/>
        </p:nvSpPr>
        <p:spPr bwMode="auto">
          <a:xfrm>
            <a:off x="1335362" y="1588190"/>
            <a:ext cx="5980112" cy="31877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24" name="Text Box 51">
            <a:extLst>
              <a:ext uri="{FF2B5EF4-FFF2-40B4-BE49-F238E27FC236}">
                <a16:creationId xmlns:a16="http://schemas.microsoft.com/office/drawing/2014/main" id="{061C75C1-E7A5-478C-A2C1-13BC71B2D239}"/>
              </a:ext>
            </a:extLst>
          </p:cNvPr>
          <p:cNvSpPr txBox="1">
            <a:spLocks noChangeArrowheads="1"/>
          </p:cNvSpPr>
          <p:nvPr/>
        </p:nvSpPr>
        <p:spPr bwMode="auto">
          <a:xfrm>
            <a:off x="7271024" y="4585390"/>
            <a:ext cx="22701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FF0000"/>
                </a:solidFill>
                <a:effectLst/>
                <a:uLnTx/>
                <a:uFillTx/>
                <a:latin typeface="Arial" charset="0"/>
                <a:ea typeface="+mn-ea"/>
                <a:cs typeface="+mn-cs"/>
              </a:rPr>
              <a:t>€-demand(</a:t>
            </a:r>
            <a:r>
              <a:rPr kumimoji="0" lang="en-US" altLang="en-US" sz="2000" b="1" i="0" u="none" strike="noStrike" kern="1200" cap="none" spc="0" normalizeH="0" baseline="0" noProof="0" dirty="0" err="1">
                <a:ln>
                  <a:noFill/>
                </a:ln>
                <a:solidFill>
                  <a:srgbClr val="FF0000"/>
                </a:solidFill>
                <a:effectLst/>
                <a:uLnTx/>
                <a:uFillTx/>
                <a:latin typeface="Arial" charset="0"/>
                <a:ea typeface="+mn-ea"/>
                <a:cs typeface="+mn-cs"/>
              </a:rPr>
              <a:t>i</a:t>
            </a:r>
            <a:r>
              <a:rPr kumimoji="0" lang="en-US" altLang="en-US" sz="2000" b="1" i="0" u="none" strike="noStrike" kern="1200" cap="none" spc="0" normalizeH="0" baseline="-25000" noProof="0" dirty="0">
                <a:ln>
                  <a:noFill/>
                </a:ln>
                <a:solidFill>
                  <a:srgbClr val="FF0000"/>
                </a:solidFill>
                <a:effectLst/>
                <a:uLnTx/>
                <a:uFillTx/>
                <a:latin typeface="Arial" charset="0"/>
                <a:ea typeface="+mn-ea"/>
                <a:cs typeface="+mn-cs"/>
              </a:rPr>
              <a:t>€,2</a:t>
            </a:r>
            <a:r>
              <a:rPr kumimoji="0" lang="en-US" altLang="en-US" sz="2000" b="1" i="0" u="none" strike="noStrike" kern="1200" cap="none" spc="0" normalizeH="0" baseline="0" noProof="0" dirty="0">
                <a:ln>
                  <a:noFill/>
                </a:ln>
                <a:solidFill>
                  <a:srgbClr val="FF0000"/>
                </a:solidFill>
                <a:effectLst/>
                <a:uLnTx/>
                <a:uFillTx/>
                <a:latin typeface="Arial" charset="0"/>
                <a:ea typeface="+mn-ea"/>
                <a:cs typeface="+mn-cs"/>
              </a:rPr>
              <a:t>)</a:t>
            </a:r>
          </a:p>
        </p:txBody>
      </p:sp>
      <p:sp>
        <p:nvSpPr>
          <p:cNvPr id="25" name="Line 9">
            <a:extLst>
              <a:ext uri="{FF2B5EF4-FFF2-40B4-BE49-F238E27FC236}">
                <a16:creationId xmlns:a16="http://schemas.microsoft.com/office/drawing/2014/main" id="{0741FCB4-6113-450F-9918-7EEBAF37FD87}"/>
              </a:ext>
            </a:extLst>
          </p:cNvPr>
          <p:cNvSpPr>
            <a:spLocks noChangeShapeType="1"/>
          </p:cNvSpPr>
          <p:nvPr/>
        </p:nvSpPr>
        <p:spPr bwMode="auto">
          <a:xfrm flipV="1">
            <a:off x="696017" y="1606204"/>
            <a:ext cx="5953125" cy="3074987"/>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26" name="Text Box 52">
            <a:extLst>
              <a:ext uri="{FF2B5EF4-FFF2-40B4-BE49-F238E27FC236}">
                <a16:creationId xmlns:a16="http://schemas.microsoft.com/office/drawing/2014/main" id="{CC1237B9-01F7-4637-A870-2AB59682EF5C}"/>
              </a:ext>
            </a:extLst>
          </p:cNvPr>
          <p:cNvSpPr txBox="1">
            <a:spLocks noChangeArrowheads="1"/>
          </p:cNvSpPr>
          <p:nvPr/>
        </p:nvSpPr>
        <p:spPr bwMode="auto">
          <a:xfrm>
            <a:off x="6663430" y="1536076"/>
            <a:ext cx="21399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00FF00"/>
                </a:solidFill>
                <a:effectLst/>
                <a:uLnTx/>
                <a:uFillTx/>
                <a:latin typeface="Arial" charset="0"/>
                <a:ea typeface="+mn-ea"/>
                <a:cs typeface="+mn-cs"/>
              </a:rPr>
              <a:t>€-supply(</a:t>
            </a:r>
            <a:r>
              <a:rPr kumimoji="0" lang="en-US" altLang="en-US" sz="2000" b="1" i="0" u="none" strike="noStrike" kern="1200" cap="none" spc="0" normalizeH="0" baseline="0" noProof="0" dirty="0" err="1">
                <a:ln>
                  <a:noFill/>
                </a:ln>
                <a:solidFill>
                  <a:srgbClr val="00FF00"/>
                </a:solidFill>
                <a:effectLst/>
                <a:uLnTx/>
                <a:uFillTx/>
                <a:latin typeface="Arial" charset="0"/>
                <a:ea typeface="+mn-ea"/>
                <a:cs typeface="+mn-cs"/>
              </a:rPr>
              <a:t>i</a:t>
            </a:r>
            <a:r>
              <a:rPr kumimoji="0" lang="en-US" altLang="en-US" sz="2000" b="1" i="0" u="none" strike="noStrike" kern="1200" cap="none" spc="0" normalizeH="0" baseline="-25000" noProof="0" dirty="0">
                <a:ln>
                  <a:noFill/>
                </a:ln>
                <a:solidFill>
                  <a:srgbClr val="00FF00"/>
                </a:solidFill>
                <a:effectLst/>
                <a:uLnTx/>
                <a:uFillTx/>
                <a:latin typeface="Arial" charset="0"/>
                <a:ea typeface="+mn-ea"/>
                <a:cs typeface="+mn-cs"/>
              </a:rPr>
              <a:t>€,2</a:t>
            </a:r>
            <a:r>
              <a:rPr kumimoji="0" lang="en-US" altLang="en-US" sz="2000" b="1" i="0" u="none" strike="noStrike" kern="1200" cap="none" spc="0" normalizeH="0" baseline="0" noProof="0" dirty="0">
                <a:ln>
                  <a:noFill/>
                </a:ln>
                <a:solidFill>
                  <a:srgbClr val="00FF00"/>
                </a:solidFill>
                <a:effectLst/>
                <a:uLnTx/>
                <a:uFillTx/>
                <a:latin typeface="Arial" charset="0"/>
                <a:ea typeface="+mn-ea"/>
                <a:cs typeface="+mn-cs"/>
              </a:rPr>
              <a:t>)</a:t>
            </a:r>
          </a:p>
        </p:txBody>
      </p:sp>
      <p:cxnSp>
        <p:nvCxnSpPr>
          <p:cNvPr id="27" name="Gerade Verbindung mit Pfeil 26">
            <a:extLst>
              <a:ext uri="{FF2B5EF4-FFF2-40B4-BE49-F238E27FC236}">
                <a16:creationId xmlns:a16="http://schemas.microsoft.com/office/drawing/2014/main" id="{4A644D5F-9ECD-4D53-AA2B-C2B1DC723F1C}"/>
              </a:ext>
            </a:extLst>
          </p:cNvPr>
          <p:cNvCxnSpPr>
            <a:cxnSpLocks/>
          </p:cNvCxnSpPr>
          <p:nvPr/>
        </p:nvCxnSpPr>
        <p:spPr bwMode="auto">
          <a:xfrm flipH="1">
            <a:off x="5413515" y="2414588"/>
            <a:ext cx="662608" cy="0"/>
          </a:xfrm>
          <a:prstGeom prst="straightConnector1">
            <a:avLst/>
          </a:prstGeom>
          <a:solidFill>
            <a:srgbClr val="99CCFF"/>
          </a:solidFill>
          <a:ln w="25400" cap="flat" cmpd="sng" algn="ctr">
            <a:solidFill>
              <a:srgbClr val="FF0000"/>
            </a:solidFill>
            <a:prstDash val="solid"/>
            <a:round/>
            <a:headEnd type="none" w="med" len="lg"/>
            <a:tailEnd type="triangle" w="lg" len="lg"/>
          </a:ln>
          <a:effectLst/>
        </p:spPr>
      </p:cxnSp>
      <p:cxnSp>
        <p:nvCxnSpPr>
          <p:cNvPr id="28" name="Gerade Verbindung mit Pfeil 27">
            <a:extLst>
              <a:ext uri="{FF2B5EF4-FFF2-40B4-BE49-F238E27FC236}">
                <a16:creationId xmlns:a16="http://schemas.microsoft.com/office/drawing/2014/main" id="{16BA72DC-BE01-4BAF-A0F0-93ABA558A301}"/>
              </a:ext>
            </a:extLst>
          </p:cNvPr>
          <p:cNvCxnSpPr>
            <a:cxnSpLocks/>
          </p:cNvCxnSpPr>
          <p:nvPr/>
        </p:nvCxnSpPr>
        <p:spPr bwMode="auto">
          <a:xfrm flipH="1">
            <a:off x="1338465" y="4528310"/>
            <a:ext cx="662608" cy="0"/>
          </a:xfrm>
          <a:prstGeom prst="straightConnector1">
            <a:avLst/>
          </a:prstGeom>
          <a:solidFill>
            <a:srgbClr val="99CCFF"/>
          </a:solidFill>
          <a:ln w="25400" cap="flat" cmpd="sng" algn="ctr">
            <a:solidFill>
              <a:srgbClr val="FF0000"/>
            </a:solidFill>
            <a:prstDash val="solid"/>
            <a:round/>
            <a:headEnd type="none" w="med" len="lg"/>
            <a:tailEnd type="triangle" w="lg" len="lg"/>
          </a:ln>
          <a:effectLst/>
        </p:spPr>
      </p:cxnSp>
      <p:sp>
        <p:nvSpPr>
          <p:cNvPr id="29" name="Line 42">
            <a:extLst>
              <a:ext uri="{FF2B5EF4-FFF2-40B4-BE49-F238E27FC236}">
                <a16:creationId xmlns:a16="http://schemas.microsoft.com/office/drawing/2014/main" id="{BFCF04D9-CAEC-4D2F-B85E-CFD2DC7AD617}"/>
              </a:ext>
            </a:extLst>
          </p:cNvPr>
          <p:cNvSpPr>
            <a:spLocks noChangeShapeType="1"/>
          </p:cNvSpPr>
          <p:nvPr/>
        </p:nvSpPr>
        <p:spPr bwMode="auto">
          <a:xfrm rot="5400000" flipH="1">
            <a:off x="2284136" y="1404042"/>
            <a:ext cx="0" cy="3203575"/>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sp>
        <p:nvSpPr>
          <p:cNvPr id="30" name="Text Box 43">
            <a:extLst>
              <a:ext uri="{FF2B5EF4-FFF2-40B4-BE49-F238E27FC236}">
                <a16:creationId xmlns:a16="http://schemas.microsoft.com/office/drawing/2014/main" id="{54D68860-54D9-4CAC-887B-A3E729D97132}"/>
              </a:ext>
            </a:extLst>
          </p:cNvPr>
          <p:cNvSpPr txBox="1">
            <a:spLocks noChangeArrowheads="1"/>
          </p:cNvSpPr>
          <p:nvPr/>
        </p:nvSpPr>
        <p:spPr bwMode="auto">
          <a:xfrm>
            <a:off x="133073" y="2789930"/>
            <a:ext cx="6858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200" b="1" i="0" u="none" strike="noStrike" kern="1200" cap="none" spc="0" normalizeH="0" baseline="0" noProof="0" dirty="0" err="1">
                <a:ln>
                  <a:noFill/>
                </a:ln>
                <a:solidFill>
                  <a:srgbClr val="FFFFFF"/>
                </a:solidFill>
                <a:effectLst/>
                <a:uLnTx/>
                <a:uFillTx/>
                <a:latin typeface="Arial" charset="0"/>
                <a:ea typeface="+mn-ea"/>
                <a:cs typeface="+mn-cs"/>
              </a:rPr>
              <a:t>e</a:t>
            </a:r>
            <a:r>
              <a:rPr kumimoji="0" lang="en-US" altLang="en-US" sz="2200" b="1" i="0" u="none" strike="noStrike" kern="1200" cap="none" spc="0" normalizeH="0" baseline="-25000" noProof="0" dirty="0" err="1">
                <a:ln>
                  <a:noFill/>
                </a:ln>
                <a:solidFill>
                  <a:srgbClr val="FFFFFF"/>
                </a:solidFill>
                <a:effectLst/>
                <a:uLnTx/>
                <a:uFillTx/>
                <a:latin typeface="Arial" charset="0"/>
                <a:ea typeface="+mn-ea"/>
                <a:cs typeface="+mn-cs"/>
              </a:rPr>
              <a:t>2</a:t>
            </a:r>
            <a:endParaRPr kumimoji="0" lang="en-US" altLang="en-US" sz="2200" b="1" i="0" u="none" strike="noStrike" kern="1200" cap="none" spc="0" normalizeH="0" baseline="-25000" noProof="0" dirty="0">
              <a:ln>
                <a:noFill/>
              </a:ln>
              <a:solidFill>
                <a:srgbClr val="FFFFFF"/>
              </a:solidFill>
              <a:effectLst/>
              <a:uLnTx/>
              <a:uFillTx/>
              <a:latin typeface="Arial" charset="0"/>
              <a:ea typeface="+mn-ea"/>
              <a:cs typeface="+mn-cs"/>
            </a:endParaRPr>
          </a:p>
        </p:txBody>
      </p:sp>
      <p:sp>
        <p:nvSpPr>
          <p:cNvPr id="31" name="Line 41">
            <a:extLst>
              <a:ext uri="{FF2B5EF4-FFF2-40B4-BE49-F238E27FC236}">
                <a16:creationId xmlns:a16="http://schemas.microsoft.com/office/drawing/2014/main" id="{F6C70A9A-63A9-4296-8E04-1F511EA32603}"/>
              </a:ext>
            </a:extLst>
          </p:cNvPr>
          <p:cNvSpPr>
            <a:spLocks noChangeShapeType="1"/>
          </p:cNvSpPr>
          <p:nvPr/>
        </p:nvSpPr>
        <p:spPr bwMode="auto">
          <a:xfrm>
            <a:off x="3957364" y="3027502"/>
            <a:ext cx="6616" cy="647560"/>
          </a:xfrm>
          <a:prstGeom prst="line">
            <a:avLst/>
          </a:prstGeom>
          <a:noFill/>
          <a:ln w="28575">
            <a:solidFill>
              <a:srgbClr val="FFFF00"/>
            </a:solidFill>
            <a:prstDash val="dash"/>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66FFFF"/>
              </a:solidFill>
              <a:effectLst/>
              <a:uLnTx/>
              <a:uFillTx/>
              <a:latin typeface="Arial" charset="0"/>
              <a:ea typeface="+mn-ea"/>
              <a:cs typeface="+mn-cs"/>
            </a:endParaRPr>
          </a:p>
        </p:txBody>
      </p:sp>
      <p:cxnSp>
        <p:nvCxnSpPr>
          <p:cNvPr id="32" name="Gerade Verbindung mit Pfeil 31">
            <a:extLst>
              <a:ext uri="{FF2B5EF4-FFF2-40B4-BE49-F238E27FC236}">
                <a16:creationId xmlns:a16="http://schemas.microsoft.com/office/drawing/2014/main" id="{9B75C594-D12E-4993-9307-F02CB402AF48}"/>
              </a:ext>
            </a:extLst>
          </p:cNvPr>
          <p:cNvCxnSpPr>
            <a:cxnSpLocks/>
          </p:cNvCxnSpPr>
          <p:nvPr/>
        </p:nvCxnSpPr>
        <p:spPr bwMode="auto">
          <a:xfrm flipV="1">
            <a:off x="868013" y="3057941"/>
            <a:ext cx="0" cy="520146"/>
          </a:xfrm>
          <a:prstGeom prst="straightConnector1">
            <a:avLst/>
          </a:prstGeom>
          <a:solidFill>
            <a:srgbClr val="99CCFF"/>
          </a:solidFill>
          <a:ln w="25400" cap="flat" cmpd="sng" algn="ctr">
            <a:solidFill>
              <a:srgbClr val="FF0000"/>
            </a:solidFill>
            <a:prstDash val="solid"/>
            <a:round/>
            <a:headEnd type="none" w="med" len="lg"/>
            <a:tailEnd type="triangle" w="lg" len="lg"/>
          </a:ln>
          <a:effectLst/>
        </p:spPr>
      </p:cxnSp>
      <mc:AlternateContent xmlns:mc="http://schemas.openxmlformats.org/markup-compatibility/2006" xmlns:a14="http://schemas.microsoft.com/office/drawing/2010/main">
        <mc:Choice Requires="a14">
          <p:sp>
            <p:nvSpPr>
              <p:cNvPr id="36" name="Object 4">
                <a:extLst>
                  <a:ext uri="{FF2B5EF4-FFF2-40B4-BE49-F238E27FC236}">
                    <a16:creationId xmlns:a16="http://schemas.microsoft.com/office/drawing/2014/main" id="{AEFCF9ED-3C64-4ABE-9EF4-1AB10EAFE64D}"/>
                  </a:ext>
                </a:extLst>
              </p:cNvPr>
              <p:cNvSpPr txBox="1"/>
              <p:nvPr/>
            </p:nvSpPr>
            <p:spPr bwMode="auto">
              <a:xfrm>
                <a:off x="3069659" y="1544416"/>
                <a:ext cx="2021299" cy="769937"/>
              </a:xfrm>
              <a:prstGeom prst="rect">
                <a:avLst/>
              </a:prstGeom>
              <a:solidFill>
                <a:srgbClr val="FFFF99"/>
              </a:solidFill>
              <a:ln w="28575">
                <a:solidFill>
                  <a:srgbClr val="FF0000"/>
                </a:solidFill>
                <a:miter lim="800000"/>
                <a:headEnd/>
                <a:tailEnd/>
              </a:ln>
            </p:spPr>
            <p:txBody>
              <a:bodyPr anchor="ctr"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sSubSup>
                      <m:sSubSup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𝑒</m:t>
                        </m:r>
                      </m:e>
                      <m:sub>
                        <m: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ub>
                      <m:sup>
                        <m: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up>
                    </m:sSub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de-DE" sz="20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Sub>
                          <m:sSubPr>
                            <m:ctrlP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e>
                          <m:sub>
                            <m: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ub>
                        </m:sSub>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num>
                      <m:den>
                        <m:r>
                          <a:rPr kumimoji="0" lang="de-DE"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Sub>
                          <m:sSubPr>
                            <m:ctrlPr>
                              <a:rPr kumimoji="0" lang="de-DE"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de-DE"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e>
                          <m:sub>
                            <m: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ub>
                        </m:sSub>
                      </m:den>
                    </m:f>
                  </m:oMath>
                </a14:m>
                <a:r>
                  <a:rPr kumimoji="0" lang="en-US" sz="2000" b="0" i="0" u="none" strike="noStrike" kern="1200" cap="none" spc="0" normalizeH="0" baseline="0" noProof="0" dirty="0">
                    <a:ln>
                      <a:noFill/>
                    </a:ln>
                    <a:solidFill>
                      <a:srgbClr val="000000"/>
                    </a:solidFill>
                    <a:effectLst/>
                    <a:uLnTx/>
                    <a:uFillTx/>
                    <a:latin typeface="Arial" charset="0"/>
                    <a:ea typeface="+mn-ea"/>
                    <a:cs typeface="+mn-cs"/>
                  </a:rPr>
                  <a:t> </a:t>
                </a:r>
                <a14:m>
                  <m:oMath xmlns:m="http://schemas.openxmlformats.org/officeDocument/2006/math">
                    <m:sSubSup>
                      <m:sSub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de-DE"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𝑓</m:t>
                        </m:r>
                      </m:e>
                      <m:sub>
                        <m:r>
                          <a:rPr kumimoji="0" lang="de-DE"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ub>
                      <m:sup>
                        <m:r>
                          <a:rPr kumimoji="0" lang="de-DE"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up>
                    </m:sSubSup>
                  </m:oMath>
                </a14:m>
                <a:endParaRPr kumimoji="0" lang="en-US" sz="2000" b="0" i="0" u="none" strike="noStrike" kern="1200" cap="none" spc="0" normalizeH="0" baseline="0" noProof="0" dirty="0">
                  <a:ln>
                    <a:noFill/>
                  </a:ln>
                  <a:solidFill>
                    <a:srgbClr val="66FFFF"/>
                  </a:solidFill>
                  <a:effectLst/>
                  <a:uLnTx/>
                  <a:uFillTx/>
                  <a:latin typeface="Arial" charset="0"/>
                  <a:ea typeface="+mn-ea"/>
                  <a:cs typeface="+mn-cs"/>
                </a:endParaRPr>
              </a:p>
            </p:txBody>
          </p:sp>
        </mc:Choice>
        <mc:Fallback xmlns="">
          <p:sp>
            <p:nvSpPr>
              <p:cNvPr id="36" name="Object 4">
                <a:extLst>
                  <a:ext uri="{FF2B5EF4-FFF2-40B4-BE49-F238E27FC236}">
                    <a16:creationId xmlns:a16="http://schemas.microsoft.com/office/drawing/2014/main" id="{AEFCF9ED-3C64-4ABE-9EF4-1AB10EAFE64D}"/>
                  </a:ext>
                </a:extLst>
              </p:cNvPr>
              <p:cNvSpPr txBox="1">
                <a:spLocks noRot="1" noChangeAspect="1" noMove="1" noResize="1" noEditPoints="1" noAdjustHandles="1" noChangeArrowheads="1" noChangeShapeType="1" noTextEdit="1"/>
              </p:cNvSpPr>
              <p:nvPr/>
            </p:nvSpPr>
            <p:spPr bwMode="auto">
              <a:xfrm>
                <a:off x="3069659" y="1544416"/>
                <a:ext cx="2021299" cy="769937"/>
              </a:xfrm>
              <a:prstGeom prst="rect">
                <a:avLst/>
              </a:prstGeom>
              <a:blipFill>
                <a:blip r:embed="rId7"/>
                <a:stretch>
                  <a:fillRect/>
                </a:stretch>
              </a:blipFill>
              <a:ln w="28575">
                <a:solidFill>
                  <a:srgbClr val="FF0000"/>
                </a:solidFill>
                <a:miter lim="800000"/>
                <a:headEnd/>
                <a:tailEnd/>
              </a:ln>
            </p:spPr>
            <p:txBody>
              <a:bodyPr/>
              <a:lstStyle/>
              <a:p>
                <a:r>
                  <a:rPr lang="en-US">
                    <a:noFill/>
                  </a:rPr>
                  <a:t> </a:t>
                </a:r>
              </a:p>
            </p:txBody>
          </p:sp>
        </mc:Fallback>
      </mc:AlternateContent>
      <p:sp>
        <p:nvSpPr>
          <p:cNvPr id="33" name="Rectangle 12">
            <a:extLst>
              <a:ext uri="{FF2B5EF4-FFF2-40B4-BE49-F238E27FC236}">
                <a16:creationId xmlns:a16="http://schemas.microsoft.com/office/drawing/2014/main" id="{666F1D80-8C8E-405E-9C6D-F69478E50E62}"/>
              </a:ext>
            </a:extLst>
          </p:cNvPr>
          <p:cNvSpPr txBox="1">
            <a:spLocks noChangeArrowheads="1"/>
          </p:cNvSpPr>
          <p:nvPr/>
        </p:nvSpPr>
        <p:spPr bwMode="auto">
          <a:xfrm>
            <a:off x="457200" y="31750"/>
            <a:ext cx="8229600" cy="1100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600" b="1">
                <a:solidFill>
                  <a:srgbClr val="FFFF00"/>
                </a:solidFill>
                <a:effectLst>
                  <a:outerShdw blurRad="38100" dist="38100" dir="2700000" algn="tl">
                    <a:srgbClr val="000000"/>
                  </a:outerShdw>
                </a:effectLst>
                <a:latin typeface="Arial" charset="0"/>
              </a:defRPr>
            </a:lvl5pPr>
            <a:lvl6pPr marL="4572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6pPr>
            <a:lvl7pPr marL="9144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2600" b="1">
                <a:solidFill>
                  <a:srgbClr val="FFFF00"/>
                </a:solidFill>
                <a:effectLst>
                  <a:outerShdw blurRad="38100" dist="38100" dir="2700000" algn="tl">
                    <a:srgbClr val="000000"/>
                  </a:outerShdw>
                </a:effectLst>
                <a:latin typeface="Arial" charset="0"/>
              </a:defRPr>
            </a:lvl9pPr>
          </a:lstStyle>
          <a:p>
            <a:pPr eaLnBrk="1" hangingPunct="1">
              <a:defRPr/>
            </a:pPr>
            <a:r>
              <a:rPr lang="de-DE" kern="0"/>
              <a:t>3. Währungstheorie und Währungspolitik</a:t>
            </a:r>
            <a:br>
              <a:rPr lang="de-DE" kern="0"/>
            </a:br>
            <a:r>
              <a:rPr lang="de-DE" sz="2200" kern="0"/>
              <a:t>3.1.2. Kaufkraft- und Zinsparität</a:t>
            </a:r>
            <a:endParaRPr lang="de-DE" sz="2200" kern="0" dirty="0"/>
          </a:p>
        </p:txBody>
      </p:sp>
      <p:sp>
        <p:nvSpPr>
          <p:cNvPr id="32782" name="AutoShape 15"/>
          <p:cNvSpPr>
            <a:spLocks noChangeArrowheads="1"/>
          </p:cNvSpPr>
          <p:nvPr/>
        </p:nvSpPr>
        <p:spPr bwMode="auto">
          <a:xfrm>
            <a:off x="1984375" y="637054"/>
            <a:ext cx="6878638" cy="762655"/>
          </a:xfrm>
          <a:prstGeom prst="roundRect">
            <a:avLst>
              <a:gd name="adj" fmla="val 12495"/>
            </a:avLst>
          </a:prstGeom>
          <a:solidFill>
            <a:srgbClr val="FFFF99"/>
          </a:solidFill>
          <a:ln w="50800">
            <a:solidFill>
              <a:srgbClr val="FF0000"/>
            </a:solidFill>
            <a:round/>
            <a:headEnd/>
            <a:tailEnd/>
          </a:ln>
        </p:spPr>
        <p:txBody>
          <a:bodyPr anchor="ct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None/>
            </a:pPr>
            <a:r>
              <a:rPr lang="en-US" altLang="en-US" sz="2000" dirty="0">
                <a:solidFill>
                  <a:srgbClr val="0000FF"/>
                </a:solidFill>
                <a:sym typeface="Wingdings" pitchFamily="2" charset="2"/>
              </a:rPr>
              <a:t>Wie </a:t>
            </a:r>
            <a:r>
              <a:rPr lang="en-US" altLang="en-US" sz="2000" dirty="0" err="1">
                <a:solidFill>
                  <a:srgbClr val="0000FF"/>
                </a:solidFill>
                <a:sym typeface="Wingdings" pitchFamily="2" charset="2"/>
              </a:rPr>
              <a:t>ändert</a:t>
            </a:r>
            <a:r>
              <a:rPr lang="en-US" altLang="en-US" sz="2000" dirty="0">
                <a:solidFill>
                  <a:srgbClr val="0000FF"/>
                </a:solidFill>
                <a:sym typeface="Wingdings" pitchFamily="2" charset="2"/>
              </a:rPr>
              <a:t> </a:t>
            </a:r>
            <a:r>
              <a:rPr lang="en-US" altLang="en-US" sz="2000" dirty="0" err="1">
                <a:solidFill>
                  <a:srgbClr val="0000FF"/>
                </a:solidFill>
                <a:sym typeface="Wingdings" pitchFamily="2" charset="2"/>
              </a:rPr>
              <a:t>sich</a:t>
            </a:r>
            <a:r>
              <a:rPr lang="en-US" altLang="en-US" sz="2000" dirty="0">
                <a:solidFill>
                  <a:srgbClr val="0000FF"/>
                </a:solidFill>
                <a:sym typeface="Wingdings" pitchFamily="2" charset="2"/>
              </a:rPr>
              <a:t> der </a:t>
            </a:r>
            <a:r>
              <a:rPr lang="en-US" altLang="en-US" sz="2000" dirty="0" err="1">
                <a:solidFill>
                  <a:srgbClr val="0000FF"/>
                </a:solidFill>
                <a:sym typeface="Wingdings" pitchFamily="2" charset="2"/>
              </a:rPr>
              <a:t>gleichgewichtige</a:t>
            </a:r>
            <a:r>
              <a:rPr lang="en-US" altLang="en-US" sz="2000" dirty="0">
                <a:solidFill>
                  <a:srgbClr val="0000FF"/>
                </a:solidFill>
                <a:sym typeface="Wingdings" pitchFamily="2" charset="2"/>
              </a:rPr>
              <a:t> </a:t>
            </a:r>
            <a:r>
              <a:rPr lang="en-US" altLang="en-US" sz="2000" dirty="0" err="1">
                <a:solidFill>
                  <a:srgbClr val="0000FF"/>
                </a:solidFill>
                <a:sym typeface="Wingdings" pitchFamily="2" charset="2"/>
              </a:rPr>
              <a:t>Wechselkurs</a:t>
            </a:r>
            <a:r>
              <a:rPr lang="en-US" altLang="en-US" sz="2000" dirty="0">
                <a:solidFill>
                  <a:srgbClr val="0000FF"/>
                </a:solidFill>
                <a:sym typeface="Wingdings" pitchFamily="2" charset="2"/>
              </a:rPr>
              <a:t>, </a:t>
            </a:r>
            <a:r>
              <a:rPr lang="en-US" altLang="en-US" sz="2000" dirty="0" err="1">
                <a:solidFill>
                  <a:srgbClr val="0000FF"/>
                </a:solidFill>
                <a:sym typeface="Wingdings" pitchFamily="2" charset="2"/>
              </a:rPr>
              <a:t>wenn</a:t>
            </a:r>
            <a:r>
              <a:rPr lang="en-US" altLang="en-US" sz="2000" dirty="0">
                <a:solidFill>
                  <a:srgbClr val="0000FF"/>
                </a:solidFill>
                <a:sym typeface="Wingdings" pitchFamily="2" charset="2"/>
              </a:rPr>
              <a:t> das </a:t>
            </a:r>
            <a:r>
              <a:rPr lang="en-US" altLang="en-US" sz="2000" dirty="0">
                <a:solidFill>
                  <a:srgbClr val="FF0000"/>
                </a:solidFill>
                <a:sym typeface="Wingdings" pitchFamily="2" charset="2"/>
              </a:rPr>
              <a:t>€-</a:t>
            </a:r>
            <a:r>
              <a:rPr lang="en-US" altLang="en-US" sz="2000" dirty="0" err="1">
                <a:solidFill>
                  <a:srgbClr val="FF0000"/>
                </a:solidFill>
                <a:sym typeface="Wingdings" pitchFamily="2" charset="2"/>
              </a:rPr>
              <a:t>Zinsniveau</a:t>
            </a:r>
            <a:r>
              <a:rPr lang="en-US" altLang="en-US" sz="2000" dirty="0">
                <a:solidFill>
                  <a:srgbClr val="0000FF"/>
                </a:solidFill>
                <a:sym typeface="Wingdings" pitchFamily="2" charset="2"/>
              </a:rPr>
              <a:t> </a:t>
            </a:r>
            <a:r>
              <a:rPr lang="en-US" altLang="en-US" sz="2000" dirty="0" err="1">
                <a:solidFill>
                  <a:srgbClr val="0000FF"/>
                </a:solidFill>
                <a:sym typeface="Wingdings" pitchFamily="2" charset="2"/>
              </a:rPr>
              <a:t>steigt</a:t>
            </a:r>
            <a:r>
              <a:rPr lang="en-US" altLang="en-US" sz="2000" dirty="0">
                <a:solidFill>
                  <a:srgbClr val="0000FF"/>
                </a:solidFill>
                <a:sym typeface="Wingdings" pitchFamily="2" charset="2"/>
              </a:rPr>
              <a:t> </a:t>
            </a:r>
            <a:r>
              <a:rPr lang="de-DE" altLang="en-US" sz="2000" dirty="0">
                <a:solidFill>
                  <a:srgbClr val="0000FF"/>
                </a:solidFill>
                <a:sym typeface="Wingdings" pitchFamily="2" charset="2"/>
              </a:rPr>
              <a:t>(</a:t>
            </a:r>
            <a:r>
              <a:rPr lang="de-DE" altLang="en-US" sz="2000" dirty="0" err="1">
                <a:solidFill>
                  <a:srgbClr val="0000FF"/>
                </a:solidFill>
                <a:sym typeface="Wingdings" pitchFamily="2" charset="2"/>
              </a:rPr>
              <a:t>i</a:t>
            </a:r>
            <a:r>
              <a:rPr lang="de-DE" altLang="en-US" sz="2000" baseline="-25000" dirty="0" err="1">
                <a:solidFill>
                  <a:srgbClr val="0000FF"/>
                </a:solidFill>
                <a:sym typeface="Wingdings" pitchFamily="2" charset="2"/>
              </a:rPr>
              <a:t>€,1</a:t>
            </a:r>
            <a:r>
              <a:rPr lang="de-DE" altLang="en-US" sz="2000" dirty="0">
                <a:solidFill>
                  <a:srgbClr val="0000FF"/>
                </a:solidFill>
                <a:sym typeface="Wingdings" pitchFamily="2" charset="2"/>
              </a:rPr>
              <a:t> &lt; </a:t>
            </a:r>
            <a:r>
              <a:rPr lang="de-DE" altLang="en-US" sz="2000" dirty="0" err="1">
                <a:solidFill>
                  <a:srgbClr val="0000FF"/>
                </a:solidFill>
                <a:sym typeface="Wingdings" pitchFamily="2" charset="2"/>
              </a:rPr>
              <a:t>i</a:t>
            </a:r>
            <a:r>
              <a:rPr lang="de-DE" altLang="en-US" sz="2000" baseline="-25000" dirty="0" err="1">
                <a:solidFill>
                  <a:srgbClr val="0000FF"/>
                </a:solidFill>
                <a:sym typeface="Wingdings" pitchFamily="2" charset="2"/>
              </a:rPr>
              <a:t>€,2</a:t>
            </a:r>
            <a:r>
              <a:rPr lang="de-DE" altLang="en-US" sz="2000" dirty="0">
                <a:solidFill>
                  <a:srgbClr val="0000FF"/>
                </a:solidFill>
                <a:sym typeface="Wingdings" pitchFamily="2" charset="2"/>
              </a:rPr>
              <a:t>)</a:t>
            </a:r>
            <a:r>
              <a:rPr lang="en-US" altLang="en-US" sz="2000" dirty="0">
                <a:solidFill>
                  <a:srgbClr val="0000FF"/>
                </a:solidFill>
                <a:sym typeface="Wingdings" pitchFamily="2" charset="2"/>
              </a:rPr>
              <a:t>?</a:t>
            </a:r>
          </a:p>
        </p:txBody>
      </p:sp>
    </p:spTree>
    <p:extLst>
      <p:ext uri="{BB962C8B-B14F-4D97-AF65-F5344CB8AC3E}">
        <p14:creationId xmlns:p14="http://schemas.microsoft.com/office/powerpoint/2010/main" val="1883355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9" grpId="0" animBg="1"/>
      <p:bldP spid="30" grpId="0"/>
      <p:bldP spid="31" grpId="0" animBg="1"/>
      <p:bldP spid="36"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66EA7457-C2EE-4659-B824-C683D078F18B}" type="slidenum">
              <a:rPr lang="de-DE" altLang="en-US" sz="1600" smtClean="0"/>
              <a:pPr algn="r" eaLnBrk="1" hangingPunct="1">
                <a:spcBef>
                  <a:spcPct val="0"/>
                </a:spcBef>
                <a:buClrTx/>
                <a:buFontTx/>
                <a:buNone/>
              </a:pPr>
              <a:t>47</a:t>
            </a:fld>
            <a:r>
              <a:rPr lang="de-DE" altLang="en-US" sz="1600"/>
              <a:t> -</a:t>
            </a:r>
          </a:p>
        </p:txBody>
      </p:sp>
      <p:sp>
        <p:nvSpPr>
          <p:cNvPr id="5120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724035" name="Rectangle 3"/>
          <p:cNvSpPr>
            <a:spLocks noGrp="1" noChangeArrowheads="1"/>
          </p:cNvSpPr>
          <p:nvPr>
            <p:ph type="body" idx="4294967295"/>
          </p:nvPr>
        </p:nvSpPr>
        <p:spPr>
          <a:xfrm>
            <a:off x="468313" y="1160463"/>
            <a:ext cx="8229600" cy="5219700"/>
          </a:xfrm>
        </p:spPr>
        <p:txBody>
          <a:bodyPr/>
          <a:lstStyle/>
          <a:p>
            <a:pPr eaLnBrk="1" hangingPunct="1">
              <a:defRPr/>
            </a:pPr>
            <a:r>
              <a:rPr lang="de-DE" dirty="0"/>
              <a:t>Zusammenfassung:</a:t>
            </a:r>
          </a:p>
          <a:p>
            <a:pPr lvl="1" eaLnBrk="1" hangingPunct="1">
              <a:defRPr/>
            </a:pPr>
            <a:r>
              <a:rPr lang="de-DE" dirty="0"/>
              <a:t>Es zeigt sich also, dass der </a:t>
            </a:r>
            <a:r>
              <a:rPr lang="de-DE" dirty="0">
                <a:solidFill>
                  <a:srgbClr val="00FF00"/>
                </a:solidFill>
              </a:rPr>
              <a:t>Güterhandel</a:t>
            </a:r>
            <a:r>
              <a:rPr lang="de-DE" dirty="0"/>
              <a:t> und der </a:t>
            </a:r>
            <a:r>
              <a:rPr lang="de-DE" dirty="0">
                <a:solidFill>
                  <a:srgbClr val="00FF00"/>
                </a:solidFill>
              </a:rPr>
              <a:t>Kapitalhandel</a:t>
            </a:r>
            <a:r>
              <a:rPr lang="de-DE" dirty="0"/>
              <a:t> gleichzeitig </a:t>
            </a:r>
            <a:r>
              <a:rPr lang="de-DE" dirty="0">
                <a:solidFill>
                  <a:srgbClr val="00FF00"/>
                </a:solidFill>
              </a:rPr>
              <a:t>auf</a:t>
            </a:r>
            <a:r>
              <a:rPr lang="de-DE" dirty="0"/>
              <a:t> den </a:t>
            </a:r>
            <a:r>
              <a:rPr lang="de-DE" dirty="0">
                <a:solidFill>
                  <a:srgbClr val="00FF00"/>
                </a:solidFill>
              </a:rPr>
              <a:t>Devisenmarkt</a:t>
            </a:r>
            <a:r>
              <a:rPr lang="de-DE" dirty="0"/>
              <a:t> einwirken.</a:t>
            </a:r>
          </a:p>
          <a:p>
            <a:pPr lvl="1" eaLnBrk="1" hangingPunct="1">
              <a:defRPr/>
            </a:pPr>
            <a:r>
              <a:rPr lang="de-DE" dirty="0"/>
              <a:t>Beide Arten von Handel führen aber dazu, dass Angebots- und Nachfragekurve die „normale“ Steigung haben:</a:t>
            </a:r>
          </a:p>
          <a:p>
            <a:pPr lvl="1" eaLnBrk="1" hangingPunct="1">
              <a:defRPr/>
            </a:pPr>
            <a:endParaRPr lang="de-DE" dirty="0"/>
          </a:p>
          <a:p>
            <a:pPr lvl="1" eaLnBrk="1" hangingPunct="1">
              <a:defRPr/>
            </a:pPr>
            <a:endParaRPr lang="de-DE" dirty="0"/>
          </a:p>
          <a:p>
            <a:pPr lvl="1" eaLnBrk="1" hangingPunct="1">
              <a:defRPr/>
            </a:pPr>
            <a:endParaRPr lang="de-DE" dirty="0"/>
          </a:p>
          <a:p>
            <a:pPr lvl="1" eaLnBrk="1" hangingPunct="1">
              <a:lnSpc>
                <a:spcPct val="90000"/>
              </a:lnSpc>
              <a:defRPr/>
            </a:pPr>
            <a:endParaRPr lang="en-US" dirty="0"/>
          </a:p>
        </p:txBody>
      </p:sp>
      <p:sp>
        <p:nvSpPr>
          <p:cNvPr id="7724044" name="Rectangle 12"/>
          <p:cNvSpPr>
            <a:spLocks noGrp="1" noChangeArrowheads="1"/>
          </p:cNvSpPr>
          <p:nvPr>
            <p:ph type="title" idx="4294967295"/>
          </p:nvPr>
        </p:nvSpPr>
        <p:spPr/>
        <p:txBody>
          <a:bodyPr/>
          <a:lstStyle/>
          <a:p>
            <a:pPr eaLnBrk="1" hangingPunct="1">
              <a:defRPr/>
            </a:pPr>
            <a:r>
              <a:rPr lang="de-DE" dirty="0"/>
              <a:t>3. Währungstheorie und Währungspolitik</a:t>
            </a:r>
            <a:br>
              <a:rPr lang="de-DE" dirty="0"/>
            </a:br>
            <a:r>
              <a:rPr lang="de-DE" sz="2200" dirty="0"/>
              <a:t>3.1.2. Kaufkraft- und Zinsparität</a:t>
            </a:r>
          </a:p>
        </p:txBody>
      </p:sp>
      <p:sp>
        <p:nvSpPr>
          <p:cNvPr id="8" name="AutoShape 4">
            <a:extLst>
              <a:ext uri="{FF2B5EF4-FFF2-40B4-BE49-F238E27FC236}">
                <a16:creationId xmlns:a16="http://schemas.microsoft.com/office/drawing/2014/main" id="{980E78B0-7217-4E0F-AFE7-E0088C34B669}"/>
              </a:ext>
            </a:extLst>
          </p:cNvPr>
          <p:cNvSpPr>
            <a:spLocks noChangeArrowheads="1"/>
          </p:cNvSpPr>
          <p:nvPr/>
        </p:nvSpPr>
        <p:spPr bwMode="auto">
          <a:xfrm>
            <a:off x="0" y="3390828"/>
            <a:ext cx="9120981" cy="762655"/>
          </a:xfrm>
          <a:prstGeom prst="roundRect">
            <a:avLst>
              <a:gd name="adj" fmla="val 12495"/>
            </a:avLst>
          </a:prstGeom>
          <a:solidFill>
            <a:srgbClr val="FFFF99"/>
          </a:solidFill>
          <a:ln w="50800">
            <a:solidFill>
              <a:srgbClr val="FF0000"/>
            </a:solidFill>
            <a:round/>
            <a:headEnd/>
            <a:tailEnd/>
          </a:ln>
        </p:spPr>
        <p:txBody>
          <a:bodyPr wrap="square" anchor="ct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None/>
            </a:pPr>
            <a:r>
              <a:rPr lang="de-DE" sz="2000" dirty="0">
                <a:solidFill>
                  <a:schemeClr val="bg2">
                    <a:lumMod val="50000"/>
                    <a:lumOff val="50000"/>
                  </a:schemeClr>
                </a:solidFill>
              </a:rPr>
              <a:t>Je mehr $ für einen € bezahlt werden, desto mehr US-Güter sind billiger als Euro-Güter und desto mehr € werden daher gegen $ angeboten.</a:t>
            </a:r>
            <a:endParaRPr lang="en-US" altLang="en-US" sz="2000" dirty="0">
              <a:solidFill>
                <a:schemeClr val="bg2">
                  <a:lumMod val="50000"/>
                  <a:lumOff val="50000"/>
                </a:schemeClr>
              </a:solidFill>
              <a:sym typeface="Wingdings" pitchFamily="2" charset="2"/>
            </a:endParaRPr>
          </a:p>
        </p:txBody>
      </p:sp>
      <p:sp>
        <p:nvSpPr>
          <p:cNvPr id="9" name="AutoShape 5">
            <a:extLst>
              <a:ext uri="{FF2B5EF4-FFF2-40B4-BE49-F238E27FC236}">
                <a16:creationId xmlns:a16="http://schemas.microsoft.com/office/drawing/2014/main" id="{F5B44F99-935C-41B7-A692-78F300292A90}"/>
              </a:ext>
            </a:extLst>
          </p:cNvPr>
          <p:cNvSpPr>
            <a:spLocks noChangeArrowheads="1"/>
          </p:cNvSpPr>
          <p:nvPr/>
        </p:nvSpPr>
        <p:spPr bwMode="auto">
          <a:xfrm>
            <a:off x="26749" y="4261464"/>
            <a:ext cx="9094232" cy="762655"/>
          </a:xfrm>
          <a:prstGeom prst="roundRect">
            <a:avLst>
              <a:gd name="adj" fmla="val 12495"/>
            </a:avLst>
          </a:prstGeom>
          <a:solidFill>
            <a:srgbClr val="FFFF99"/>
          </a:solidFill>
          <a:ln w="50800">
            <a:solidFill>
              <a:srgbClr val="FF0000"/>
            </a:solidFill>
            <a:round/>
            <a:headEnd/>
            <a:tailEnd/>
          </a:ln>
        </p:spPr>
        <p:txBody>
          <a:bodyPr wrap="square" anchor="ct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None/>
            </a:pPr>
            <a:r>
              <a:rPr lang="de-DE" sz="2000" dirty="0">
                <a:solidFill>
                  <a:schemeClr val="bg2">
                    <a:lumMod val="50000"/>
                    <a:lumOff val="50000"/>
                  </a:schemeClr>
                </a:solidFill>
              </a:rPr>
              <a:t>Je weniger $ für einen € bezahlt werden müssen, desto mehr Euro-Güter sind billiger als $ -Güter und desto mehr € werden gegen $ nachgefragt.</a:t>
            </a:r>
            <a:endParaRPr lang="en-US" altLang="en-US" sz="2000" dirty="0">
              <a:solidFill>
                <a:schemeClr val="bg2">
                  <a:lumMod val="50000"/>
                  <a:lumOff val="50000"/>
                </a:schemeClr>
              </a:solidFill>
              <a:sym typeface="Wingdings" pitchFamily="2" charset="2"/>
            </a:endParaRPr>
          </a:p>
        </p:txBody>
      </p:sp>
      <p:sp>
        <p:nvSpPr>
          <p:cNvPr id="10" name="AutoShape 3">
            <a:extLst>
              <a:ext uri="{FF2B5EF4-FFF2-40B4-BE49-F238E27FC236}">
                <a16:creationId xmlns:a16="http://schemas.microsoft.com/office/drawing/2014/main" id="{9734D111-F3CC-4A36-9A8A-66B541C9689D}"/>
              </a:ext>
            </a:extLst>
          </p:cNvPr>
          <p:cNvSpPr>
            <a:spLocks noChangeArrowheads="1"/>
          </p:cNvSpPr>
          <p:nvPr/>
        </p:nvSpPr>
        <p:spPr bwMode="auto">
          <a:xfrm>
            <a:off x="17375" y="5119900"/>
            <a:ext cx="9094231" cy="762655"/>
          </a:xfrm>
          <a:prstGeom prst="roundRect">
            <a:avLst>
              <a:gd name="adj" fmla="val 12495"/>
            </a:avLst>
          </a:prstGeom>
          <a:solidFill>
            <a:srgbClr val="FFFF99"/>
          </a:solidFill>
          <a:ln w="50800">
            <a:solidFill>
              <a:srgbClr val="FF0000"/>
            </a:solidFill>
            <a:round/>
            <a:headEnd/>
            <a:tailEnd/>
          </a:ln>
        </p:spPr>
        <p:txBody>
          <a:bodyPr wrap="square" anchor="ct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None/>
            </a:pPr>
            <a:r>
              <a:rPr lang="de-DE" sz="2000" dirty="0">
                <a:solidFill>
                  <a:schemeClr val="bg2">
                    <a:lumMod val="50000"/>
                    <a:lumOff val="50000"/>
                  </a:schemeClr>
                </a:solidFill>
              </a:rPr>
              <a:t>Je mehr $ für einen € gezahlt werden, desto billiger werden US-Anleihen, so dass die Kapitalrendite in US-Anleihen steigt und mehr € angeboten werden.</a:t>
            </a:r>
            <a:endParaRPr lang="en-US" altLang="en-US" sz="2000" dirty="0">
              <a:solidFill>
                <a:schemeClr val="bg2">
                  <a:lumMod val="50000"/>
                  <a:lumOff val="50000"/>
                </a:schemeClr>
              </a:solidFill>
              <a:sym typeface="Wingdings" pitchFamily="2" charset="2"/>
            </a:endParaRPr>
          </a:p>
        </p:txBody>
      </p:sp>
      <p:sp>
        <p:nvSpPr>
          <p:cNvPr id="11" name="AutoShape 4">
            <a:extLst>
              <a:ext uri="{FF2B5EF4-FFF2-40B4-BE49-F238E27FC236}">
                <a16:creationId xmlns:a16="http://schemas.microsoft.com/office/drawing/2014/main" id="{071607BC-E71F-4E92-A3B8-C20F1E0A7607}"/>
              </a:ext>
            </a:extLst>
          </p:cNvPr>
          <p:cNvSpPr>
            <a:spLocks noChangeArrowheads="1"/>
          </p:cNvSpPr>
          <p:nvPr/>
        </p:nvSpPr>
        <p:spPr bwMode="auto">
          <a:xfrm>
            <a:off x="-10493" y="6001685"/>
            <a:ext cx="9144000" cy="729496"/>
          </a:xfrm>
          <a:prstGeom prst="roundRect">
            <a:avLst>
              <a:gd name="adj" fmla="val 12495"/>
            </a:avLst>
          </a:prstGeom>
          <a:solidFill>
            <a:srgbClr val="FFFF99"/>
          </a:solidFill>
          <a:ln w="50800">
            <a:solidFill>
              <a:srgbClr val="FF0000"/>
            </a:solidFill>
            <a:round/>
            <a:headEnd/>
            <a:tailEnd/>
          </a:ln>
        </p:spPr>
        <p:txBody>
          <a:bodyPr wrap="square" anchor="ct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None/>
            </a:pPr>
            <a:r>
              <a:rPr lang="de-DE" sz="1900" dirty="0">
                <a:solidFill>
                  <a:schemeClr val="bg2">
                    <a:lumMod val="50000"/>
                    <a:lumOff val="50000"/>
                  </a:schemeClr>
                </a:solidFill>
              </a:rPr>
              <a:t>Je mehr € für einen $ gezahlt werden, desto billiger werden die Euro-Anleihen, so dass die Kapitalrendite für Euro-Anleihen steigt und mehr € nachgefragt wird.</a:t>
            </a:r>
            <a:endParaRPr lang="en-US" altLang="en-US" sz="1900" dirty="0">
              <a:solidFill>
                <a:schemeClr val="bg2">
                  <a:lumMod val="50000"/>
                  <a:lumOff val="50000"/>
                </a:schemeClr>
              </a:solidFill>
              <a:sym typeface="Wingdings" pitchFamily="2" charset="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240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24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7C851EC7-3342-4948-B6C7-4C0FEE6D05BE}" type="slidenum">
              <a:rPr lang="de-DE" altLang="en-US" sz="1600" smtClean="0"/>
              <a:pPr algn="r" eaLnBrk="1" hangingPunct="1">
                <a:spcBef>
                  <a:spcPct val="0"/>
                </a:spcBef>
                <a:buClrTx/>
                <a:buFontTx/>
                <a:buNone/>
              </a:pPr>
              <a:t>48</a:t>
            </a:fld>
            <a:r>
              <a:rPr lang="de-DE" altLang="en-US" sz="1600"/>
              <a:t> -</a:t>
            </a:r>
          </a:p>
        </p:txBody>
      </p:sp>
      <p:sp>
        <p:nvSpPr>
          <p:cNvPr id="5325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408642" name="Rectangle 2"/>
          <p:cNvSpPr>
            <a:spLocks noGrp="1" noChangeArrowheads="1"/>
          </p:cNvSpPr>
          <p:nvPr>
            <p:ph type="title" idx="4294967295"/>
          </p:nvPr>
        </p:nvSpPr>
        <p:spPr>
          <a:xfrm>
            <a:off x="254000" y="131763"/>
            <a:ext cx="8666163" cy="1143000"/>
          </a:xfrm>
        </p:spPr>
        <p:txBody>
          <a:bodyPr/>
          <a:lstStyle/>
          <a:p>
            <a:pPr eaLnBrk="1" hangingPunct="1">
              <a:defRPr/>
            </a:pPr>
            <a:r>
              <a:rPr lang="de-DE"/>
              <a:t>Internationale Wirtschaftsbeziehungen</a:t>
            </a:r>
          </a:p>
        </p:txBody>
      </p:sp>
      <p:sp>
        <p:nvSpPr>
          <p:cNvPr id="7408643" name="Rectangle 3"/>
          <p:cNvSpPr>
            <a:spLocks noGrp="1" noChangeArrowheads="1"/>
          </p:cNvSpPr>
          <p:nvPr>
            <p:ph type="body" idx="4294967295"/>
          </p:nvPr>
        </p:nvSpPr>
        <p:spPr>
          <a:xfrm>
            <a:off x="477838" y="1347788"/>
            <a:ext cx="8318500" cy="5213350"/>
          </a:xfrm>
        </p:spPr>
        <p:txBody>
          <a:bodyPr/>
          <a:lstStyle/>
          <a:p>
            <a:pPr marL="571500" indent="-571500" eaLnBrk="1" hangingPunct="1">
              <a:buFont typeface="Arial Unicode MS" pitchFamily="34" charset="-128"/>
              <a:buNone/>
              <a:defRPr/>
            </a:pPr>
            <a:r>
              <a:rPr lang="de-DE" sz="2200" dirty="0">
                <a:solidFill>
                  <a:srgbClr val="FFFF00"/>
                </a:solidFill>
              </a:rPr>
              <a:t>3.1. Währungstheorie</a:t>
            </a:r>
          </a:p>
          <a:p>
            <a:pPr marL="571500" indent="-571500" eaLnBrk="1" hangingPunct="1">
              <a:buFont typeface="Arial Unicode MS" pitchFamily="34" charset="-128"/>
              <a:buNone/>
              <a:defRPr/>
            </a:pPr>
            <a:r>
              <a:rPr lang="de-DE" sz="2200" dirty="0">
                <a:solidFill>
                  <a:srgbClr val="FFFF00"/>
                </a:solidFill>
              </a:rPr>
              <a:t>	 3.1.1. Die Zahlungsbilanz</a:t>
            </a:r>
          </a:p>
          <a:p>
            <a:pPr marL="571500" indent="-571500" eaLnBrk="1" hangingPunct="1">
              <a:buFont typeface="Arial Unicode MS" pitchFamily="34" charset="-128"/>
              <a:buNone/>
              <a:defRPr/>
            </a:pPr>
            <a:r>
              <a:rPr lang="de-DE" sz="2200" dirty="0">
                <a:solidFill>
                  <a:srgbClr val="FFFF00"/>
                </a:solidFill>
              </a:rPr>
              <a:t>        3.1.1. Angebot und Nachfrage auf Devisenmärkten</a:t>
            </a:r>
          </a:p>
          <a:p>
            <a:pPr marL="571500" indent="-571500" eaLnBrk="1" hangingPunct="1">
              <a:buFont typeface="Arial Unicode MS" pitchFamily="34" charset="-128"/>
              <a:buNone/>
              <a:defRPr/>
            </a:pPr>
            <a:r>
              <a:rPr lang="de-DE" sz="2200" dirty="0">
                <a:solidFill>
                  <a:srgbClr val="FFFF00"/>
                </a:solidFill>
              </a:rPr>
              <a:t>        3.1.2. Kaufkraft- und Zinsparität</a:t>
            </a:r>
          </a:p>
          <a:p>
            <a:pPr marL="571500" indent="-571500" eaLnBrk="1" hangingPunct="1">
              <a:buFont typeface="Arial Unicode MS" pitchFamily="34" charset="-128"/>
              <a:buNone/>
              <a:defRPr/>
            </a:pPr>
            <a:r>
              <a:rPr lang="de-DE" sz="2200" dirty="0">
                <a:solidFill>
                  <a:srgbClr val="FFFF00"/>
                </a:solidFill>
              </a:rPr>
              <a:t>3.2. Währungspolitik</a:t>
            </a:r>
          </a:p>
          <a:p>
            <a:pPr marL="571500" indent="-571500" eaLnBrk="1" hangingPunct="1">
              <a:buFont typeface="Arial Unicode MS" pitchFamily="34" charset="-128"/>
              <a:buNone/>
              <a:defRPr/>
            </a:pPr>
            <a:r>
              <a:rPr lang="de-DE" sz="2200" dirty="0">
                <a:solidFill>
                  <a:srgbClr val="FFFF00"/>
                </a:solidFill>
              </a:rPr>
              <a:t>        3.2.1. Der Einfluss der Notenbank auf den Wechselkurs</a:t>
            </a:r>
          </a:p>
          <a:p>
            <a:pPr marL="571500" indent="-571500" eaLnBrk="1" hangingPunct="1">
              <a:buFont typeface="Arial Unicode MS" pitchFamily="34" charset="-128"/>
              <a:buNone/>
              <a:defRPr/>
            </a:pPr>
            <a:r>
              <a:rPr lang="de-DE" sz="2200" dirty="0">
                <a:solidFill>
                  <a:srgbClr val="FFFF00"/>
                </a:solidFill>
              </a:rPr>
              <a:t>                  3.2.1.1. Der direkte Einfluss über den Devisenmarkt</a:t>
            </a:r>
          </a:p>
          <a:p>
            <a:pPr marL="571500" indent="-571500" eaLnBrk="1" hangingPunct="1">
              <a:buFont typeface="Arial Unicode MS" pitchFamily="34" charset="-128"/>
              <a:buNone/>
              <a:defRPr/>
            </a:pPr>
            <a:r>
              <a:rPr lang="de-DE" sz="2200" dirty="0">
                <a:solidFill>
                  <a:srgbClr val="FFFF00"/>
                </a:solidFill>
              </a:rPr>
              <a:t>        </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581A1610-E021-48C2-AED0-2921241F0B31}" type="slidenum">
              <a:rPr lang="de-DE" altLang="en-US" sz="1600" smtClean="0"/>
              <a:pPr algn="r" eaLnBrk="1" hangingPunct="1">
                <a:spcBef>
                  <a:spcPct val="0"/>
                </a:spcBef>
                <a:buClrTx/>
                <a:buFontTx/>
                <a:buNone/>
              </a:pPr>
              <a:t>49</a:t>
            </a:fld>
            <a:r>
              <a:rPr lang="de-DE" altLang="en-US" sz="1600"/>
              <a:t> -</a:t>
            </a:r>
          </a:p>
        </p:txBody>
      </p:sp>
      <p:sp>
        <p:nvSpPr>
          <p:cNvPr id="54275"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945218" name="Rectangle 2"/>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a:t> </a:t>
            </a:r>
            <a:r>
              <a:rPr lang="de-DE" sz="2200"/>
              <a:t>3.2.1.1. Der direkte Einfluss über den Devisenmarkt</a:t>
            </a:r>
          </a:p>
        </p:txBody>
      </p:sp>
      <p:sp>
        <p:nvSpPr>
          <p:cNvPr id="7945219" name="Rectangle 3"/>
          <p:cNvSpPr>
            <a:spLocks noGrp="1" noChangeArrowheads="1"/>
          </p:cNvSpPr>
          <p:nvPr>
            <p:ph type="body" idx="4294967295"/>
          </p:nvPr>
        </p:nvSpPr>
        <p:spPr>
          <a:xfrm>
            <a:off x="457200" y="1358900"/>
            <a:ext cx="8229600" cy="5126038"/>
          </a:xfrm>
        </p:spPr>
        <p:txBody>
          <a:bodyPr/>
          <a:lstStyle/>
          <a:p>
            <a:pPr marL="495300" indent="-495300" eaLnBrk="1" hangingPunct="1">
              <a:defRPr/>
            </a:pPr>
            <a:r>
              <a:rPr lang="de-DE" dirty="0"/>
              <a:t>Wenn die Notenbank direkt auf dem Devisenmarkt tätig wird, kann sie den Wechselkurs unmittelbar beeinflussen:</a:t>
            </a:r>
          </a:p>
          <a:p>
            <a:pPr marL="495300" indent="-495300" eaLnBrk="1" hangingPunct="1">
              <a:lnSpc>
                <a:spcPct val="40000"/>
              </a:lnSpc>
              <a:defRPr/>
            </a:pPr>
            <a:endParaRPr lang="de-DE" dirty="0"/>
          </a:p>
          <a:p>
            <a:pPr marL="914400" lvl="1" indent="-457200" eaLnBrk="1" hangingPunct="1">
              <a:defRPr/>
            </a:pPr>
            <a:r>
              <a:rPr lang="de-DE" dirty="0"/>
              <a:t>Beim </a:t>
            </a:r>
            <a:r>
              <a:rPr lang="de-DE" dirty="0">
                <a:solidFill>
                  <a:srgbClr val="00FF00"/>
                </a:solidFill>
              </a:rPr>
              <a:t>Verkauf</a:t>
            </a:r>
            <a:r>
              <a:rPr lang="de-DE" dirty="0"/>
              <a:t> ihrer eigenen Währung, wertet der Wechselkurs ab.</a:t>
            </a:r>
          </a:p>
          <a:p>
            <a:pPr marL="914400" lvl="1" indent="-457200" eaLnBrk="1" hangingPunct="1">
              <a:defRPr/>
            </a:pPr>
            <a:endParaRPr lang="de-DE"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9D325C5B-63C0-4B1E-8AE7-2C1B9B083654}" type="slidenum">
              <a:rPr lang="de-DE" altLang="en-US" sz="1600" smtClean="0"/>
              <a:pPr algn="r" eaLnBrk="1" hangingPunct="1">
                <a:spcBef>
                  <a:spcPct val="0"/>
                </a:spcBef>
                <a:buClrTx/>
                <a:buFontTx/>
                <a:buNone/>
              </a:pPr>
              <a:t>5</a:t>
            </a:fld>
            <a:r>
              <a:rPr lang="de-DE" altLang="en-US" sz="1600"/>
              <a:t> -</a:t>
            </a:r>
          </a:p>
        </p:txBody>
      </p:sp>
      <p:sp>
        <p:nvSpPr>
          <p:cNvPr id="1126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241730" name="Rectangle 2"/>
          <p:cNvSpPr>
            <a:spLocks noGrp="1" noChangeArrowheads="1"/>
          </p:cNvSpPr>
          <p:nvPr>
            <p:ph type="title" idx="4294967295"/>
          </p:nvPr>
        </p:nvSpPr>
        <p:spPr>
          <a:xfrm>
            <a:off x="0" y="31750"/>
            <a:ext cx="9144000" cy="1100138"/>
          </a:xfrm>
        </p:spPr>
        <p:txBody>
          <a:bodyPr/>
          <a:lstStyle/>
          <a:p>
            <a:pPr eaLnBrk="1" hangingPunct="1">
              <a:defRPr/>
            </a:pPr>
            <a:r>
              <a:rPr lang="de-DE" sz="3000" dirty="0"/>
              <a:t>3. Währungstheorie und Währungspolitik</a:t>
            </a:r>
            <a:br>
              <a:rPr lang="de-DE" sz="3000" dirty="0"/>
            </a:br>
            <a:r>
              <a:rPr lang="de-DE" sz="2300" dirty="0"/>
              <a:t> </a:t>
            </a:r>
            <a:r>
              <a:rPr lang="de-DE" sz="2300" b="0" dirty="0"/>
              <a:t>3.1.1. Angebot und Nachfrage auf Devisenmärkten</a:t>
            </a:r>
          </a:p>
        </p:txBody>
      </p:sp>
      <p:sp>
        <p:nvSpPr>
          <p:cNvPr id="7241731" name="Rectangle 3"/>
          <p:cNvSpPr>
            <a:spLocks noGrp="1" noChangeArrowheads="1"/>
          </p:cNvSpPr>
          <p:nvPr>
            <p:ph type="body" idx="4294967295"/>
          </p:nvPr>
        </p:nvSpPr>
        <p:spPr>
          <a:xfrm>
            <a:off x="457200" y="1257300"/>
            <a:ext cx="8229600" cy="5549900"/>
          </a:xfrm>
        </p:spPr>
        <p:txBody>
          <a:bodyPr/>
          <a:lstStyle/>
          <a:p>
            <a:pPr eaLnBrk="1" hangingPunct="1">
              <a:defRPr/>
            </a:pPr>
            <a:r>
              <a:rPr lang="de-DE" dirty="0"/>
              <a:t>Definition </a:t>
            </a:r>
            <a:r>
              <a:rPr lang="de-DE" dirty="0">
                <a:solidFill>
                  <a:srgbClr val="00FF00"/>
                </a:solidFill>
              </a:rPr>
              <a:t>Wechselkurs</a:t>
            </a:r>
            <a:r>
              <a:rPr lang="de-DE" dirty="0"/>
              <a:t>:</a:t>
            </a:r>
          </a:p>
          <a:p>
            <a:pPr eaLnBrk="1" hangingPunct="1">
              <a:lnSpc>
                <a:spcPct val="40000"/>
              </a:lnSpc>
              <a:buFont typeface="Arial Unicode MS" pitchFamily="34" charset="-128"/>
              <a:buNone/>
              <a:defRPr/>
            </a:pPr>
            <a:r>
              <a:rPr lang="de-DE" dirty="0"/>
              <a:t>    </a:t>
            </a:r>
          </a:p>
          <a:p>
            <a:pPr eaLnBrk="1" hangingPunct="1">
              <a:buFont typeface="Arial Unicode MS" pitchFamily="34" charset="-128"/>
              <a:buNone/>
              <a:defRPr/>
            </a:pPr>
            <a:r>
              <a:rPr lang="de-DE" dirty="0"/>
              <a:t>   „Preis der inländischen Währung in Einheiten der ausländischen Währung“</a:t>
            </a:r>
          </a:p>
          <a:p>
            <a:pPr eaLnBrk="1" hangingPunct="1">
              <a:lnSpc>
                <a:spcPct val="20000"/>
              </a:lnSpc>
              <a:buFont typeface="Arial Unicode MS" pitchFamily="34" charset="-128"/>
              <a:buNone/>
              <a:defRPr/>
            </a:pPr>
            <a:endParaRPr lang="de-DE" dirty="0"/>
          </a:p>
          <a:p>
            <a:pPr eaLnBrk="1" hangingPunct="1">
              <a:buFont typeface="Arial Unicode MS" pitchFamily="34" charset="-128"/>
              <a:buNone/>
              <a:defRPr/>
            </a:pPr>
            <a:r>
              <a:rPr lang="de-DE" dirty="0"/>
              <a:t>= „Auslandswährung pro Inlandswährung“</a:t>
            </a:r>
          </a:p>
          <a:p>
            <a:pPr eaLnBrk="1" hangingPunct="1">
              <a:lnSpc>
                <a:spcPct val="90000"/>
              </a:lnSpc>
              <a:buFont typeface="Arial Unicode MS" pitchFamily="34" charset="-128"/>
              <a:buNone/>
              <a:defRPr/>
            </a:pPr>
            <a:endParaRPr lang="de-DE" dirty="0"/>
          </a:p>
          <a:p>
            <a:pPr eaLnBrk="1" hangingPunct="1">
              <a:defRPr/>
            </a:pPr>
            <a:r>
              <a:rPr lang="de-DE" dirty="0"/>
              <a:t>Beispiel:</a:t>
            </a:r>
          </a:p>
          <a:p>
            <a:pPr lvl="1" eaLnBrk="1" hangingPunct="1">
              <a:defRPr/>
            </a:pPr>
            <a:r>
              <a:rPr lang="de-DE" dirty="0"/>
              <a:t>Wechselkurs des Euro zum Dollar: 1,21</a:t>
            </a:r>
            <a:r>
              <a:rPr lang="en-US" dirty="0"/>
              <a:t> </a:t>
            </a:r>
          </a:p>
          <a:p>
            <a:pPr lvl="1" eaLnBrk="1" hangingPunct="1">
              <a:defRPr/>
            </a:pPr>
            <a:r>
              <a:rPr lang="de-DE" dirty="0"/>
              <a:t>   =&gt; 1€ = 1,21 $</a:t>
            </a:r>
          </a:p>
          <a:p>
            <a:pPr lvl="1" eaLnBrk="1" hangingPunct="1">
              <a:defRPr/>
            </a:pPr>
            <a:r>
              <a:rPr lang="de-DE" dirty="0"/>
              <a:t>Abkürzung:         „e“   = 1,21 $ pro 1€</a:t>
            </a:r>
          </a:p>
          <a:p>
            <a:pPr lvl="1" eaLnBrk="1" hangingPunct="1">
              <a:defRPr/>
            </a:pPr>
            <a:r>
              <a:rPr lang="de-DE" dirty="0"/>
              <a:t>Dimension von   </a:t>
            </a:r>
            <a:r>
              <a:rPr lang="de-DE" dirty="0">
                <a:solidFill>
                  <a:srgbClr val="00FF00"/>
                </a:solidFill>
              </a:rPr>
              <a:t>„e“   = $ / €  =  e</a:t>
            </a:r>
            <a:r>
              <a:rPr lang="de-DE" baseline="30000" dirty="0">
                <a:solidFill>
                  <a:srgbClr val="00FF00"/>
                </a:solidFill>
              </a:rPr>
              <a:t>$</a:t>
            </a:r>
            <a:r>
              <a:rPr lang="de-DE" baseline="-25000" dirty="0">
                <a:solidFill>
                  <a:srgbClr val="00FF00"/>
                </a:solidFill>
              </a:rPr>
              <a:t>€</a:t>
            </a:r>
          </a:p>
          <a:p>
            <a:pPr lvl="1" eaLnBrk="1" hangingPunct="1">
              <a:buFont typeface="Arial Unicode MS" pitchFamily="34" charset="-128"/>
              <a:buNone/>
              <a:defRPr/>
            </a:pPr>
            <a:r>
              <a:rPr lang="de-DE" dirty="0"/>
              <a:t>                                      </a:t>
            </a:r>
            <a:r>
              <a:rPr lang="de-DE" dirty="0">
                <a:solidFill>
                  <a:srgbClr val="00FF00"/>
                </a:solidFill>
              </a:rPr>
              <a:t>= ausl. Währung / </a:t>
            </a:r>
            <a:r>
              <a:rPr lang="de-DE" dirty="0" err="1">
                <a:solidFill>
                  <a:srgbClr val="00FF00"/>
                </a:solidFill>
              </a:rPr>
              <a:t>inl</a:t>
            </a:r>
            <a:r>
              <a:rPr lang="de-DE" dirty="0">
                <a:solidFill>
                  <a:srgbClr val="00FF00"/>
                </a:solidFill>
              </a:rPr>
              <a:t>. Währung</a:t>
            </a:r>
          </a:p>
          <a:p>
            <a:pPr eaLnBrk="1" hangingPunct="1">
              <a:defRPr/>
            </a:pPr>
            <a:endParaRPr lang="de-DE" dirty="0"/>
          </a:p>
        </p:txBody>
      </p:sp>
      <p:sp>
        <p:nvSpPr>
          <p:cNvPr id="11270" name="Interaktive Schaltfläche: Film 1">
            <a:hlinkClick r:id="rId3" highlightClick="1"/>
          </p:cNvPr>
          <p:cNvSpPr>
            <a:spLocks noChangeArrowheads="1"/>
          </p:cNvSpPr>
          <p:nvPr/>
        </p:nvSpPr>
        <p:spPr bwMode="auto">
          <a:xfrm>
            <a:off x="6366282" y="4263501"/>
            <a:ext cx="438150" cy="247650"/>
          </a:xfrm>
          <a:prstGeom prst="actionButtonMovie">
            <a:avLst/>
          </a:prstGeom>
          <a:noFill/>
          <a:ln w="254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0" tIns="0" rIns="0" bIns="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de-DE" sz="2000">
              <a:solidFill>
                <a:srgbClr val="66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417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4173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4173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41731">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241731">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241731">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241731">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2417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58D9274D-F9F5-4B0E-8DCA-9528C8C60BDA}" type="slidenum">
              <a:rPr lang="de-DE" altLang="en-US" sz="1600" smtClean="0"/>
              <a:pPr algn="r" eaLnBrk="1" hangingPunct="1">
                <a:spcBef>
                  <a:spcPct val="0"/>
                </a:spcBef>
                <a:buClrTx/>
                <a:buFontTx/>
                <a:buNone/>
              </a:pPr>
              <a:t>50</a:t>
            </a:fld>
            <a:r>
              <a:rPr lang="de-DE" altLang="en-US" sz="1600"/>
              <a:t> -</a:t>
            </a:r>
          </a:p>
        </p:txBody>
      </p:sp>
      <p:sp>
        <p:nvSpPr>
          <p:cNvPr id="5529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grpSp>
        <p:nvGrpSpPr>
          <p:cNvPr id="55300" name="Group 2"/>
          <p:cNvGrpSpPr>
            <a:grpSpLocks/>
          </p:cNvGrpSpPr>
          <p:nvPr/>
        </p:nvGrpSpPr>
        <p:grpSpPr bwMode="auto">
          <a:xfrm>
            <a:off x="1096963" y="1333500"/>
            <a:ext cx="6489700" cy="5153025"/>
            <a:chOff x="691" y="840"/>
            <a:chExt cx="4088" cy="3246"/>
          </a:xfrm>
        </p:grpSpPr>
        <p:graphicFrame>
          <p:nvGraphicFramePr>
            <p:cNvPr id="55312" name="Object 3"/>
            <p:cNvGraphicFramePr>
              <a:graphicFrameLocks/>
            </p:cNvGraphicFramePr>
            <p:nvPr/>
          </p:nvGraphicFramePr>
          <p:xfrm>
            <a:off x="691" y="840"/>
            <a:ext cx="4050" cy="3246"/>
          </p:xfrm>
          <a:graphic>
            <a:graphicData uri="http://schemas.openxmlformats.org/presentationml/2006/ole">
              <mc:AlternateContent xmlns:mc="http://schemas.openxmlformats.org/markup-compatibility/2006">
                <mc:Choice xmlns:v="urn:schemas-microsoft-com:vml" Requires="v">
                  <p:oleObj spid="_x0000_s55529" name="Diagramm" r:id="rId4" imgW="7438848" imgH="5324601" progId="MSGraph.Chart.8">
                    <p:embed followColorScheme="full"/>
                  </p:oleObj>
                </mc:Choice>
                <mc:Fallback>
                  <p:oleObj name="Diagramm" r:id="rId4" imgW="7438848" imgH="5324601"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 y="840"/>
                          <a:ext cx="4050" cy="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13" name="Line 4"/>
            <p:cNvSpPr>
              <a:spLocks noChangeShapeType="1"/>
            </p:cNvSpPr>
            <p:nvPr/>
          </p:nvSpPr>
          <p:spPr bwMode="auto">
            <a:xfrm>
              <a:off x="4577" y="3922"/>
              <a:ext cx="20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5314" name="Line 5"/>
            <p:cNvSpPr>
              <a:spLocks noChangeShapeType="1"/>
            </p:cNvSpPr>
            <p:nvPr/>
          </p:nvSpPr>
          <p:spPr bwMode="auto">
            <a:xfrm rot="5400000" flipH="1">
              <a:off x="654" y="967"/>
              <a:ext cx="20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7947270" name="Rectangle 6"/>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a:t> </a:t>
            </a:r>
            <a:r>
              <a:rPr lang="de-DE" sz="2200"/>
              <a:t>3.2.1.1. Der direkte Einfluss über den Devisenmarkt</a:t>
            </a:r>
          </a:p>
        </p:txBody>
      </p:sp>
      <p:sp>
        <p:nvSpPr>
          <p:cNvPr id="55302" name="Rectangle 7"/>
          <p:cNvSpPr>
            <a:spLocks noChangeArrowheads="1"/>
          </p:cNvSpPr>
          <p:nvPr/>
        </p:nvSpPr>
        <p:spPr bwMode="auto">
          <a:xfrm>
            <a:off x="1160463" y="1462088"/>
            <a:ext cx="12636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e = $ / €</a:t>
            </a:r>
            <a:endParaRPr lang="en-GB" altLang="en-US" sz="2200" b="1"/>
          </a:p>
        </p:txBody>
      </p:sp>
      <p:sp>
        <p:nvSpPr>
          <p:cNvPr id="55303" name="Rectangle 8"/>
          <p:cNvSpPr>
            <a:spLocks noChangeArrowheads="1"/>
          </p:cNvSpPr>
          <p:nvPr/>
        </p:nvSpPr>
        <p:spPr bwMode="auto">
          <a:xfrm>
            <a:off x="4705350" y="6267450"/>
            <a:ext cx="2895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a:spcBef>
                <a:spcPct val="0"/>
              </a:spcBef>
              <a:buClrTx/>
              <a:buFontTx/>
              <a:buNone/>
            </a:pPr>
            <a:r>
              <a:rPr lang="en-GB" altLang="en-US" sz="2200"/>
              <a:t>Devisen in €</a:t>
            </a:r>
            <a:endParaRPr lang="en-GB" altLang="en-US" sz="2200" baseline="-25000"/>
          </a:p>
        </p:txBody>
      </p:sp>
      <p:sp>
        <p:nvSpPr>
          <p:cNvPr id="55304" name="Line 9"/>
          <p:cNvSpPr>
            <a:spLocks noChangeShapeType="1"/>
          </p:cNvSpPr>
          <p:nvPr/>
        </p:nvSpPr>
        <p:spPr bwMode="auto">
          <a:xfrm flipH="1">
            <a:off x="1162050" y="3694113"/>
            <a:ext cx="2798763" cy="14287"/>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5305" name="Line 10"/>
          <p:cNvSpPr>
            <a:spLocks noChangeShapeType="1"/>
          </p:cNvSpPr>
          <p:nvPr/>
        </p:nvSpPr>
        <p:spPr bwMode="auto">
          <a:xfrm>
            <a:off x="3994150" y="3711575"/>
            <a:ext cx="0" cy="2511425"/>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5306" name="Line 11"/>
          <p:cNvSpPr>
            <a:spLocks noChangeShapeType="1"/>
          </p:cNvSpPr>
          <p:nvPr/>
        </p:nvSpPr>
        <p:spPr bwMode="auto">
          <a:xfrm flipH="1" flipV="1">
            <a:off x="2128838" y="2105025"/>
            <a:ext cx="4108450" cy="353377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5307" name="Line 12"/>
          <p:cNvSpPr>
            <a:spLocks noChangeShapeType="1"/>
          </p:cNvSpPr>
          <p:nvPr/>
        </p:nvSpPr>
        <p:spPr bwMode="auto">
          <a:xfrm rot="-5400000" flipH="1" flipV="1">
            <a:off x="2436812" y="1500188"/>
            <a:ext cx="3152775" cy="43815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5308" name="Text Box 13"/>
          <p:cNvSpPr txBox="1">
            <a:spLocks noChangeArrowheads="1"/>
          </p:cNvSpPr>
          <p:nvPr/>
        </p:nvSpPr>
        <p:spPr bwMode="auto">
          <a:xfrm>
            <a:off x="5387975" y="1665288"/>
            <a:ext cx="1573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b="1">
                <a:solidFill>
                  <a:srgbClr val="00FFFF"/>
                </a:solidFill>
              </a:rPr>
              <a:t>€-Angebot</a:t>
            </a:r>
          </a:p>
        </p:txBody>
      </p:sp>
      <p:sp>
        <p:nvSpPr>
          <p:cNvPr id="55309" name="Text Box 14"/>
          <p:cNvSpPr txBox="1">
            <a:spLocks noChangeArrowheads="1"/>
          </p:cNvSpPr>
          <p:nvPr/>
        </p:nvSpPr>
        <p:spPr bwMode="auto">
          <a:xfrm>
            <a:off x="6299200" y="5422900"/>
            <a:ext cx="173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b="1">
                <a:solidFill>
                  <a:srgbClr val="00FFFF"/>
                </a:solidFill>
                <a:cs typeface="Arial" charset="0"/>
              </a:rPr>
              <a:t>€-Nachfrage</a:t>
            </a:r>
            <a:endParaRPr lang="de-DE" altLang="en-US" sz="2000" b="1">
              <a:solidFill>
                <a:srgbClr val="00FFFF"/>
              </a:solidFill>
            </a:endParaRPr>
          </a:p>
        </p:txBody>
      </p:sp>
      <p:sp>
        <p:nvSpPr>
          <p:cNvPr id="55310" name="Rectangle 15"/>
          <p:cNvSpPr>
            <a:spLocks noChangeArrowheads="1"/>
          </p:cNvSpPr>
          <p:nvPr/>
        </p:nvSpPr>
        <p:spPr bwMode="auto">
          <a:xfrm>
            <a:off x="666750" y="3506788"/>
            <a:ext cx="512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e</a:t>
            </a:r>
            <a:r>
              <a:rPr lang="en-GB" altLang="en-US" sz="2200" baseline="-25000"/>
              <a:t>1</a:t>
            </a:r>
            <a:endParaRPr lang="en-GB" altLang="en-US" sz="2200" b="1" baseline="-25000"/>
          </a:p>
        </p:txBody>
      </p:sp>
      <p:sp>
        <p:nvSpPr>
          <p:cNvPr id="55311" name="Rectangle 16"/>
          <p:cNvSpPr>
            <a:spLocks noChangeArrowheads="1"/>
          </p:cNvSpPr>
          <p:nvPr/>
        </p:nvSpPr>
        <p:spPr bwMode="auto">
          <a:xfrm>
            <a:off x="3725863" y="6302375"/>
            <a:ext cx="5127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a:t>
            </a:r>
            <a:r>
              <a:rPr lang="en-GB" altLang="en-US" sz="2200" baseline="-25000"/>
              <a:t>1</a:t>
            </a:r>
            <a:endParaRPr lang="en-GB" altLang="en-US" sz="2200" b="1" baseline="-250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DE0B5201-C608-49D2-9FCC-A4C69C1CC783}" type="slidenum">
              <a:rPr lang="de-DE" altLang="en-US" sz="1600" smtClean="0"/>
              <a:pPr algn="r" eaLnBrk="1" hangingPunct="1">
                <a:spcBef>
                  <a:spcPct val="0"/>
                </a:spcBef>
                <a:buClrTx/>
                <a:buFontTx/>
                <a:buNone/>
              </a:pPr>
              <a:t>51</a:t>
            </a:fld>
            <a:r>
              <a:rPr lang="de-DE" altLang="en-US" sz="1600"/>
              <a:t> -</a:t>
            </a:r>
          </a:p>
        </p:txBody>
      </p:sp>
      <p:sp>
        <p:nvSpPr>
          <p:cNvPr id="5632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graphicFrame>
        <p:nvGraphicFramePr>
          <p:cNvPr id="56324" name="Object 2"/>
          <p:cNvGraphicFramePr>
            <a:graphicFrameLocks/>
          </p:cNvGraphicFramePr>
          <p:nvPr/>
        </p:nvGraphicFramePr>
        <p:xfrm>
          <a:off x="1096963" y="1333500"/>
          <a:ext cx="6429375" cy="5153025"/>
        </p:xfrm>
        <a:graphic>
          <a:graphicData uri="http://schemas.openxmlformats.org/presentationml/2006/ole">
            <mc:AlternateContent xmlns:mc="http://schemas.openxmlformats.org/markup-compatibility/2006">
              <mc:Choice xmlns:v="urn:schemas-microsoft-com:vml" Requires="v">
                <p:oleObj spid="_x0000_s56566"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963" y="1333500"/>
                        <a:ext cx="6429375"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5" name="Line 3"/>
          <p:cNvSpPr>
            <a:spLocks noChangeShapeType="1"/>
          </p:cNvSpPr>
          <p:nvPr/>
        </p:nvSpPr>
        <p:spPr bwMode="auto">
          <a:xfrm>
            <a:off x="7265988" y="6226175"/>
            <a:ext cx="3206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6326" name="Line 4"/>
          <p:cNvSpPr>
            <a:spLocks noChangeShapeType="1"/>
          </p:cNvSpPr>
          <p:nvPr/>
        </p:nvSpPr>
        <p:spPr bwMode="auto">
          <a:xfrm rot="5400000" flipH="1">
            <a:off x="1038225" y="1535113"/>
            <a:ext cx="3206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49317" name="Rectangle 5"/>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a:t> </a:t>
            </a:r>
            <a:r>
              <a:rPr lang="de-DE" sz="2200"/>
              <a:t>3.2.1.1. Der direkte Einfluss über den Devisenmarkt</a:t>
            </a:r>
          </a:p>
        </p:txBody>
      </p:sp>
      <p:sp>
        <p:nvSpPr>
          <p:cNvPr id="56328" name="Line 6"/>
          <p:cNvSpPr>
            <a:spLocks noChangeShapeType="1"/>
          </p:cNvSpPr>
          <p:nvPr/>
        </p:nvSpPr>
        <p:spPr bwMode="auto">
          <a:xfrm flipH="1" flipV="1">
            <a:off x="2128838" y="2105025"/>
            <a:ext cx="4108450" cy="353377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6329" name="Line 7"/>
          <p:cNvSpPr>
            <a:spLocks noChangeShapeType="1"/>
          </p:cNvSpPr>
          <p:nvPr/>
        </p:nvSpPr>
        <p:spPr bwMode="auto">
          <a:xfrm rot="-5400000" flipH="1" flipV="1">
            <a:off x="2436812" y="1500188"/>
            <a:ext cx="3152775" cy="43815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6330" name="Text Box 8"/>
          <p:cNvSpPr txBox="1">
            <a:spLocks noChangeArrowheads="1"/>
          </p:cNvSpPr>
          <p:nvPr/>
        </p:nvSpPr>
        <p:spPr bwMode="auto">
          <a:xfrm>
            <a:off x="5387975" y="1665288"/>
            <a:ext cx="1573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b="1">
                <a:solidFill>
                  <a:srgbClr val="00FFFF"/>
                </a:solidFill>
              </a:rPr>
              <a:t>€-Angebot</a:t>
            </a:r>
          </a:p>
        </p:txBody>
      </p:sp>
      <p:sp>
        <p:nvSpPr>
          <p:cNvPr id="56331" name="Text Box 9"/>
          <p:cNvSpPr txBox="1">
            <a:spLocks noChangeArrowheads="1"/>
          </p:cNvSpPr>
          <p:nvPr/>
        </p:nvSpPr>
        <p:spPr bwMode="auto">
          <a:xfrm>
            <a:off x="6299200" y="5422900"/>
            <a:ext cx="173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b="1">
                <a:solidFill>
                  <a:srgbClr val="00FFFF"/>
                </a:solidFill>
                <a:cs typeface="Arial" charset="0"/>
              </a:rPr>
              <a:t>€-Nachfrage</a:t>
            </a:r>
            <a:endParaRPr lang="de-DE" altLang="en-US" sz="2000" b="1">
              <a:solidFill>
                <a:srgbClr val="00FFFF"/>
              </a:solidFill>
            </a:endParaRPr>
          </a:p>
        </p:txBody>
      </p:sp>
      <p:sp>
        <p:nvSpPr>
          <p:cNvPr id="56332" name="Rectangle 10"/>
          <p:cNvSpPr>
            <a:spLocks noChangeArrowheads="1"/>
          </p:cNvSpPr>
          <p:nvPr/>
        </p:nvSpPr>
        <p:spPr bwMode="auto">
          <a:xfrm>
            <a:off x="1160463" y="1462088"/>
            <a:ext cx="12636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e = $ / €</a:t>
            </a:r>
            <a:endParaRPr lang="en-GB" altLang="en-US" sz="2200" b="1"/>
          </a:p>
        </p:txBody>
      </p:sp>
      <p:sp>
        <p:nvSpPr>
          <p:cNvPr id="56333" name="Rectangle 11"/>
          <p:cNvSpPr>
            <a:spLocks noChangeArrowheads="1"/>
          </p:cNvSpPr>
          <p:nvPr/>
        </p:nvSpPr>
        <p:spPr bwMode="auto">
          <a:xfrm>
            <a:off x="4705350" y="6267450"/>
            <a:ext cx="2895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a:spcBef>
                <a:spcPct val="0"/>
              </a:spcBef>
              <a:buClrTx/>
              <a:buFontTx/>
              <a:buNone/>
            </a:pPr>
            <a:r>
              <a:rPr lang="en-GB" altLang="en-US" sz="2200"/>
              <a:t>Devisen in €</a:t>
            </a:r>
            <a:endParaRPr lang="en-GB" altLang="en-US" sz="2200" baseline="-25000"/>
          </a:p>
        </p:txBody>
      </p:sp>
      <p:sp>
        <p:nvSpPr>
          <p:cNvPr id="56334" name="Line 12"/>
          <p:cNvSpPr>
            <a:spLocks noChangeShapeType="1"/>
          </p:cNvSpPr>
          <p:nvPr/>
        </p:nvSpPr>
        <p:spPr bwMode="auto">
          <a:xfrm flipH="1">
            <a:off x="1162050" y="3694113"/>
            <a:ext cx="2798763" cy="14287"/>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6335" name="Line 13"/>
          <p:cNvSpPr>
            <a:spLocks noChangeShapeType="1"/>
          </p:cNvSpPr>
          <p:nvPr/>
        </p:nvSpPr>
        <p:spPr bwMode="auto">
          <a:xfrm>
            <a:off x="3994150" y="3711575"/>
            <a:ext cx="0" cy="2511425"/>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6336" name="Rectangle 14"/>
          <p:cNvSpPr>
            <a:spLocks noChangeArrowheads="1"/>
          </p:cNvSpPr>
          <p:nvPr/>
        </p:nvSpPr>
        <p:spPr bwMode="auto">
          <a:xfrm>
            <a:off x="666750" y="3506788"/>
            <a:ext cx="512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e</a:t>
            </a:r>
            <a:r>
              <a:rPr lang="en-GB" altLang="en-US" sz="2200" baseline="-25000"/>
              <a:t>1</a:t>
            </a:r>
            <a:endParaRPr lang="en-GB" altLang="en-US" sz="2200" b="1" baseline="-25000"/>
          </a:p>
        </p:txBody>
      </p:sp>
      <p:sp>
        <p:nvSpPr>
          <p:cNvPr id="56337" name="Rectangle 15"/>
          <p:cNvSpPr>
            <a:spLocks noChangeArrowheads="1"/>
          </p:cNvSpPr>
          <p:nvPr/>
        </p:nvSpPr>
        <p:spPr bwMode="auto">
          <a:xfrm>
            <a:off x="3725863" y="6302375"/>
            <a:ext cx="5127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a:t>
            </a:r>
            <a:r>
              <a:rPr lang="en-GB" altLang="en-US" sz="2200" baseline="-25000"/>
              <a:t>1</a:t>
            </a:r>
            <a:endParaRPr lang="en-GB" altLang="en-US" sz="2200" b="1" baseline="-25000"/>
          </a:p>
        </p:txBody>
      </p:sp>
      <p:sp>
        <p:nvSpPr>
          <p:cNvPr id="7949328" name="Line 16"/>
          <p:cNvSpPr>
            <a:spLocks noChangeShapeType="1"/>
          </p:cNvSpPr>
          <p:nvPr/>
        </p:nvSpPr>
        <p:spPr bwMode="auto">
          <a:xfrm rot="-5400000" flipH="1" flipV="1">
            <a:off x="3968750" y="2576513"/>
            <a:ext cx="2743200" cy="38354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49329" name="AutoShape 17"/>
          <p:cNvSpPr>
            <a:spLocks/>
          </p:cNvSpPr>
          <p:nvPr/>
        </p:nvSpPr>
        <p:spPr bwMode="auto">
          <a:xfrm rot="-5400000">
            <a:off x="5468938" y="2025650"/>
            <a:ext cx="247650" cy="2425700"/>
          </a:xfrm>
          <a:prstGeom prst="rightBrace">
            <a:avLst>
              <a:gd name="adj1" fmla="val 81624"/>
              <a:gd name="adj2" fmla="val 50000"/>
            </a:avLst>
          </a:prstGeom>
          <a:noFill/>
          <a:ln w="28575">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7949330" name="Line 18"/>
          <p:cNvSpPr>
            <a:spLocks noChangeShapeType="1"/>
          </p:cNvSpPr>
          <p:nvPr/>
        </p:nvSpPr>
        <p:spPr bwMode="auto">
          <a:xfrm>
            <a:off x="4765675" y="2368550"/>
            <a:ext cx="793750" cy="67945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49331" name="AutoShape 19"/>
          <p:cNvSpPr>
            <a:spLocks noChangeArrowheads="1"/>
          </p:cNvSpPr>
          <p:nvPr/>
        </p:nvSpPr>
        <p:spPr bwMode="auto">
          <a:xfrm>
            <a:off x="2246313" y="1612900"/>
            <a:ext cx="2703512" cy="933450"/>
          </a:xfrm>
          <a:prstGeom prst="roundRect">
            <a:avLst>
              <a:gd name="adj" fmla="val 12495"/>
            </a:avLst>
          </a:prstGeom>
          <a:solidFill>
            <a:srgbClr val="FFFF99"/>
          </a:solidFill>
          <a:ln w="50800">
            <a:solidFill>
              <a:srgbClr val="FF0000"/>
            </a:solidFill>
            <a:round/>
            <a:headEnd/>
            <a:tailEnd/>
          </a:ln>
        </p:spPr>
        <p:txBody>
          <a:bodyPr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a:solidFill>
                  <a:srgbClr val="3333FF"/>
                </a:solidFill>
              </a:rPr>
              <a:t>€-Angebot der Notenbank</a:t>
            </a:r>
            <a:endParaRPr lang="de-DE" altLang="en-US" baseline="-25000">
              <a:solidFill>
                <a:srgbClr val="3333FF"/>
              </a:solidFill>
            </a:endParaRPr>
          </a:p>
        </p:txBody>
      </p:sp>
      <p:sp>
        <p:nvSpPr>
          <p:cNvPr id="56342" name="Line 20"/>
          <p:cNvSpPr>
            <a:spLocks noChangeShapeType="1"/>
          </p:cNvSpPr>
          <p:nvPr/>
        </p:nvSpPr>
        <p:spPr bwMode="auto">
          <a:xfrm>
            <a:off x="4373563" y="3416300"/>
            <a:ext cx="2416175" cy="1588"/>
          </a:xfrm>
          <a:prstGeom prst="line">
            <a:avLst/>
          </a:prstGeom>
          <a:noFill/>
          <a:ln w="28575">
            <a:solidFill>
              <a:srgbClr val="FF0000"/>
            </a:solidFill>
            <a:prstDash val="dash"/>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49333" name="Text Box 21"/>
          <p:cNvSpPr txBox="1">
            <a:spLocks noChangeArrowheads="1"/>
          </p:cNvSpPr>
          <p:nvPr/>
        </p:nvSpPr>
        <p:spPr bwMode="auto">
          <a:xfrm>
            <a:off x="6232525" y="2338388"/>
            <a:ext cx="2111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b="1">
                <a:solidFill>
                  <a:srgbClr val="00FFFF"/>
                </a:solidFill>
              </a:rPr>
              <a:t>€-Angebot mit Notenbank</a:t>
            </a:r>
          </a:p>
        </p:txBody>
      </p:sp>
      <p:sp>
        <p:nvSpPr>
          <p:cNvPr id="7949334" name="Line 22"/>
          <p:cNvSpPr>
            <a:spLocks noChangeShapeType="1"/>
          </p:cNvSpPr>
          <p:nvPr/>
        </p:nvSpPr>
        <p:spPr bwMode="auto">
          <a:xfrm flipH="1">
            <a:off x="1185863" y="4652963"/>
            <a:ext cx="3890962" cy="14287"/>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49335" name="Line 23"/>
          <p:cNvSpPr>
            <a:spLocks noChangeShapeType="1"/>
          </p:cNvSpPr>
          <p:nvPr/>
        </p:nvSpPr>
        <p:spPr bwMode="auto">
          <a:xfrm>
            <a:off x="5110163" y="4721225"/>
            <a:ext cx="12700" cy="1584325"/>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49336" name="Rectangle 24"/>
          <p:cNvSpPr>
            <a:spLocks noChangeArrowheads="1"/>
          </p:cNvSpPr>
          <p:nvPr/>
        </p:nvSpPr>
        <p:spPr bwMode="auto">
          <a:xfrm>
            <a:off x="696913" y="4437063"/>
            <a:ext cx="5127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e</a:t>
            </a:r>
            <a:r>
              <a:rPr lang="en-GB" altLang="en-US" sz="2200" baseline="-25000"/>
              <a:t>2</a:t>
            </a:r>
            <a:endParaRPr lang="en-GB" altLang="en-US" sz="2200" b="1" baseline="-25000"/>
          </a:p>
        </p:txBody>
      </p:sp>
      <p:sp>
        <p:nvSpPr>
          <p:cNvPr id="7949337" name="Rectangle 25"/>
          <p:cNvSpPr>
            <a:spLocks noChangeArrowheads="1"/>
          </p:cNvSpPr>
          <p:nvPr/>
        </p:nvSpPr>
        <p:spPr bwMode="auto">
          <a:xfrm>
            <a:off x="4856163" y="6354763"/>
            <a:ext cx="5127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a:t>
            </a:r>
            <a:r>
              <a:rPr lang="en-GB" altLang="en-US" sz="2200" baseline="-25000"/>
              <a:t>2</a:t>
            </a:r>
            <a:endParaRPr lang="en-GB" altLang="en-US" sz="2200" b="1" baseline="-25000"/>
          </a:p>
        </p:txBody>
      </p:sp>
      <p:sp>
        <p:nvSpPr>
          <p:cNvPr id="7949338" name="Line 26"/>
          <p:cNvSpPr>
            <a:spLocks noChangeShapeType="1"/>
          </p:cNvSpPr>
          <p:nvPr/>
        </p:nvSpPr>
        <p:spPr bwMode="auto">
          <a:xfrm>
            <a:off x="1365250" y="3830638"/>
            <a:ext cx="0" cy="777875"/>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49339" name="Line 27"/>
          <p:cNvSpPr>
            <a:spLocks noChangeShapeType="1"/>
          </p:cNvSpPr>
          <p:nvPr/>
        </p:nvSpPr>
        <p:spPr bwMode="auto">
          <a:xfrm>
            <a:off x="4094163" y="6137275"/>
            <a:ext cx="887412"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49340" name="AutoShape 28"/>
          <p:cNvSpPr>
            <a:spLocks noChangeArrowheads="1"/>
          </p:cNvSpPr>
          <p:nvPr/>
        </p:nvSpPr>
        <p:spPr bwMode="auto">
          <a:xfrm>
            <a:off x="188913" y="5667375"/>
            <a:ext cx="2301875" cy="933450"/>
          </a:xfrm>
          <a:prstGeom prst="roundRect">
            <a:avLst>
              <a:gd name="adj" fmla="val 12495"/>
            </a:avLst>
          </a:prstGeom>
          <a:solidFill>
            <a:srgbClr val="FFFF99"/>
          </a:solidFill>
          <a:ln w="50800">
            <a:solidFill>
              <a:srgbClr val="FF0000"/>
            </a:solidFill>
            <a:round/>
            <a:headEnd/>
            <a:tailEnd/>
          </a:ln>
        </p:spPr>
        <p:txBody>
          <a:bodyPr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a:solidFill>
                  <a:srgbClr val="3333FF"/>
                </a:solidFill>
              </a:rPr>
              <a:t>=&gt; Abwertung des Euro</a:t>
            </a:r>
            <a:endParaRPr lang="de-DE" altLang="en-US" baseline="-25000">
              <a:solidFill>
                <a:srgbClr val="3333FF"/>
              </a:solidFill>
            </a:endParaRPr>
          </a:p>
        </p:txBody>
      </p:sp>
      <p:sp>
        <p:nvSpPr>
          <p:cNvPr id="56351" name="Line 29"/>
          <p:cNvSpPr>
            <a:spLocks noChangeShapeType="1"/>
          </p:cNvSpPr>
          <p:nvPr/>
        </p:nvSpPr>
        <p:spPr bwMode="auto">
          <a:xfrm>
            <a:off x="2303463" y="4965700"/>
            <a:ext cx="2416175" cy="1588"/>
          </a:xfrm>
          <a:prstGeom prst="line">
            <a:avLst/>
          </a:prstGeom>
          <a:noFill/>
          <a:ln w="28575">
            <a:solidFill>
              <a:srgbClr val="FF0000"/>
            </a:solidFill>
            <a:prstDash val="dash"/>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493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493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4933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493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4933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493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493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4933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9493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9493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493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949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9328" grpId="0" animBg="1"/>
      <p:bldP spid="7949329" grpId="0" animBg="1"/>
      <p:bldP spid="7949330" grpId="0" animBg="1"/>
      <p:bldP spid="7949331" grpId="0" animBg="1"/>
      <p:bldP spid="56342" grpId="0" animBg="1"/>
      <p:bldP spid="7949333" grpId="0"/>
      <p:bldP spid="7949334" grpId="0" animBg="1"/>
      <p:bldP spid="7949335" grpId="0" animBg="1"/>
      <p:bldP spid="7949336" grpId="0"/>
      <p:bldP spid="7949337" grpId="0"/>
      <p:bldP spid="7949338" grpId="0" animBg="1"/>
      <p:bldP spid="7949339" grpId="0" animBg="1"/>
      <p:bldP spid="7949340" grpId="0" animBg="1"/>
      <p:bldP spid="56351"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0D3E61B3-2337-4B8D-A5CC-61285CEF1B32}" type="slidenum">
              <a:rPr lang="de-DE" altLang="en-US" sz="1600" smtClean="0"/>
              <a:pPr algn="r" eaLnBrk="1" hangingPunct="1">
                <a:spcBef>
                  <a:spcPct val="0"/>
                </a:spcBef>
                <a:buClrTx/>
                <a:buFontTx/>
                <a:buNone/>
              </a:pPr>
              <a:t>52</a:t>
            </a:fld>
            <a:r>
              <a:rPr lang="de-DE" altLang="en-US" sz="1600"/>
              <a:t> -</a:t>
            </a:r>
          </a:p>
        </p:txBody>
      </p:sp>
      <p:sp>
        <p:nvSpPr>
          <p:cNvPr id="5734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945218" name="Rectangle 2"/>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a:t> </a:t>
            </a:r>
            <a:r>
              <a:rPr lang="de-DE" sz="2200"/>
              <a:t>3.2.1.1. Der direkte Einfluss über den Devisenmarkt</a:t>
            </a:r>
          </a:p>
        </p:txBody>
      </p:sp>
      <p:sp>
        <p:nvSpPr>
          <p:cNvPr id="7945219" name="Rectangle 3"/>
          <p:cNvSpPr>
            <a:spLocks noGrp="1" noChangeArrowheads="1"/>
          </p:cNvSpPr>
          <p:nvPr>
            <p:ph type="body" idx="4294967295"/>
          </p:nvPr>
        </p:nvSpPr>
        <p:spPr>
          <a:xfrm>
            <a:off x="457200" y="1358900"/>
            <a:ext cx="8229600" cy="5126038"/>
          </a:xfrm>
        </p:spPr>
        <p:txBody>
          <a:bodyPr/>
          <a:lstStyle/>
          <a:p>
            <a:pPr marL="914400" lvl="1" indent="-457200" eaLnBrk="1" hangingPunct="1">
              <a:defRPr/>
            </a:pPr>
            <a:endParaRPr lang="de-DE" dirty="0"/>
          </a:p>
          <a:p>
            <a:pPr marL="914400" lvl="1" indent="-457200" eaLnBrk="1" hangingPunct="1">
              <a:defRPr/>
            </a:pPr>
            <a:endParaRPr lang="de-DE" dirty="0"/>
          </a:p>
          <a:p>
            <a:pPr marL="914400" lvl="1" indent="-457200" eaLnBrk="1" hangingPunct="1">
              <a:defRPr/>
            </a:pPr>
            <a:endParaRPr lang="de-DE" dirty="0"/>
          </a:p>
          <a:p>
            <a:pPr marL="441325" eaLnBrk="1" hangingPunct="1">
              <a:defRPr/>
            </a:pPr>
            <a:r>
              <a:rPr lang="de-DE" dirty="0"/>
              <a:t>Beim </a:t>
            </a:r>
            <a:r>
              <a:rPr lang="de-DE" dirty="0">
                <a:solidFill>
                  <a:srgbClr val="00FF00"/>
                </a:solidFill>
              </a:rPr>
              <a:t>Kauf</a:t>
            </a:r>
            <a:r>
              <a:rPr lang="de-DE" dirty="0"/>
              <a:t> ihrer eigenen Währung, wertet der Wechselkurs auf.</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2629E33B-8AAC-428E-81F7-879DDEAFFD6D}" type="slidenum">
              <a:rPr lang="de-DE" altLang="en-US" sz="1600" smtClean="0"/>
              <a:pPr algn="r" eaLnBrk="1" hangingPunct="1">
                <a:spcBef>
                  <a:spcPct val="0"/>
                </a:spcBef>
                <a:buClrTx/>
                <a:buFontTx/>
                <a:buNone/>
              </a:pPr>
              <a:t>53</a:t>
            </a:fld>
            <a:r>
              <a:rPr lang="de-DE" altLang="en-US" sz="1600"/>
              <a:t> -</a:t>
            </a:r>
          </a:p>
        </p:txBody>
      </p:sp>
      <p:sp>
        <p:nvSpPr>
          <p:cNvPr id="5837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graphicFrame>
        <p:nvGraphicFramePr>
          <p:cNvPr id="58372" name="Object 2"/>
          <p:cNvGraphicFramePr>
            <a:graphicFrameLocks/>
          </p:cNvGraphicFramePr>
          <p:nvPr/>
        </p:nvGraphicFramePr>
        <p:xfrm>
          <a:off x="1096963" y="1333500"/>
          <a:ext cx="6429375" cy="5153025"/>
        </p:xfrm>
        <a:graphic>
          <a:graphicData uri="http://schemas.openxmlformats.org/presentationml/2006/ole">
            <mc:AlternateContent xmlns:mc="http://schemas.openxmlformats.org/markup-compatibility/2006">
              <mc:Choice xmlns:v="urn:schemas-microsoft-com:vml" Requires="v">
                <p:oleObj spid="_x0000_s58615" name="Diagramm" r:id="rId4" imgW="7438848" imgH="5324601" progId="MSGraph.Chart.8">
                  <p:embed followColorScheme="full"/>
                </p:oleObj>
              </mc:Choice>
              <mc:Fallback>
                <p:oleObj name="Diagramm" r:id="rId4" imgW="7438848" imgH="532460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963" y="1333500"/>
                        <a:ext cx="6429375"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3" name="Line 3"/>
          <p:cNvSpPr>
            <a:spLocks noChangeShapeType="1"/>
          </p:cNvSpPr>
          <p:nvPr/>
        </p:nvSpPr>
        <p:spPr bwMode="auto">
          <a:xfrm>
            <a:off x="7265988" y="6226175"/>
            <a:ext cx="3206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8374" name="Line 4"/>
          <p:cNvSpPr>
            <a:spLocks noChangeShapeType="1"/>
          </p:cNvSpPr>
          <p:nvPr/>
        </p:nvSpPr>
        <p:spPr bwMode="auto">
          <a:xfrm rot="5400000" flipH="1">
            <a:off x="1038225" y="1535113"/>
            <a:ext cx="320675"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51365" name="Rectangle 5"/>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a:t> </a:t>
            </a:r>
            <a:r>
              <a:rPr lang="de-DE" sz="2200"/>
              <a:t>3.2.1.1. Der direkte Einfluss über den Devisenmarkt</a:t>
            </a:r>
          </a:p>
        </p:txBody>
      </p:sp>
      <p:sp>
        <p:nvSpPr>
          <p:cNvPr id="58376" name="Line 6"/>
          <p:cNvSpPr>
            <a:spLocks noChangeShapeType="1"/>
          </p:cNvSpPr>
          <p:nvPr/>
        </p:nvSpPr>
        <p:spPr bwMode="auto">
          <a:xfrm flipH="1" flipV="1">
            <a:off x="2128838" y="2105025"/>
            <a:ext cx="4108450" cy="353377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8377" name="Line 7"/>
          <p:cNvSpPr>
            <a:spLocks noChangeShapeType="1"/>
          </p:cNvSpPr>
          <p:nvPr/>
        </p:nvSpPr>
        <p:spPr bwMode="auto">
          <a:xfrm rot="-5400000" flipH="1" flipV="1">
            <a:off x="2436812" y="1500188"/>
            <a:ext cx="3152775" cy="43815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8378" name="Text Box 8"/>
          <p:cNvSpPr txBox="1">
            <a:spLocks noChangeArrowheads="1"/>
          </p:cNvSpPr>
          <p:nvPr/>
        </p:nvSpPr>
        <p:spPr bwMode="auto">
          <a:xfrm>
            <a:off x="5387975" y="1665288"/>
            <a:ext cx="1573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b="1">
                <a:solidFill>
                  <a:srgbClr val="00FFFF"/>
                </a:solidFill>
              </a:rPr>
              <a:t>€-Angebot</a:t>
            </a:r>
          </a:p>
        </p:txBody>
      </p:sp>
      <p:sp>
        <p:nvSpPr>
          <p:cNvPr id="58379" name="Text Box 9"/>
          <p:cNvSpPr txBox="1">
            <a:spLocks noChangeArrowheads="1"/>
          </p:cNvSpPr>
          <p:nvPr/>
        </p:nvSpPr>
        <p:spPr bwMode="auto">
          <a:xfrm>
            <a:off x="6299200" y="5422900"/>
            <a:ext cx="173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b="1">
                <a:solidFill>
                  <a:srgbClr val="00FFFF"/>
                </a:solidFill>
                <a:cs typeface="Arial" charset="0"/>
              </a:rPr>
              <a:t>€-Nachfrage</a:t>
            </a:r>
            <a:endParaRPr lang="de-DE" altLang="en-US" sz="2000" b="1">
              <a:solidFill>
                <a:srgbClr val="00FFFF"/>
              </a:solidFill>
            </a:endParaRPr>
          </a:p>
        </p:txBody>
      </p:sp>
      <p:sp>
        <p:nvSpPr>
          <p:cNvPr id="58380" name="Rectangle 10"/>
          <p:cNvSpPr>
            <a:spLocks noChangeArrowheads="1"/>
          </p:cNvSpPr>
          <p:nvPr/>
        </p:nvSpPr>
        <p:spPr bwMode="auto">
          <a:xfrm>
            <a:off x="1160463" y="1462088"/>
            <a:ext cx="12636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e = $ / €</a:t>
            </a:r>
            <a:endParaRPr lang="en-GB" altLang="en-US" sz="2200" b="1"/>
          </a:p>
        </p:txBody>
      </p:sp>
      <p:sp>
        <p:nvSpPr>
          <p:cNvPr id="58381" name="Rectangle 11"/>
          <p:cNvSpPr>
            <a:spLocks noChangeArrowheads="1"/>
          </p:cNvSpPr>
          <p:nvPr/>
        </p:nvSpPr>
        <p:spPr bwMode="auto">
          <a:xfrm>
            <a:off x="4705350" y="6267450"/>
            <a:ext cx="2895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a:spcBef>
                <a:spcPct val="0"/>
              </a:spcBef>
              <a:buClrTx/>
              <a:buFontTx/>
              <a:buNone/>
            </a:pPr>
            <a:r>
              <a:rPr lang="en-GB" altLang="en-US" sz="2200"/>
              <a:t>Devisen in €</a:t>
            </a:r>
            <a:endParaRPr lang="en-GB" altLang="en-US" sz="2200" baseline="-25000"/>
          </a:p>
        </p:txBody>
      </p:sp>
      <p:sp>
        <p:nvSpPr>
          <p:cNvPr id="58382" name="Line 12"/>
          <p:cNvSpPr>
            <a:spLocks noChangeShapeType="1"/>
          </p:cNvSpPr>
          <p:nvPr/>
        </p:nvSpPr>
        <p:spPr bwMode="auto">
          <a:xfrm flipH="1">
            <a:off x="1162050" y="3694113"/>
            <a:ext cx="2798763" cy="14287"/>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8383" name="Line 13"/>
          <p:cNvSpPr>
            <a:spLocks noChangeShapeType="1"/>
          </p:cNvSpPr>
          <p:nvPr/>
        </p:nvSpPr>
        <p:spPr bwMode="auto">
          <a:xfrm>
            <a:off x="3994150" y="3711575"/>
            <a:ext cx="0" cy="2511425"/>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8384" name="Rectangle 14"/>
          <p:cNvSpPr>
            <a:spLocks noChangeArrowheads="1"/>
          </p:cNvSpPr>
          <p:nvPr/>
        </p:nvSpPr>
        <p:spPr bwMode="auto">
          <a:xfrm>
            <a:off x="666750" y="3506788"/>
            <a:ext cx="512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e</a:t>
            </a:r>
            <a:r>
              <a:rPr lang="en-GB" altLang="en-US" sz="2200" baseline="-25000"/>
              <a:t>1</a:t>
            </a:r>
            <a:endParaRPr lang="en-GB" altLang="en-US" sz="2200" b="1" baseline="-25000"/>
          </a:p>
        </p:txBody>
      </p:sp>
      <p:sp>
        <p:nvSpPr>
          <p:cNvPr id="58385" name="Rectangle 15"/>
          <p:cNvSpPr>
            <a:spLocks noChangeArrowheads="1"/>
          </p:cNvSpPr>
          <p:nvPr/>
        </p:nvSpPr>
        <p:spPr bwMode="auto">
          <a:xfrm>
            <a:off x="3725863" y="6302375"/>
            <a:ext cx="5127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a:t>
            </a:r>
            <a:r>
              <a:rPr lang="en-GB" altLang="en-US" sz="2200" baseline="-25000"/>
              <a:t>1</a:t>
            </a:r>
            <a:endParaRPr lang="en-GB" altLang="en-US" sz="2200" b="1" baseline="-25000"/>
          </a:p>
        </p:txBody>
      </p:sp>
      <p:sp>
        <p:nvSpPr>
          <p:cNvPr id="7951376" name="Line 16"/>
          <p:cNvSpPr>
            <a:spLocks noChangeShapeType="1"/>
          </p:cNvSpPr>
          <p:nvPr/>
        </p:nvSpPr>
        <p:spPr bwMode="auto">
          <a:xfrm flipV="1">
            <a:off x="5051425" y="4492625"/>
            <a:ext cx="671513" cy="561975"/>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51377" name="Line 17"/>
          <p:cNvSpPr>
            <a:spLocks noChangeShapeType="1"/>
          </p:cNvSpPr>
          <p:nvPr/>
        </p:nvSpPr>
        <p:spPr bwMode="auto">
          <a:xfrm>
            <a:off x="4551363" y="4178300"/>
            <a:ext cx="2416175" cy="1588"/>
          </a:xfrm>
          <a:prstGeom prst="line">
            <a:avLst/>
          </a:prstGeom>
          <a:noFill/>
          <a:ln w="28575">
            <a:solidFill>
              <a:srgbClr val="FF0000"/>
            </a:solidFill>
            <a:prstDash val="dash"/>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51378" name="Text Box 18"/>
          <p:cNvSpPr txBox="1">
            <a:spLocks noChangeArrowheads="1"/>
          </p:cNvSpPr>
          <p:nvPr/>
        </p:nvSpPr>
        <p:spPr bwMode="auto">
          <a:xfrm>
            <a:off x="6761163" y="4524375"/>
            <a:ext cx="2111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b="1">
                <a:solidFill>
                  <a:srgbClr val="00FFFF"/>
                </a:solidFill>
              </a:rPr>
              <a:t>€-Nachfrage mit Notenbank</a:t>
            </a:r>
          </a:p>
        </p:txBody>
      </p:sp>
      <p:sp>
        <p:nvSpPr>
          <p:cNvPr id="7951379" name="Line 19"/>
          <p:cNvSpPr>
            <a:spLocks noChangeShapeType="1"/>
          </p:cNvSpPr>
          <p:nvPr/>
        </p:nvSpPr>
        <p:spPr bwMode="auto">
          <a:xfrm flipH="1">
            <a:off x="1185863" y="2752725"/>
            <a:ext cx="4122737" cy="14288"/>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51380" name="Line 20"/>
          <p:cNvSpPr>
            <a:spLocks noChangeShapeType="1"/>
          </p:cNvSpPr>
          <p:nvPr/>
        </p:nvSpPr>
        <p:spPr bwMode="auto">
          <a:xfrm>
            <a:off x="5324475" y="2746375"/>
            <a:ext cx="12700" cy="3508375"/>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51381" name="Rectangle 21"/>
          <p:cNvSpPr>
            <a:spLocks noChangeArrowheads="1"/>
          </p:cNvSpPr>
          <p:nvPr/>
        </p:nvSpPr>
        <p:spPr bwMode="auto">
          <a:xfrm>
            <a:off x="696913" y="2536825"/>
            <a:ext cx="5127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e</a:t>
            </a:r>
            <a:r>
              <a:rPr lang="en-GB" altLang="en-US" sz="2200" baseline="-25000"/>
              <a:t>2</a:t>
            </a:r>
            <a:endParaRPr lang="en-GB" altLang="en-US" sz="2200" b="1" baseline="-25000"/>
          </a:p>
        </p:txBody>
      </p:sp>
      <p:sp>
        <p:nvSpPr>
          <p:cNvPr id="58392" name="Rectangle 22"/>
          <p:cNvSpPr>
            <a:spLocks noChangeArrowheads="1"/>
          </p:cNvSpPr>
          <p:nvPr/>
        </p:nvSpPr>
        <p:spPr bwMode="auto">
          <a:xfrm>
            <a:off x="4856163" y="6303963"/>
            <a:ext cx="5127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a:t>
            </a:r>
            <a:r>
              <a:rPr lang="en-GB" altLang="en-US" sz="2200" baseline="-25000"/>
              <a:t>2</a:t>
            </a:r>
            <a:endParaRPr lang="en-GB" altLang="en-US" sz="2200" b="1" baseline="-25000"/>
          </a:p>
        </p:txBody>
      </p:sp>
      <p:sp>
        <p:nvSpPr>
          <p:cNvPr id="7951383" name="Line 23"/>
          <p:cNvSpPr>
            <a:spLocks noChangeShapeType="1"/>
          </p:cNvSpPr>
          <p:nvPr/>
        </p:nvSpPr>
        <p:spPr bwMode="auto">
          <a:xfrm rot="10800000">
            <a:off x="1365250" y="2822575"/>
            <a:ext cx="0" cy="777875"/>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51384" name="Line 24"/>
          <p:cNvSpPr>
            <a:spLocks noChangeShapeType="1"/>
          </p:cNvSpPr>
          <p:nvPr/>
        </p:nvSpPr>
        <p:spPr bwMode="auto">
          <a:xfrm>
            <a:off x="4208463" y="6086475"/>
            <a:ext cx="887412"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51385" name="Line 25"/>
          <p:cNvSpPr>
            <a:spLocks noChangeShapeType="1"/>
          </p:cNvSpPr>
          <p:nvPr/>
        </p:nvSpPr>
        <p:spPr bwMode="auto">
          <a:xfrm flipH="1" flipV="1">
            <a:off x="4030663" y="1649413"/>
            <a:ext cx="3330575" cy="2865437"/>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951386" name="AutoShape 26"/>
          <p:cNvSpPr>
            <a:spLocks noChangeArrowheads="1"/>
          </p:cNvSpPr>
          <p:nvPr/>
        </p:nvSpPr>
        <p:spPr bwMode="auto">
          <a:xfrm>
            <a:off x="2411413" y="4946650"/>
            <a:ext cx="2703512" cy="933450"/>
          </a:xfrm>
          <a:prstGeom prst="roundRect">
            <a:avLst>
              <a:gd name="adj" fmla="val 12495"/>
            </a:avLst>
          </a:prstGeom>
          <a:solidFill>
            <a:srgbClr val="FFFF99"/>
          </a:solidFill>
          <a:ln w="50800">
            <a:solidFill>
              <a:srgbClr val="FF0000"/>
            </a:solidFill>
            <a:round/>
            <a:headEnd/>
            <a:tailEnd/>
          </a:ln>
        </p:spPr>
        <p:txBody>
          <a:bodyPr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a:solidFill>
                  <a:srgbClr val="3333FF"/>
                </a:solidFill>
              </a:rPr>
              <a:t>€-Nachfrage der Notenbank</a:t>
            </a:r>
            <a:endParaRPr lang="de-DE" altLang="en-US" baseline="-25000">
              <a:solidFill>
                <a:srgbClr val="3333FF"/>
              </a:solidFill>
            </a:endParaRPr>
          </a:p>
        </p:txBody>
      </p:sp>
      <p:sp>
        <p:nvSpPr>
          <p:cNvPr id="7951387" name="AutoShape 27"/>
          <p:cNvSpPr>
            <a:spLocks/>
          </p:cNvSpPr>
          <p:nvPr/>
        </p:nvSpPr>
        <p:spPr bwMode="auto">
          <a:xfrm rot="5400000" flipV="1">
            <a:off x="5646738" y="3144838"/>
            <a:ext cx="247650" cy="2425700"/>
          </a:xfrm>
          <a:prstGeom prst="rightBrace">
            <a:avLst>
              <a:gd name="adj1" fmla="val 81624"/>
              <a:gd name="adj2" fmla="val 50000"/>
            </a:avLst>
          </a:prstGeom>
          <a:noFill/>
          <a:ln w="28575">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7951388" name="AutoShape 28"/>
          <p:cNvSpPr>
            <a:spLocks noChangeArrowheads="1"/>
          </p:cNvSpPr>
          <p:nvPr/>
        </p:nvSpPr>
        <p:spPr bwMode="auto">
          <a:xfrm>
            <a:off x="214313" y="5667375"/>
            <a:ext cx="2301875" cy="933450"/>
          </a:xfrm>
          <a:prstGeom prst="roundRect">
            <a:avLst>
              <a:gd name="adj" fmla="val 12495"/>
            </a:avLst>
          </a:prstGeom>
          <a:solidFill>
            <a:srgbClr val="FFFF99"/>
          </a:solidFill>
          <a:ln w="50800">
            <a:solidFill>
              <a:srgbClr val="FF0000"/>
            </a:solidFill>
            <a:round/>
            <a:headEnd/>
            <a:tailEnd/>
          </a:ln>
        </p:spPr>
        <p:txBody>
          <a:bodyPr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a:solidFill>
                  <a:srgbClr val="3333FF"/>
                </a:solidFill>
              </a:rPr>
              <a:t>=&gt; Aufwertung des Euro</a:t>
            </a:r>
            <a:endParaRPr lang="de-DE" altLang="en-US" baseline="-25000">
              <a:solidFill>
                <a:srgbClr val="3333FF"/>
              </a:solidFill>
            </a:endParaRPr>
          </a:p>
        </p:txBody>
      </p:sp>
      <p:sp>
        <p:nvSpPr>
          <p:cNvPr id="7951389" name="Line 29"/>
          <p:cNvSpPr>
            <a:spLocks noChangeShapeType="1"/>
          </p:cNvSpPr>
          <p:nvPr/>
        </p:nvSpPr>
        <p:spPr bwMode="auto">
          <a:xfrm>
            <a:off x="2557463" y="2451100"/>
            <a:ext cx="2416175" cy="1588"/>
          </a:xfrm>
          <a:prstGeom prst="line">
            <a:avLst/>
          </a:prstGeom>
          <a:noFill/>
          <a:ln w="28575">
            <a:solidFill>
              <a:srgbClr val="FF0000"/>
            </a:solidFill>
            <a:prstDash val="dash"/>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513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5138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513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513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5138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513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5137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513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5137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5138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95138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95138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51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1376" grpId="0" animBg="1"/>
      <p:bldP spid="7951377" grpId="0" animBg="1"/>
      <p:bldP spid="7951378" grpId="0"/>
      <p:bldP spid="7951379" grpId="0" animBg="1"/>
      <p:bldP spid="7951380" grpId="0" animBg="1"/>
      <p:bldP spid="7951381" grpId="0"/>
      <p:bldP spid="7951383" grpId="0" animBg="1"/>
      <p:bldP spid="7951384" grpId="0" animBg="1"/>
      <p:bldP spid="7951385" grpId="0" animBg="1"/>
      <p:bldP spid="7951386" grpId="0" animBg="1"/>
      <p:bldP spid="7951387" grpId="0" animBg="1"/>
      <p:bldP spid="7951388" grpId="0" animBg="1"/>
      <p:bldP spid="7951389"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FFA19ABC-C6E0-4D1B-8CC4-6C0B5D3F6D97}" type="slidenum">
              <a:rPr lang="de-DE" altLang="en-US" sz="1600" smtClean="0"/>
              <a:pPr algn="r" eaLnBrk="1" hangingPunct="1">
                <a:spcBef>
                  <a:spcPct val="0"/>
                </a:spcBef>
                <a:buClrTx/>
                <a:buFontTx/>
                <a:buNone/>
              </a:pPr>
              <a:t>54</a:t>
            </a:fld>
            <a:r>
              <a:rPr lang="de-DE" altLang="en-US" sz="1600"/>
              <a:t> -</a:t>
            </a:r>
          </a:p>
        </p:txBody>
      </p:sp>
      <p:sp>
        <p:nvSpPr>
          <p:cNvPr id="59395"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957506" name="Rectangle 2"/>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a:t> </a:t>
            </a:r>
            <a:r>
              <a:rPr lang="de-DE" sz="2200"/>
              <a:t>3.2.1.1. Der direkte Einfluss über den Devisenmarkt</a:t>
            </a:r>
          </a:p>
        </p:txBody>
      </p:sp>
      <p:sp>
        <p:nvSpPr>
          <p:cNvPr id="7957507" name="Rectangle 3"/>
          <p:cNvSpPr>
            <a:spLocks noGrp="1" noChangeArrowheads="1"/>
          </p:cNvSpPr>
          <p:nvPr>
            <p:ph type="body" idx="4294967295"/>
          </p:nvPr>
        </p:nvSpPr>
        <p:spPr>
          <a:xfrm>
            <a:off x="457200" y="1358900"/>
            <a:ext cx="8229600" cy="5126038"/>
          </a:xfrm>
        </p:spPr>
        <p:txBody>
          <a:bodyPr/>
          <a:lstStyle/>
          <a:p>
            <a:pPr marL="495300" indent="-495300" eaLnBrk="1" hangingPunct="1">
              <a:defRPr/>
            </a:pPr>
            <a:r>
              <a:rPr lang="de-DE" dirty="0"/>
              <a:t>Das zeigt:</a:t>
            </a:r>
          </a:p>
          <a:p>
            <a:pPr marL="495300" indent="-495300" eaLnBrk="1" hangingPunct="1">
              <a:lnSpc>
                <a:spcPct val="0"/>
              </a:lnSpc>
              <a:defRPr/>
            </a:pPr>
            <a:endParaRPr lang="de-DE" dirty="0"/>
          </a:p>
          <a:p>
            <a:pPr marL="914400" lvl="1" indent="-457200" eaLnBrk="1" hangingPunct="1">
              <a:defRPr/>
            </a:pPr>
            <a:r>
              <a:rPr lang="de-DE" dirty="0"/>
              <a:t>Wenn die Notenbank den </a:t>
            </a:r>
            <a:r>
              <a:rPr lang="de-DE" dirty="0">
                <a:solidFill>
                  <a:srgbClr val="00FF00"/>
                </a:solidFill>
              </a:rPr>
              <a:t>Wechselkurs</a:t>
            </a:r>
            <a:r>
              <a:rPr lang="de-DE" dirty="0"/>
              <a:t> ihrer Währung </a:t>
            </a:r>
            <a:r>
              <a:rPr lang="de-DE" dirty="0">
                <a:solidFill>
                  <a:srgbClr val="00FF00"/>
                </a:solidFill>
              </a:rPr>
              <a:t>abwerten</a:t>
            </a:r>
            <a:r>
              <a:rPr lang="de-DE" dirty="0"/>
              <a:t> möchte, muss sie ihre eigene Währung </a:t>
            </a:r>
            <a:r>
              <a:rPr lang="de-DE" dirty="0">
                <a:solidFill>
                  <a:srgbClr val="00FF00"/>
                </a:solidFill>
              </a:rPr>
              <a:t>verkaufen</a:t>
            </a:r>
            <a:r>
              <a:rPr lang="de-DE" dirty="0"/>
              <a:t>.</a:t>
            </a:r>
          </a:p>
          <a:p>
            <a:pPr marL="1333500" lvl="2" indent="-466725" eaLnBrk="1" hangingPunct="1">
              <a:defRPr/>
            </a:pPr>
            <a:r>
              <a:rPr lang="de-DE" dirty="0"/>
              <a:t>Das ist in der Regel kein Problem, weil die Notenbank ihre Währung im Zweifelsfall drucken kann.</a:t>
            </a:r>
          </a:p>
          <a:p>
            <a:pPr marL="1333500" lvl="2" indent="-466725" eaLnBrk="1" hangingPunct="1">
              <a:lnSpc>
                <a:spcPct val="0"/>
              </a:lnSpc>
              <a:defRPr/>
            </a:pPr>
            <a:endParaRPr lang="de-DE" dirty="0"/>
          </a:p>
          <a:p>
            <a:pPr marL="914400" lvl="1" indent="-457200" eaLnBrk="1" hangingPunct="1">
              <a:defRPr/>
            </a:pPr>
            <a:r>
              <a:rPr lang="de-DE" dirty="0"/>
              <a:t>Wenn die Notenbank den </a:t>
            </a:r>
            <a:r>
              <a:rPr lang="de-DE" dirty="0">
                <a:solidFill>
                  <a:srgbClr val="00FF00"/>
                </a:solidFill>
              </a:rPr>
              <a:t>Wechselkurs</a:t>
            </a:r>
            <a:r>
              <a:rPr lang="de-DE" dirty="0"/>
              <a:t> ihrer Währung </a:t>
            </a:r>
            <a:r>
              <a:rPr lang="de-DE" dirty="0">
                <a:solidFill>
                  <a:srgbClr val="00FF00"/>
                </a:solidFill>
              </a:rPr>
              <a:t>aufwerten</a:t>
            </a:r>
            <a:r>
              <a:rPr lang="de-DE" dirty="0"/>
              <a:t> möchte, muss sie ihre eigene Währung </a:t>
            </a:r>
            <a:r>
              <a:rPr lang="de-DE" dirty="0">
                <a:solidFill>
                  <a:srgbClr val="00FF00"/>
                </a:solidFill>
              </a:rPr>
              <a:t>kaufen</a:t>
            </a:r>
            <a:r>
              <a:rPr lang="de-DE" dirty="0"/>
              <a:t>.</a:t>
            </a:r>
          </a:p>
          <a:p>
            <a:pPr marL="1333500" lvl="2" indent="-466725" eaLnBrk="1" hangingPunct="1">
              <a:lnSpc>
                <a:spcPct val="90000"/>
              </a:lnSpc>
              <a:defRPr/>
            </a:pPr>
            <a:r>
              <a:rPr lang="de-DE" dirty="0"/>
              <a:t>Dazu benötigt die Notenbank ausländische Währung. Sie muss also entweder </a:t>
            </a:r>
            <a:r>
              <a:rPr lang="de-DE" dirty="0">
                <a:solidFill>
                  <a:srgbClr val="66FF33"/>
                </a:solidFill>
              </a:rPr>
              <a:t>ausländische Währung auf Reserve halten </a:t>
            </a:r>
            <a:r>
              <a:rPr lang="de-DE" dirty="0"/>
              <a:t>(=Devisenreserven oder „Sonderziehungsrechte“ beim Internationalen Währungsfond) oder sie muss </a:t>
            </a:r>
            <a:r>
              <a:rPr lang="de-DE" dirty="0">
                <a:solidFill>
                  <a:srgbClr val="66FF33"/>
                </a:solidFill>
              </a:rPr>
              <a:t>Edelmetalle auf Reserve halten</a:t>
            </a:r>
            <a:r>
              <a:rPr lang="de-DE" dirty="0"/>
              <a:t>, die sie gegen ausländische Währung verkaufen kann.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575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575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5750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57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F0E53919-CD0A-403F-915A-E03BE00123D4}" type="slidenum">
              <a:rPr lang="de-DE" altLang="en-US" sz="1600" smtClean="0"/>
              <a:pPr algn="r" eaLnBrk="1" hangingPunct="1">
                <a:spcBef>
                  <a:spcPct val="0"/>
                </a:spcBef>
                <a:buClrTx/>
                <a:buFontTx/>
                <a:buNone/>
              </a:pPr>
              <a:t>55</a:t>
            </a:fld>
            <a:r>
              <a:rPr lang="de-DE" altLang="en-US" sz="1600"/>
              <a:t> -</a:t>
            </a:r>
          </a:p>
        </p:txBody>
      </p:sp>
      <p:sp>
        <p:nvSpPr>
          <p:cNvPr id="6041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959554" name="Rectangle 2"/>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a:t> </a:t>
            </a:r>
            <a:r>
              <a:rPr lang="de-DE" sz="2200"/>
              <a:t>3.2.1.1. Der direkte Einfluss über den Devisenmarkt</a:t>
            </a:r>
          </a:p>
        </p:txBody>
      </p:sp>
      <p:sp>
        <p:nvSpPr>
          <p:cNvPr id="7959555" name="Rectangle 3"/>
          <p:cNvSpPr>
            <a:spLocks noGrp="1" noChangeArrowheads="1"/>
          </p:cNvSpPr>
          <p:nvPr>
            <p:ph type="body" idx="4294967295"/>
          </p:nvPr>
        </p:nvSpPr>
        <p:spPr>
          <a:xfrm>
            <a:off x="457200" y="1358900"/>
            <a:ext cx="8229600" cy="5126038"/>
          </a:xfrm>
        </p:spPr>
        <p:txBody>
          <a:bodyPr/>
          <a:lstStyle/>
          <a:p>
            <a:pPr marL="495300" indent="-495300" eaLnBrk="1" hangingPunct="1">
              <a:defRPr/>
            </a:pPr>
            <a:r>
              <a:rPr lang="de-DE" dirty="0"/>
              <a:t>Wie wirkt eine solche Devisenmarktintervention der Notenbank auf den Rest der Volkswirtschaft?</a:t>
            </a:r>
          </a:p>
          <a:p>
            <a:pPr marL="495300" indent="-495300" eaLnBrk="1" hangingPunct="1">
              <a:defRPr/>
            </a:pPr>
            <a:r>
              <a:rPr lang="de-DE" dirty="0"/>
              <a:t>Zur Vereinfachung beschränken wir uns auf den Fall einer </a:t>
            </a:r>
            <a:r>
              <a:rPr lang="de-DE" dirty="0">
                <a:solidFill>
                  <a:srgbClr val="00FF00"/>
                </a:solidFill>
              </a:rPr>
              <a:t>Abwertung des Euro</a:t>
            </a:r>
            <a:r>
              <a:rPr lang="de-DE" dirty="0"/>
              <a:t>:</a:t>
            </a:r>
          </a:p>
          <a:p>
            <a:pPr marL="914400" lvl="1" indent="-457200" eaLnBrk="1" hangingPunct="1">
              <a:defRPr/>
            </a:pPr>
            <a:r>
              <a:rPr lang="de-DE" dirty="0"/>
              <a:t>Durch die </a:t>
            </a:r>
            <a:r>
              <a:rPr lang="de-DE" dirty="0">
                <a:solidFill>
                  <a:srgbClr val="00FF00"/>
                </a:solidFill>
              </a:rPr>
              <a:t>Abwertung</a:t>
            </a:r>
            <a:r>
              <a:rPr lang="de-DE" dirty="0"/>
              <a:t> des Euro werden </a:t>
            </a:r>
            <a:r>
              <a:rPr lang="de-DE" dirty="0">
                <a:solidFill>
                  <a:srgbClr val="00FF00"/>
                </a:solidFill>
              </a:rPr>
              <a:t>ausländische</a:t>
            </a:r>
            <a:r>
              <a:rPr lang="de-DE" dirty="0"/>
              <a:t> </a:t>
            </a:r>
            <a:r>
              <a:rPr lang="de-DE" dirty="0">
                <a:solidFill>
                  <a:srgbClr val="00FF00"/>
                </a:solidFill>
              </a:rPr>
              <a:t>Güter</a:t>
            </a:r>
            <a:r>
              <a:rPr lang="de-DE" dirty="0"/>
              <a:t> aus Sicht der Inländer </a:t>
            </a:r>
            <a:r>
              <a:rPr lang="de-DE" dirty="0">
                <a:solidFill>
                  <a:srgbClr val="00FF00"/>
                </a:solidFill>
              </a:rPr>
              <a:t>teurer</a:t>
            </a:r>
            <a:r>
              <a:rPr lang="de-DE" dirty="0"/>
              <a:t>: Sie müssen mehr Euro für eine ausländische Währungseinheit hergeben. Also wird die Nachfrage nach ausländischen Gütern (= </a:t>
            </a:r>
            <a:r>
              <a:rPr lang="de-DE" dirty="0">
                <a:solidFill>
                  <a:srgbClr val="00FF00"/>
                </a:solidFill>
              </a:rPr>
              <a:t>Importnachfrage</a:t>
            </a:r>
            <a:r>
              <a:rPr lang="de-DE" dirty="0"/>
              <a:t>) </a:t>
            </a:r>
            <a:r>
              <a:rPr lang="de-DE" dirty="0">
                <a:solidFill>
                  <a:srgbClr val="00FF00"/>
                </a:solidFill>
              </a:rPr>
              <a:t>sinken</a:t>
            </a:r>
            <a:r>
              <a:rPr lang="de-DE" dirty="0"/>
              <a:t>: </a:t>
            </a:r>
            <a:r>
              <a:rPr lang="de-DE" dirty="0">
                <a:solidFill>
                  <a:srgbClr val="00FF00"/>
                </a:solidFill>
              </a:rPr>
              <a:t>IM</a:t>
            </a:r>
            <a:r>
              <a:rPr lang="de-DE" dirty="0">
                <a:solidFill>
                  <a:srgbClr val="00FF00"/>
                </a:solidFill>
                <a:cs typeface="Arial" charset="0"/>
              </a:rPr>
              <a:t>↓</a:t>
            </a:r>
          </a:p>
          <a:p>
            <a:pPr marL="914400" lvl="1" indent="-457200" eaLnBrk="1" hangingPunct="1">
              <a:defRPr/>
            </a:pPr>
            <a:r>
              <a:rPr lang="de-DE" dirty="0"/>
              <a:t>Durch die </a:t>
            </a:r>
            <a:r>
              <a:rPr lang="de-DE" dirty="0">
                <a:solidFill>
                  <a:srgbClr val="00FF00"/>
                </a:solidFill>
              </a:rPr>
              <a:t>Abwertung</a:t>
            </a:r>
            <a:r>
              <a:rPr lang="de-DE" dirty="0"/>
              <a:t> des Euro werden </a:t>
            </a:r>
            <a:r>
              <a:rPr lang="de-DE" dirty="0">
                <a:solidFill>
                  <a:srgbClr val="00FF00"/>
                </a:solidFill>
              </a:rPr>
              <a:t>inländische</a:t>
            </a:r>
            <a:r>
              <a:rPr lang="de-DE" dirty="0"/>
              <a:t> </a:t>
            </a:r>
            <a:r>
              <a:rPr lang="de-DE" dirty="0">
                <a:solidFill>
                  <a:srgbClr val="00FF00"/>
                </a:solidFill>
              </a:rPr>
              <a:t>Güter</a:t>
            </a:r>
            <a:r>
              <a:rPr lang="de-DE" dirty="0"/>
              <a:t> aus Sicht der Ausländer </a:t>
            </a:r>
            <a:r>
              <a:rPr lang="de-DE" dirty="0">
                <a:solidFill>
                  <a:srgbClr val="00FF00"/>
                </a:solidFill>
              </a:rPr>
              <a:t>billiger</a:t>
            </a:r>
            <a:r>
              <a:rPr lang="de-DE" dirty="0"/>
              <a:t>: Sie müssen weniger ausländische Währungseinheiten für einen Euro hergeben. Also wird die Nachfrage nach inländischen Gütern (= </a:t>
            </a:r>
            <a:r>
              <a:rPr lang="de-DE" dirty="0">
                <a:solidFill>
                  <a:srgbClr val="00FF00"/>
                </a:solidFill>
              </a:rPr>
              <a:t>Exportnachfrage</a:t>
            </a:r>
            <a:r>
              <a:rPr lang="de-DE" dirty="0"/>
              <a:t>) </a:t>
            </a:r>
            <a:r>
              <a:rPr lang="de-DE" dirty="0">
                <a:solidFill>
                  <a:srgbClr val="00FF00"/>
                </a:solidFill>
              </a:rPr>
              <a:t>steigen</a:t>
            </a:r>
            <a:r>
              <a:rPr lang="de-DE" dirty="0"/>
              <a:t>: </a:t>
            </a:r>
            <a:r>
              <a:rPr lang="de-DE" dirty="0">
                <a:solidFill>
                  <a:srgbClr val="00FF00"/>
                </a:solidFill>
              </a:rPr>
              <a:t>EX</a:t>
            </a:r>
            <a:r>
              <a:rPr lang="de-DE" dirty="0">
                <a:solidFill>
                  <a:srgbClr val="00FF00"/>
                </a:solidFill>
                <a:cs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59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595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959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EF79D7AE-76B9-4985-BF67-F1F4DB4245B8}" type="slidenum">
              <a:rPr lang="de-DE" altLang="en-US" sz="1600" smtClean="0"/>
              <a:pPr algn="r" eaLnBrk="1" hangingPunct="1">
                <a:spcBef>
                  <a:spcPct val="0"/>
                </a:spcBef>
                <a:buClrTx/>
                <a:buFontTx/>
                <a:buNone/>
              </a:pPr>
              <a:t>56</a:t>
            </a:fld>
            <a:r>
              <a:rPr lang="de-DE" altLang="en-US" sz="1600"/>
              <a:t> -</a:t>
            </a:r>
          </a:p>
        </p:txBody>
      </p:sp>
      <p:sp>
        <p:nvSpPr>
          <p:cNvPr id="6144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961602" name="Rectangle 2"/>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a:t> </a:t>
            </a:r>
            <a:r>
              <a:rPr lang="de-DE" sz="2200"/>
              <a:t>3.2.1.1. Der direkte Einfluss über den Devisenmarkt</a:t>
            </a:r>
          </a:p>
        </p:txBody>
      </p:sp>
      <p:sp>
        <p:nvSpPr>
          <p:cNvPr id="7961603" name="Rectangle 3"/>
          <p:cNvSpPr>
            <a:spLocks noGrp="1" noChangeArrowheads="1"/>
          </p:cNvSpPr>
          <p:nvPr>
            <p:ph type="body" idx="4294967295"/>
          </p:nvPr>
        </p:nvSpPr>
        <p:spPr>
          <a:xfrm>
            <a:off x="457200" y="1358900"/>
            <a:ext cx="8686800" cy="5126038"/>
          </a:xfrm>
        </p:spPr>
        <p:txBody>
          <a:bodyPr/>
          <a:lstStyle/>
          <a:p>
            <a:pPr marL="363538" indent="-363538" eaLnBrk="1" hangingPunct="1">
              <a:lnSpc>
                <a:spcPct val="90000"/>
              </a:lnSpc>
              <a:defRPr/>
            </a:pPr>
            <a:r>
              <a:rPr lang="de-DE" dirty="0"/>
              <a:t>Fassen wir beide Effekte zusammen, so ergibt sich für den Leistungsbilanzsaldo</a:t>
            </a:r>
            <a:r>
              <a:rPr lang="de-DE" baseline="30000" dirty="0"/>
              <a:t>1)</a:t>
            </a:r>
            <a:r>
              <a:rPr lang="de-DE" dirty="0"/>
              <a:t> ein Anstieg:</a:t>
            </a:r>
          </a:p>
          <a:p>
            <a:pPr marL="1017588" lvl="1" indent="-387350" eaLnBrk="1" hangingPunct="1">
              <a:buFont typeface="Arial Unicode MS" pitchFamily="34" charset="-128"/>
              <a:buNone/>
              <a:defRPr/>
            </a:pPr>
            <a:r>
              <a:rPr lang="de-DE" dirty="0">
                <a:solidFill>
                  <a:srgbClr val="00FF00"/>
                </a:solidFill>
              </a:rPr>
              <a:t>                          EX</a:t>
            </a:r>
            <a:r>
              <a:rPr lang="de-DE" dirty="0">
                <a:solidFill>
                  <a:srgbClr val="00FF00"/>
                </a:solidFill>
                <a:cs typeface="Arial" charset="0"/>
              </a:rPr>
              <a:t>↑  -  </a:t>
            </a:r>
            <a:r>
              <a:rPr lang="de-DE" dirty="0">
                <a:solidFill>
                  <a:srgbClr val="00FF00"/>
                </a:solidFill>
              </a:rPr>
              <a:t>IM</a:t>
            </a:r>
            <a:r>
              <a:rPr lang="de-DE" dirty="0">
                <a:solidFill>
                  <a:srgbClr val="00FF00"/>
                </a:solidFill>
                <a:cs typeface="Arial" charset="0"/>
              </a:rPr>
              <a:t>↓     =&gt;    (</a:t>
            </a:r>
            <a:r>
              <a:rPr lang="de-DE" dirty="0">
                <a:solidFill>
                  <a:srgbClr val="00FF00"/>
                </a:solidFill>
              </a:rPr>
              <a:t>EX</a:t>
            </a:r>
            <a:r>
              <a:rPr lang="de-DE" dirty="0">
                <a:solidFill>
                  <a:srgbClr val="00FF00"/>
                </a:solidFill>
                <a:cs typeface="Arial" charset="0"/>
              </a:rPr>
              <a:t>  -  </a:t>
            </a:r>
            <a:r>
              <a:rPr lang="de-DE" dirty="0">
                <a:solidFill>
                  <a:srgbClr val="00FF00"/>
                </a:solidFill>
              </a:rPr>
              <a:t>IM</a:t>
            </a:r>
            <a:r>
              <a:rPr lang="de-DE" dirty="0">
                <a:solidFill>
                  <a:srgbClr val="00FF00"/>
                </a:solidFill>
                <a:cs typeface="Arial" charset="0"/>
              </a:rPr>
              <a:t>) </a:t>
            </a:r>
          </a:p>
          <a:p>
            <a:pPr marL="363538" indent="-363538" eaLnBrk="1" hangingPunct="1">
              <a:lnSpc>
                <a:spcPct val="90000"/>
              </a:lnSpc>
              <a:defRPr/>
            </a:pPr>
            <a:r>
              <a:rPr lang="de-DE" dirty="0"/>
              <a:t>Das bedeutet, dass eine </a:t>
            </a:r>
            <a:r>
              <a:rPr lang="de-DE" dirty="0">
                <a:solidFill>
                  <a:srgbClr val="00FF00"/>
                </a:solidFill>
              </a:rPr>
              <a:t>Abwertung</a:t>
            </a:r>
            <a:r>
              <a:rPr lang="de-DE" dirty="0"/>
              <a:t> einen </a:t>
            </a:r>
            <a:r>
              <a:rPr lang="de-DE" dirty="0">
                <a:solidFill>
                  <a:srgbClr val="00FF00"/>
                </a:solidFill>
              </a:rPr>
              <a:t>Anstieg</a:t>
            </a:r>
            <a:r>
              <a:rPr lang="de-DE" dirty="0"/>
              <a:t> der </a:t>
            </a:r>
            <a:r>
              <a:rPr lang="de-DE" dirty="0">
                <a:solidFill>
                  <a:srgbClr val="00FF00"/>
                </a:solidFill>
              </a:rPr>
              <a:t>Nachfrage</a:t>
            </a:r>
            <a:r>
              <a:rPr lang="de-DE" dirty="0"/>
              <a:t> nach </a:t>
            </a:r>
            <a:r>
              <a:rPr lang="de-DE" dirty="0">
                <a:solidFill>
                  <a:srgbClr val="00FF00"/>
                </a:solidFill>
              </a:rPr>
              <a:t>inländischen Gütern</a:t>
            </a:r>
            <a:r>
              <a:rPr lang="de-DE" dirty="0"/>
              <a:t> verursacht.</a:t>
            </a:r>
          </a:p>
          <a:p>
            <a:pPr marL="363538" indent="-363538" eaLnBrk="1" hangingPunct="1">
              <a:lnSpc>
                <a:spcPct val="90000"/>
              </a:lnSpc>
              <a:defRPr/>
            </a:pPr>
            <a:r>
              <a:rPr lang="de-DE" dirty="0"/>
              <a:t>Wenn die Notenbank also auf dem Devisenmarkt Euro verkauft stimuliert sie damit die inländische Güternachfrage.</a:t>
            </a:r>
          </a:p>
          <a:p>
            <a:pPr marL="363538" indent="-363538" eaLnBrk="1" hangingPunct="1">
              <a:lnSpc>
                <a:spcPct val="90000"/>
              </a:lnSpc>
              <a:defRPr/>
            </a:pPr>
            <a:r>
              <a:rPr lang="de-DE" dirty="0"/>
              <a:t>Es geschieht also im Prinzip </a:t>
            </a:r>
            <a:r>
              <a:rPr lang="de-DE" dirty="0">
                <a:solidFill>
                  <a:srgbClr val="00FF00"/>
                </a:solidFill>
              </a:rPr>
              <a:t>das Gleiche</a:t>
            </a:r>
            <a:r>
              <a:rPr lang="de-DE" dirty="0"/>
              <a:t>, das auch passiert, </a:t>
            </a:r>
            <a:r>
              <a:rPr lang="de-DE" dirty="0">
                <a:solidFill>
                  <a:srgbClr val="00FF00"/>
                </a:solidFill>
              </a:rPr>
              <a:t>wenn</a:t>
            </a:r>
            <a:r>
              <a:rPr lang="de-DE" dirty="0"/>
              <a:t> sie </a:t>
            </a:r>
            <a:r>
              <a:rPr lang="de-DE" dirty="0">
                <a:solidFill>
                  <a:srgbClr val="00FF00"/>
                </a:solidFill>
              </a:rPr>
              <a:t>Euro</a:t>
            </a:r>
            <a:r>
              <a:rPr lang="de-DE" dirty="0"/>
              <a:t> auf dem inländischen Kapitalmarkt </a:t>
            </a:r>
            <a:r>
              <a:rPr lang="de-DE" dirty="0">
                <a:solidFill>
                  <a:srgbClr val="00FF00"/>
                </a:solidFill>
              </a:rPr>
              <a:t>als Kredit anbietet</a:t>
            </a:r>
            <a:r>
              <a:rPr lang="de-DE" dirty="0"/>
              <a:t>: Die Nachfrage nach inländischen Gütern steigt.</a:t>
            </a:r>
          </a:p>
          <a:p>
            <a:pPr marL="363538" indent="-363538" eaLnBrk="1" hangingPunct="1">
              <a:lnSpc>
                <a:spcPct val="90000"/>
              </a:lnSpc>
              <a:defRPr/>
            </a:pPr>
            <a:r>
              <a:rPr lang="de-DE" dirty="0"/>
              <a:t>In beiden Fällen spricht man deshalb von „</a:t>
            </a:r>
            <a:r>
              <a:rPr lang="de-DE" dirty="0">
                <a:solidFill>
                  <a:srgbClr val="00FF00"/>
                </a:solidFill>
              </a:rPr>
              <a:t>expansiver Geldpolitik</a:t>
            </a:r>
            <a:r>
              <a:rPr lang="de-DE" dirty="0"/>
              <a:t>“.</a:t>
            </a:r>
            <a:endParaRPr lang="de-DE" dirty="0">
              <a:solidFill>
                <a:srgbClr val="00FF00"/>
              </a:solidFill>
              <a:cs typeface="Arial" charset="0"/>
            </a:endParaRPr>
          </a:p>
        </p:txBody>
      </p:sp>
      <p:sp>
        <p:nvSpPr>
          <p:cNvPr id="61446" name="Text Box 4"/>
          <p:cNvSpPr txBox="1">
            <a:spLocks noChangeArrowheads="1"/>
          </p:cNvSpPr>
          <p:nvPr/>
        </p:nvSpPr>
        <p:spPr bwMode="auto">
          <a:xfrm>
            <a:off x="0" y="6051550"/>
            <a:ext cx="91440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1200" baseline="30000"/>
              <a:t>1)</a:t>
            </a:r>
            <a:r>
              <a:rPr lang="de-DE" altLang="en-US" sz="2000" baseline="30000"/>
              <a:t> </a:t>
            </a:r>
            <a:r>
              <a:rPr lang="de-DE" altLang="en-US" sz="1200"/>
              <a:t>Wie bereits in Abschnitt 3.1.1. gesagt, handelt es sich bei EX-IM genau genommen nur um den „</a:t>
            </a:r>
            <a:r>
              <a:rPr lang="de-DE" altLang="en-US" sz="1200">
                <a:solidFill>
                  <a:srgbClr val="00FF00"/>
                </a:solidFill>
              </a:rPr>
              <a:t>Außenbeitrag</a:t>
            </a:r>
            <a:r>
              <a:rPr lang="de-DE" altLang="en-US" sz="1200"/>
              <a:t>“. Um zum vollstän-digen Saldo der Leistungsbilanz (Inländerkonzept) zu kommen muss zu diesem noch der </a:t>
            </a:r>
            <a:r>
              <a:rPr lang="de-DE" altLang="en-US" sz="1200">
                <a:solidFill>
                  <a:srgbClr val="00FF00"/>
                </a:solidFill>
              </a:rPr>
              <a:t>Saldo der Erwerbs- und Vermögensein-kommen</a:t>
            </a:r>
            <a:r>
              <a:rPr lang="de-DE" altLang="en-US" sz="1200"/>
              <a:t> mit dem Ausland sowie der </a:t>
            </a:r>
            <a:r>
              <a:rPr lang="de-DE" altLang="en-US" sz="1200">
                <a:solidFill>
                  <a:srgbClr val="00FF00"/>
                </a:solidFill>
              </a:rPr>
              <a:t>Saldo der Übertragungsbilanz</a:t>
            </a:r>
            <a:r>
              <a:rPr lang="de-DE" altLang="en-US" sz="1200"/>
              <a:t> hinzuaddiert werden. Zur Vereinfachung sehen wir davon wieder ab. Die Ergebnisse ändern sich dadurch nicht wesentlich.</a:t>
            </a:r>
          </a:p>
        </p:txBody>
      </p:sp>
      <p:sp>
        <p:nvSpPr>
          <p:cNvPr id="7" name="Textfeld 1">
            <a:extLst>
              <a:ext uri="{FF2B5EF4-FFF2-40B4-BE49-F238E27FC236}">
                <a16:creationId xmlns:a16="http://schemas.microsoft.com/office/drawing/2014/main" id="{5B78E253-961D-4851-9A72-040BAF8FB974}"/>
              </a:ext>
            </a:extLst>
          </p:cNvPr>
          <p:cNvSpPr txBox="1">
            <a:spLocks noChangeArrowheads="1"/>
          </p:cNvSpPr>
          <p:nvPr/>
        </p:nvSpPr>
        <p:spPr bwMode="auto">
          <a:xfrm>
            <a:off x="6730183" y="1894590"/>
            <a:ext cx="45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spcBef>
                <a:spcPct val="20000"/>
              </a:spcBef>
              <a:buClr>
                <a:srgbClr val="FF0000"/>
              </a:buClr>
              <a:buFont typeface="Wingdings" pitchFamily="2" charset="2"/>
              <a:buChar char="v"/>
              <a:defRPr sz="2000">
                <a:solidFill>
                  <a:schemeClr val="tx1"/>
                </a:solidFill>
                <a:latin typeface="Arial" charset="0"/>
              </a:defRPr>
            </a:lvl4pPr>
            <a:lvl5pPr marL="2057400" indent="-22860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de-DE" altLang="de-DE" sz="3600" dirty="0">
                <a:solidFill>
                  <a:srgbClr val="FF0000"/>
                </a:solidFill>
                <a:cs typeface="Arial" charset="0"/>
              </a:rPr>
              <a:t>↑</a:t>
            </a:r>
            <a:endParaRPr lang="en-US" altLang="de-DE"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61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61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616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61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246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DBC12971-6AD6-4D0B-A828-2FEEF08420DE}" type="slidenum">
              <a:rPr lang="de-DE" altLang="en-US" sz="1600" smtClean="0"/>
              <a:pPr algn="r" eaLnBrk="1" hangingPunct="1">
                <a:spcBef>
                  <a:spcPct val="0"/>
                </a:spcBef>
                <a:buClrTx/>
                <a:buFontTx/>
                <a:buNone/>
              </a:pPr>
              <a:t>57</a:t>
            </a:fld>
            <a:r>
              <a:rPr lang="de-DE" altLang="en-US" sz="1600"/>
              <a:t> -</a:t>
            </a:r>
          </a:p>
        </p:txBody>
      </p:sp>
      <p:sp>
        <p:nvSpPr>
          <p:cNvPr id="6246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102404" name="Rectangle 2"/>
          <p:cNvSpPr>
            <a:spLocks noGrp="1" noChangeArrowheads="1"/>
          </p:cNvSpPr>
          <p:nvPr>
            <p:ph type="body" idx="4294967295"/>
          </p:nvPr>
        </p:nvSpPr>
        <p:spPr>
          <a:xfrm>
            <a:off x="0" y="0"/>
            <a:ext cx="9144000" cy="6858000"/>
          </a:xfrm>
          <a:solidFill>
            <a:srgbClr val="FFFF99"/>
          </a:solidFill>
          <a:ln w="12700">
            <a:solidFill>
              <a:srgbClr val="FF0000"/>
            </a:solidFill>
          </a:ln>
        </p:spPr>
        <p:txBody>
          <a:bodyPr/>
          <a:lstStyle/>
          <a:p>
            <a:pPr marL="0" indent="0" eaLnBrk="1" hangingPunct="1">
              <a:spcBef>
                <a:spcPct val="0"/>
              </a:spcBef>
              <a:buClrTx/>
              <a:buFontTx/>
              <a:buNone/>
            </a:pPr>
            <a:r>
              <a:rPr lang="de-DE" altLang="en-US" sz="2000">
                <a:solidFill>
                  <a:srgbClr val="FF0000"/>
                </a:solidFill>
                <a:effectLst/>
              </a:rPr>
              <a:t>Exkurs: Der J-Kurven-Effekt einer Euro-Abwertung</a:t>
            </a:r>
            <a:endParaRPr lang="de-DE" altLang="en-US" sz="2200">
              <a:solidFill>
                <a:srgbClr val="0000FF"/>
              </a:solidFill>
              <a:effectLst/>
            </a:endParaRPr>
          </a:p>
          <a:p>
            <a:pPr marL="179388" lvl="1" indent="0" algn="just" eaLnBrk="1" hangingPunct="1">
              <a:buFont typeface="Arial Unicode MS" pitchFamily="34" charset="-128"/>
              <a:buNone/>
            </a:pPr>
            <a:r>
              <a:rPr lang="de-DE" altLang="en-US" sz="2000">
                <a:solidFill>
                  <a:srgbClr val="0000FF"/>
                </a:solidFill>
                <a:effectLst/>
              </a:rPr>
              <a:t>In der ganz kurzen Frist (</a:t>
            </a:r>
            <a:r>
              <a:rPr lang="de-DE" altLang="en-US" sz="2000">
                <a:solidFill>
                  <a:srgbClr val="0000FF"/>
                </a:solidFill>
                <a:effectLst/>
                <a:cs typeface="Arial" charset="0"/>
              </a:rPr>
              <a:t>≈ ½ Jahr) kann es bei einer Euro-Abwertung zunächst zu einem </a:t>
            </a:r>
            <a:r>
              <a:rPr lang="de-DE" altLang="en-US" sz="2000">
                <a:solidFill>
                  <a:srgbClr val="FF0000"/>
                </a:solidFill>
                <a:effectLst/>
                <a:cs typeface="Arial" charset="0"/>
              </a:rPr>
              <a:t>Rückgang des Leistungsbilanzsaldos (EX - IM) </a:t>
            </a:r>
            <a:r>
              <a:rPr lang="de-DE" altLang="en-US">
                <a:solidFill>
                  <a:srgbClr val="FF0000"/>
                </a:solidFill>
                <a:effectLst/>
                <a:cs typeface="Arial" charset="0"/>
              </a:rPr>
              <a:t>↓</a:t>
            </a:r>
            <a:r>
              <a:rPr lang="de-DE" altLang="en-US" sz="2000">
                <a:solidFill>
                  <a:srgbClr val="0000FF"/>
                </a:solidFill>
                <a:effectLst/>
                <a:cs typeface="Arial" charset="0"/>
              </a:rPr>
              <a:t> kommen. Das ist darauf zurückzuführen, dass viele Exporte und Importe auf </a:t>
            </a:r>
            <a:r>
              <a:rPr lang="de-DE" altLang="en-US" sz="2000">
                <a:solidFill>
                  <a:srgbClr val="FF0000"/>
                </a:solidFill>
                <a:effectLst/>
                <a:cs typeface="Arial" charset="0"/>
              </a:rPr>
              <a:t>Lieferverträgen</a:t>
            </a:r>
            <a:r>
              <a:rPr lang="de-DE" altLang="en-US" sz="2000">
                <a:solidFill>
                  <a:srgbClr val="0000FF"/>
                </a:solidFill>
                <a:effectLst/>
                <a:cs typeface="Arial" charset="0"/>
              </a:rPr>
              <a:t> bestehen, die die Export- und Importmengen für einen gewissen Zeitraum festschreiben.</a:t>
            </a:r>
          </a:p>
          <a:p>
            <a:pPr marL="179388" lvl="1" indent="0" algn="just" eaLnBrk="1" hangingPunct="1">
              <a:buFont typeface="Arial Unicode MS" pitchFamily="34" charset="-128"/>
              <a:buNone/>
            </a:pPr>
            <a:r>
              <a:rPr lang="de-DE" altLang="en-US" sz="2000">
                <a:solidFill>
                  <a:srgbClr val="0000FF"/>
                </a:solidFill>
                <a:effectLst/>
                <a:cs typeface="Arial" charset="0"/>
              </a:rPr>
              <a:t>In diesem Fall kommt es aufgrund der Abwertung des Euro zuerst zu einer </a:t>
            </a:r>
            <a:r>
              <a:rPr lang="de-DE" altLang="en-US" sz="2000">
                <a:solidFill>
                  <a:srgbClr val="FF0000"/>
                </a:solidFill>
                <a:effectLst/>
                <a:cs typeface="Arial" charset="0"/>
              </a:rPr>
              <a:t>Verteuerung der Importe in Euro</a:t>
            </a:r>
            <a:r>
              <a:rPr lang="de-DE" altLang="en-US" sz="2000">
                <a:solidFill>
                  <a:srgbClr val="0000FF"/>
                </a:solidFill>
                <a:effectLst/>
                <a:cs typeface="Arial" charset="0"/>
              </a:rPr>
              <a:t> gerechnet, weil die Preise der Importe in ausländischer Währung konstant bleiben, so dass der Wert des Importvolumens in heimischer Währung zunächst steigt: IM↑. Wenn die Exporte von den Ausländern in Euro bezahlt werden, bleiben die </a:t>
            </a:r>
            <a:r>
              <a:rPr lang="de-DE" altLang="en-US" sz="2000">
                <a:solidFill>
                  <a:srgbClr val="FF0000"/>
                </a:solidFill>
                <a:effectLst/>
                <a:cs typeface="Arial" charset="0"/>
              </a:rPr>
              <a:t>Exporteinnahmen</a:t>
            </a:r>
            <a:r>
              <a:rPr lang="de-DE" altLang="en-US" sz="2000">
                <a:solidFill>
                  <a:srgbClr val="0000FF"/>
                </a:solidFill>
                <a:effectLst/>
                <a:cs typeface="Arial" charset="0"/>
              </a:rPr>
              <a:t> zunächst </a:t>
            </a:r>
            <a:r>
              <a:rPr lang="de-DE" altLang="en-US" sz="2000">
                <a:solidFill>
                  <a:srgbClr val="FF0000"/>
                </a:solidFill>
                <a:effectLst/>
                <a:cs typeface="Arial" charset="0"/>
              </a:rPr>
              <a:t>unverändert</a:t>
            </a:r>
            <a:r>
              <a:rPr lang="de-DE" altLang="en-US" sz="2000">
                <a:solidFill>
                  <a:srgbClr val="0000FF"/>
                </a:solidFill>
                <a:effectLst/>
                <a:cs typeface="Arial" charset="0"/>
              </a:rPr>
              <a:t>. Zusammengenommen resultiert also zunächst ein Rückgang des Leistungsbilanzsaldos: </a:t>
            </a:r>
            <a:r>
              <a:rPr lang="de-DE" altLang="en-US" sz="2000">
                <a:solidFill>
                  <a:srgbClr val="FF0000"/>
                </a:solidFill>
                <a:effectLst/>
                <a:cs typeface="Arial" charset="0"/>
              </a:rPr>
              <a:t>(EX - IM↑)</a:t>
            </a:r>
            <a:r>
              <a:rPr lang="de-DE" altLang="en-US">
                <a:solidFill>
                  <a:srgbClr val="FF0000"/>
                </a:solidFill>
                <a:effectLst/>
                <a:cs typeface="Arial" charset="0"/>
              </a:rPr>
              <a:t>↓</a:t>
            </a:r>
            <a:r>
              <a:rPr lang="de-DE" altLang="en-US">
                <a:solidFill>
                  <a:schemeClr val="bg1"/>
                </a:solidFill>
                <a:effectLst/>
                <a:cs typeface="Arial" charset="0"/>
              </a:rPr>
              <a:t>.</a:t>
            </a:r>
            <a:endParaRPr lang="de-DE" altLang="en-US" sz="2000">
              <a:solidFill>
                <a:srgbClr val="0000FF"/>
              </a:solidFill>
              <a:effectLst/>
              <a:cs typeface="Arial" charset="0"/>
            </a:endParaRPr>
          </a:p>
          <a:p>
            <a:pPr marL="179388" lvl="1" indent="0" algn="just" eaLnBrk="1" hangingPunct="1">
              <a:buFont typeface="Arial Unicode MS" pitchFamily="34" charset="-128"/>
              <a:buNone/>
            </a:pPr>
            <a:r>
              <a:rPr lang="de-DE" altLang="en-US" sz="2000">
                <a:solidFill>
                  <a:srgbClr val="FF0000"/>
                </a:solidFill>
                <a:effectLst/>
                <a:cs typeface="Arial" charset="0"/>
              </a:rPr>
              <a:t>Erst</a:t>
            </a:r>
            <a:r>
              <a:rPr lang="de-DE" altLang="en-US" sz="2000">
                <a:solidFill>
                  <a:srgbClr val="0000FF"/>
                </a:solidFill>
                <a:effectLst/>
                <a:cs typeface="Arial" charset="0"/>
              </a:rPr>
              <a:t> </a:t>
            </a:r>
            <a:r>
              <a:rPr lang="de-DE" altLang="en-US" sz="2000">
                <a:solidFill>
                  <a:srgbClr val="FF0000"/>
                </a:solidFill>
                <a:effectLst/>
                <a:cs typeface="Arial" charset="0"/>
              </a:rPr>
              <a:t>wenn</a:t>
            </a:r>
            <a:r>
              <a:rPr lang="de-DE" altLang="en-US" sz="2000">
                <a:solidFill>
                  <a:srgbClr val="0000FF"/>
                </a:solidFill>
                <a:effectLst/>
                <a:cs typeface="Arial" charset="0"/>
              </a:rPr>
              <a:t> dann aufgrund der Veränderung der Preise (Anstieg der Importpreise in Euro gerechnet =&gt; IM↓, Rückgang der Exportpreise in ausländischer Währung gerechnet =&gt; EX↑), die </a:t>
            </a:r>
            <a:r>
              <a:rPr lang="de-DE" altLang="en-US" sz="2000">
                <a:solidFill>
                  <a:srgbClr val="FF0000"/>
                </a:solidFill>
                <a:effectLst/>
                <a:cs typeface="Arial" charset="0"/>
              </a:rPr>
              <a:t>Nachfrage</a:t>
            </a:r>
            <a:r>
              <a:rPr lang="de-DE" altLang="en-US" sz="2000" i="1">
                <a:solidFill>
                  <a:srgbClr val="FF0000"/>
                </a:solidFill>
                <a:effectLst/>
                <a:cs typeface="Arial" charset="0"/>
              </a:rPr>
              <a:t>mengen</a:t>
            </a:r>
            <a:r>
              <a:rPr lang="de-DE" altLang="en-US" sz="2000">
                <a:solidFill>
                  <a:srgbClr val="0000FF"/>
                </a:solidFill>
                <a:effectLst/>
                <a:cs typeface="Arial" charset="0"/>
              </a:rPr>
              <a:t> zu </a:t>
            </a:r>
            <a:r>
              <a:rPr lang="de-DE" altLang="en-US" sz="2000">
                <a:solidFill>
                  <a:srgbClr val="FF0000"/>
                </a:solidFill>
                <a:effectLst/>
                <a:cs typeface="Arial" charset="0"/>
              </a:rPr>
              <a:t>reagieren</a:t>
            </a:r>
            <a:r>
              <a:rPr lang="de-DE" altLang="en-US" sz="2000">
                <a:solidFill>
                  <a:srgbClr val="0000FF"/>
                </a:solidFill>
                <a:effectLst/>
                <a:cs typeface="Arial" charset="0"/>
              </a:rPr>
              <a:t> beginnen, kommt es zu einem Anstieg des Leistungsbilanzsaldos: </a:t>
            </a:r>
            <a:r>
              <a:rPr lang="de-DE" altLang="en-US" sz="2000">
                <a:solidFill>
                  <a:srgbClr val="FF0000"/>
                </a:solidFill>
                <a:effectLst/>
                <a:cs typeface="Arial" charset="0"/>
              </a:rPr>
              <a:t>(EX↑ - IM↓) ↑</a:t>
            </a:r>
            <a:r>
              <a:rPr lang="de-DE" altLang="en-US" sz="2000">
                <a:solidFill>
                  <a:srgbClr val="0000FF"/>
                </a:solidFill>
                <a:effectLst/>
                <a:cs typeface="Arial" charset="0"/>
              </a:rPr>
              <a:t>.</a:t>
            </a:r>
          </a:p>
          <a:p>
            <a:pPr marL="179388" lvl="1" indent="0" algn="just" eaLnBrk="1" hangingPunct="1">
              <a:buFont typeface="Arial Unicode MS" pitchFamily="34" charset="-128"/>
              <a:buNone/>
            </a:pPr>
            <a:r>
              <a:rPr lang="de-DE" altLang="en-US" sz="2000">
                <a:solidFill>
                  <a:srgbClr val="0000FF"/>
                </a:solidFill>
                <a:effectLst/>
                <a:cs typeface="Arial" charset="0"/>
              </a:rPr>
              <a:t>Da der Leistungsbilanzsaldo zunächst sinkt </a:t>
            </a:r>
            <a:r>
              <a:rPr lang="de-DE" altLang="en-US" sz="2000">
                <a:solidFill>
                  <a:srgbClr val="FF0000"/>
                </a:solidFill>
                <a:effectLst/>
                <a:cs typeface="Arial" charset="0"/>
              </a:rPr>
              <a:t>(EX - IM↑) </a:t>
            </a:r>
            <a:r>
              <a:rPr lang="de-DE" altLang="en-US">
                <a:solidFill>
                  <a:srgbClr val="FF0000"/>
                </a:solidFill>
                <a:effectLst/>
                <a:cs typeface="Arial" charset="0"/>
              </a:rPr>
              <a:t>↓</a:t>
            </a:r>
            <a:r>
              <a:rPr lang="de-DE" altLang="en-US" sz="2000">
                <a:solidFill>
                  <a:srgbClr val="0000FF"/>
                </a:solidFill>
                <a:effectLst/>
                <a:cs typeface="Arial" charset="0"/>
              </a:rPr>
              <a:t> bevor er dann ansteigt </a:t>
            </a:r>
            <a:r>
              <a:rPr lang="de-DE" altLang="en-US" sz="2000">
                <a:solidFill>
                  <a:srgbClr val="FF0000"/>
                </a:solidFill>
                <a:effectLst/>
                <a:cs typeface="Arial" charset="0"/>
              </a:rPr>
              <a:t>(EX↑ - IM↓) ↑</a:t>
            </a:r>
            <a:r>
              <a:rPr lang="de-DE" altLang="en-US" sz="2000">
                <a:solidFill>
                  <a:srgbClr val="0000FF"/>
                </a:solidFill>
                <a:effectLst/>
                <a:cs typeface="Arial" charset="0"/>
              </a:rPr>
              <a:t>, spricht man von einem J-Kurven-Effekt.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0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C8C2C99E-565C-429F-908E-10938AA7CB80}" type="slidenum">
              <a:rPr lang="de-DE" altLang="en-US" sz="1600" smtClean="0"/>
              <a:pPr algn="r" eaLnBrk="1" hangingPunct="1">
                <a:spcBef>
                  <a:spcPct val="0"/>
                </a:spcBef>
                <a:buClrTx/>
                <a:buFontTx/>
                <a:buNone/>
              </a:pPr>
              <a:t>58</a:t>
            </a:fld>
            <a:r>
              <a:rPr lang="de-DE" altLang="en-US" sz="1600"/>
              <a:t> -</a:t>
            </a:r>
          </a:p>
        </p:txBody>
      </p:sp>
      <p:sp>
        <p:nvSpPr>
          <p:cNvPr id="6349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436290" name="Rectangle 2"/>
          <p:cNvSpPr>
            <a:spLocks noGrp="1" noChangeArrowheads="1"/>
          </p:cNvSpPr>
          <p:nvPr>
            <p:ph type="title" idx="4294967295"/>
          </p:nvPr>
        </p:nvSpPr>
        <p:spPr>
          <a:xfrm>
            <a:off x="254000" y="131763"/>
            <a:ext cx="8666163" cy="1143000"/>
          </a:xfrm>
        </p:spPr>
        <p:txBody>
          <a:bodyPr/>
          <a:lstStyle/>
          <a:p>
            <a:pPr eaLnBrk="1" hangingPunct="1">
              <a:defRPr/>
            </a:pPr>
            <a:r>
              <a:rPr lang="de-DE"/>
              <a:t>Internationale Wirtschaftsbeziehungen</a:t>
            </a:r>
          </a:p>
        </p:txBody>
      </p:sp>
      <p:sp>
        <p:nvSpPr>
          <p:cNvPr id="7436291" name="Rectangle 3"/>
          <p:cNvSpPr>
            <a:spLocks noGrp="1" noChangeArrowheads="1"/>
          </p:cNvSpPr>
          <p:nvPr>
            <p:ph type="body" idx="4294967295"/>
          </p:nvPr>
        </p:nvSpPr>
        <p:spPr>
          <a:xfrm>
            <a:off x="477838" y="1347788"/>
            <a:ext cx="8318500" cy="5213350"/>
          </a:xfrm>
        </p:spPr>
        <p:txBody>
          <a:bodyPr/>
          <a:lstStyle/>
          <a:p>
            <a:pPr marL="571500" indent="-571500" eaLnBrk="1" hangingPunct="1">
              <a:buFont typeface="Arial Unicode MS" pitchFamily="34" charset="-128"/>
              <a:buNone/>
              <a:defRPr/>
            </a:pPr>
            <a:r>
              <a:rPr lang="de-DE" sz="2200" dirty="0">
                <a:solidFill>
                  <a:srgbClr val="FFFF00"/>
                </a:solidFill>
              </a:rPr>
              <a:t>3.1. Währungstheorie</a:t>
            </a:r>
          </a:p>
          <a:p>
            <a:pPr marL="571500" indent="-571500" eaLnBrk="1" hangingPunct="1">
              <a:buFont typeface="Arial Unicode MS" pitchFamily="34" charset="-128"/>
              <a:buNone/>
              <a:defRPr/>
            </a:pPr>
            <a:r>
              <a:rPr lang="de-DE" sz="2200" dirty="0">
                <a:solidFill>
                  <a:srgbClr val="FFFF00"/>
                </a:solidFill>
              </a:rPr>
              <a:t>	3.1.1. Die Zahlungsbilanz</a:t>
            </a:r>
          </a:p>
          <a:p>
            <a:pPr marL="571500" indent="-571500" eaLnBrk="1" hangingPunct="1">
              <a:buFont typeface="Arial Unicode MS" pitchFamily="34" charset="-128"/>
              <a:buNone/>
              <a:defRPr/>
            </a:pPr>
            <a:r>
              <a:rPr lang="de-DE" sz="2200" dirty="0">
                <a:solidFill>
                  <a:srgbClr val="FFFF00"/>
                </a:solidFill>
              </a:rPr>
              <a:t>        3.1.1. Angebot und Nachfrage auf Devisenmärkten</a:t>
            </a:r>
          </a:p>
          <a:p>
            <a:pPr marL="571500" indent="-571500" eaLnBrk="1" hangingPunct="1">
              <a:buFont typeface="Arial Unicode MS" pitchFamily="34" charset="-128"/>
              <a:buNone/>
              <a:defRPr/>
            </a:pPr>
            <a:r>
              <a:rPr lang="de-DE" sz="2200" dirty="0">
                <a:solidFill>
                  <a:srgbClr val="FFFF00"/>
                </a:solidFill>
              </a:rPr>
              <a:t>        3.1.2. Kaufkraft- und Zinsparität</a:t>
            </a:r>
          </a:p>
          <a:p>
            <a:pPr marL="571500" indent="-571500" eaLnBrk="1" hangingPunct="1">
              <a:buFont typeface="Arial Unicode MS" pitchFamily="34" charset="-128"/>
              <a:buNone/>
              <a:defRPr/>
            </a:pPr>
            <a:r>
              <a:rPr lang="de-DE" sz="2200" dirty="0">
                <a:solidFill>
                  <a:srgbClr val="FFFF00"/>
                </a:solidFill>
              </a:rPr>
              <a:t>3.2. Währungspolitik</a:t>
            </a:r>
          </a:p>
          <a:p>
            <a:pPr marL="571500" indent="-571500" eaLnBrk="1" hangingPunct="1">
              <a:buFont typeface="Arial Unicode MS" pitchFamily="34" charset="-128"/>
              <a:buNone/>
              <a:defRPr/>
            </a:pPr>
            <a:r>
              <a:rPr lang="de-DE" sz="2200" dirty="0">
                <a:solidFill>
                  <a:srgbClr val="FFFF00"/>
                </a:solidFill>
              </a:rPr>
              <a:t>        3.2.1. Der Einfluss der Notenbank auf den Wechselkurs</a:t>
            </a:r>
          </a:p>
          <a:p>
            <a:pPr marL="571500" indent="-571500" eaLnBrk="1" hangingPunct="1">
              <a:buFont typeface="Arial Unicode MS" pitchFamily="34" charset="-128"/>
              <a:buNone/>
              <a:defRPr/>
            </a:pPr>
            <a:r>
              <a:rPr lang="de-DE" sz="2200" dirty="0">
                <a:solidFill>
                  <a:srgbClr val="FFFF00"/>
                </a:solidFill>
              </a:rPr>
              <a:t>                  3.2.1.1. Der direkte Einfluss über den Devisenmarkt</a:t>
            </a:r>
          </a:p>
          <a:p>
            <a:pPr marL="571500" indent="-571500" eaLnBrk="1" hangingPunct="1">
              <a:buFont typeface="Arial Unicode MS" pitchFamily="34" charset="-128"/>
              <a:buNone/>
              <a:defRPr/>
            </a:pPr>
            <a:r>
              <a:rPr lang="de-DE" sz="2200" dirty="0">
                <a:solidFill>
                  <a:srgbClr val="FFFF00"/>
                </a:solidFill>
              </a:rPr>
              <a:t>                  3.2.1.2. Der Einfluss über den Zinsparitätenkanal</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43986DA7-4075-4824-B33E-601F89B36C4E}" type="slidenum">
              <a:rPr lang="de-DE" altLang="en-US" sz="1600" smtClean="0"/>
              <a:pPr algn="r" eaLnBrk="1" hangingPunct="1">
                <a:spcBef>
                  <a:spcPct val="0"/>
                </a:spcBef>
                <a:buClrTx/>
                <a:buFontTx/>
                <a:buNone/>
              </a:pPr>
              <a:t>59</a:t>
            </a:fld>
            <a:r>
              <a:rPr lang="de-DE" altLang="en-US" sz="1600"/>
              <a:t> -</a:t>
            </a:r>
          </a:p>
        </p:txBody>
      </p:sp>
      <p:sp>
        <p:nvSpPr>
          <p:cNvPr id="64515"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967746" name="Rectangle 2"/>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sz="2200" b="0"/>
              <a:t>3.2.1.2. Der Einfluss über den Zinsparitätenkanal</a:t>
            </a:r>
          </a:p>
        </p:txBody>
      </p:sp>
      <p:sp>
        <p:nvSpPr>
          <p:cNvPr id="7967747" name="Rectangle 3"/>
          <p:cNvSpPr>
            <a:spLocks noGrp="1" noChangeArrowheads="1"/>
          </p:cNvSpPr>
          <p:nvPr>
            <p:ph type="body" idx="4294967295"/>
          </p:nvPr>
        </p:nvSpPr>
        <p:spPr>
          <a:xfrm>
            <a:off x="457200" y="1358900"/>
            <a:ext cx="8535988" cy="5126038"/>
          </a:xfrm>
        </p:spPr>
        <p:txBody>
          <a:bodyPr/>
          <a:lstStyle/>
          <a:p>
            <a:pPr marL="495300" indent="-495300" eaLnBrk="1" hangingPunct="1">
              <a:defRPr/>
            </a:pPr>
            <a:r>
              <a:rPr lang="de-DE" dirty="0"/>
              <a:t>Neben der </a:t>
            </a:r>
            <a:r>
              <a:rPr lang="de-DE" dirty="0">
                <a:solidFill>
                  <a:srgbClr val="FF0000"/>
                </a:solidFill>
              </a:rPr>
              <a:t>direkten</a:t>
            </a:r>
            <a:r>
              <a:rPr lang="de-DE" dirty="0"/>
              <a:t> Beeinflussung des Wechselkurses über den Devisenmarkt, </a:t>
            </a:r>
            <a:r>
              <a:rPr lang="de-DE" dirty="0">
                <a:solidFill>
                  <a:srgbClr val="00FF00"/>
                </a:solidFill>
              </a:rPr>
              <a:t>beeinflusst</a:t>
            </a:r>
            <a:r>
              <a:rPr lang="de-DE" dirty="0"/>
              <a:t> die Notenbank den </a:t>
            </a:r>
            <a:r>
              <a:rPr lang="de-DE" dirty="0">
                <a:solidFill>
                  <a:srgbClr val="00FF00"/>
                </a:solidFill>
              </a:rPr>
              <a:t>Wechselkurs</a:t>
            </a:r>
            <a:r>
              <a:rPr lang="de-DE" dirty="0"/>
              <a:t> aber </a:t>
            </a:r>
            <a:r>
              <a:rPr lang="de-DE" dirty="0">
                <a:solidFill>
                  <a:srgbClr val="00FF00"/>
                </a:solidFill>
              </a:rPr>
              <a:t>auch </a:t>
            </a:r>
            <a:r>
              <a:rPr lang="de-DE" dirty="0">
                <a:solidFill>
                  <a:srgbClr val="FF0000"/>
                </a:solidFill>
              </a:rPr>
              <a:t>indirekt</a:t>
            </a:r>
            <a:r>
              <a:rPr lang="de-DE" dirty="0"/>
              <a:t> </a:t>
            </a:r>
            <a:r>
              <a:rPr lang="de-DE" dirty="0">
                <a:solidFill>
                  <a:srgbClr val="00FF00"/>
                </a:solidFill>
              </a:rPr>
              <a:t>über</a:t>
            </a:r>
            <a:r>
              <a:rPr lang="de-DE" dirty="0"/>
              <a:t> die </a:t>
            </a:r>
            <a:r>
              <a:rPr lang="de-DE" dirty="0">
                <a:solidFill>
                  <a:srgbClr val="00FF00"/>
                </a:solidFill>
              </a:rPr>
              <a:t>„normale“ Geldpolitik</a:t>
            </a:r>
            <a:r>
              <a:rPr lang="de-DE" dirty="0"/>
              <a:t> auf dem inländischen Kapitalmarkt:</a:t>
            </a:r>
          </a:p>
          <a:p>
            <a:pPr marL="495300" indent="-495300" eaLnBrk="1" hangingPunct="1">
              <a:lnSpc>
                <a:spcPct val="0"/>
              </a:lnSpc>
              <a:defRPr/>
            </a:pPr>
            <a:endParaRPr lang="de-DE" dirty="0"/>
          </a:p>
          <a:p>
            <a:pPr marL="495300" indent="-495300" eaLnBrk="1" hangingPunct="1">
              <a:defRPr/>
            </a:pPr>
            <a:r>
              <a:rPr lang="de-DE" dirty="0"/>
              <a:t>Dies geschieht über zwei Kanäle:</a:t>
            </a:r>
          </a:p>
          <a:p>
            <a:pPr marL="495300" indent="-495300" eaLnBrk="1" hangingPunct="1">
              <a:lnSpc>
                <a:spcPct val="30000"/>
              </a:lnSpc>
              <a:defRPr/>
            </a:pPr>
            <a:endParaRPr lang="de-DE" dirty="0"/>
          </a:p>
          <a:p>
            <a:pPr marL="914400" lvl="1" indent="-457200" eaLnBrk="1" hangingPunct="1">
              <a:defRPr/>
            </a:pPr>
            <a:r>
              <a:rPr lang="de-DE" dirty="0"/>
              <a:t>den Zinsarbitragekanal und</a:t>
            </a:r>
          </a:p>
          <a:p>
            <a:pPr marL="914400" lvl="1" indent="-457200" eaLnBrk="1" hangingPunct="1">
              <a:defRPr/>
            </a:pPr>
            <a:r>
              <a:rPr lang="de-DE" dirty="0"/>
              <a:t>den </a:t>
            </a:r>
            <a:r>
              <a:rPr lang="de-DE" dirty="0" err="1"/>
              <a:t>Kaufkraftparitätenkanal</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67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6774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67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AF2FB60C-226F-4041-AC0F-22F756FD10A9}" type="slidenum">
              <a:rPr lang="de-DE" altLang="en-US" sz="1600" smtClean="0"/>
              <a:pPr algn="r" eaLnBrk="1" hangingPunct="1">
                <a:spcBef>
                  <a:spcPct val="0"/>
                </a:spcBef>
                <a:buClrTx/>
                <a:buFontTx/>
                <a:buNone/>
              </a:pPr>
              <a:t>6</a:t>
            </a:fld>
            <a:r>
              <a:rPr lang="de-DE" altLang="en-US" sz="1600"/>
              <a:t> -</a:t>
            </a:r>
          </a:p>
        </p:txBody>
      </p:sp>
      <p:sp>
        <p:nvSpPr>
          <p:cNvPr id="1229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248898" name="Rectangle 2"/>
          <p:cNvSpPr>
            <a:spLocks noGrp="1" noChangeArrowheads="1"/>
          </p:cNvSpPr>
          <p:nvPr>
            <p:ph type="title" idx="4294967295"/>
          </p:nvPr>
        </p:nvSpPr>
        <p:spPr>
          <a:xfrm>
            <a:off x="0" y="31750"/>
            <a:ext cx="9144000" cy="1100138"/>
          </a:xfrm>
        </p:spPr>
        <p:txBody>
          <a:bodyPr/>
          <a:lstStyle/>
          <a:p>
            <a:pPr eaLnBrk="1" hangingPunct="1">
              <a:defRPr/>
            </a:pPr>
            <a:r>
              <a:rPr lang="de-DE" sz="3000" dirty="0"/>
              <a:t>3. Währungstheorie und Währungspolitik</a:t>
            </a:r>
            <a:br>
              <a:rPr lang="de-DE" sz="3000" dirty="0"/>
            </a:br>
            <a:r>
              <a:rPr lang="de-DE" sz="2300" dirty="0"/>
              <a:t> </a:t>
            </a:r>
            <a:r>
              <a:rPr lang="de-DE" sz="2300" b="0" dirty="0"/>
              <a:t>3.1.1. Angebot und Nachfrage auf Devisenmärkten</a:t>
            </a:r>
          </a:p>
        </p:txBody>
      </p:sp>
      <p:sp>
        <p:nvSpPr>
          <p:cNvPr id="7248899" name="Rectangle 3"/>
          <p:cNvSpPr>
            <a:spLocks noGrp="1" noChangeArrowheads="1"/>
          </p:cNvSpPr>
          <p:nvPr>
            <p:ph type="body" idx="4294967295"/>
          </p:nvPr>
        </p:nvSpPr>
        <p:spPr>
          <a:xfrm>
            <a:off x="457200" y="1223963"/>
            <a:ext cx="8229600" cy="5561012"/>
          </a:xfrm>
        </p:spPr>
        <p:txBody>
          <a:bodyPr/>
          <a:lstStyle/>
          <a:p>
            <a:pPr eaLnBrk="1" hangingPunct="1">
              <a:defRPr/>
            </a:pPr>
            <a:r>
              <a:rPr lang="de-DE" dirty="0"/>
              <a:t>Definition „</a:t>
            </a:r>
            <a:r>
              <a:rPr lang="de-DE" dirty="0">
                <a:solidFill>
                  <a:srgbClr val="00FF00"/>
                </a:solidFill>
              </a:rPr>
              <a:t>Aufwertung </a:t>
            </a:r>
            <a:r>
              <a:rPr lang="de-DE" dirty="0"/>
              <a:t>der inländischen Währung“:</a:t>
            </a:r>
          </a:p>
          <a:p>
            <a:pPr eaLnBrk="1" hangingPunct="1">
              <a:lnSpc>
                <a:spcPct val="40000"/>
              </a:lnSpc>
              <a:buFont typeface="Arial Unicode MS" pitchFamily="34" charset="-128"/>
              <a:buNone/>
              <a:defRPr/>
            </a:pPr>
            <a:r>
              <a:rPr lang="de-DE" dirty="0"/>
              <a:t>    </a:t>
            </a:r>
          </a:p>
          <a:p>
            <a:pPr lvl="1" eaLnBrk="1" hangingPunct="1">
              <a:defRPr/>
            </a:pPr>
            <a:r>
              <a:rPr lang="de-DE" dirty="0"/>
              <a:t>Für „eine Einheit“ der inländischen Währung erhält  man „mehr Einheiten“ der ausländischen Währung.</a:t>
            </a:r>
          </a:p>
          <a:p>
            <a:pPr lvl="1" eaLnBrk="1" hangingPunct="1">
              <a:defRPr/>
            </a:pPr>
            <a:r>
              <a:rPr lang="de-DE" dirty="0"/>
              <a:t>e</a:t>
            </a:r>
            <a:r>
              <a:rPr lang="de-DE" baseline="30000" dirty="0">
                <a:solidFill>
                  <a:srgbClr val="00FF00"/>
                </a:solidFill>
              </a:rPr>
              <a:t>$</a:t>
            </a:r>
            <a:r>
              <a:rPr lang="de-DE" baseline="-25000" dirty="0">
                <a:solidFill>
                  <a:srgbClr val="00FF00"/>
                </a:solidFill>
              </a:rPr>
              <a:t>€</a:t>
            </a:r>
            <a:r>
              <a:rPr lang="de-DE" dirty="0"/>
              <a:t> </a:t>
            </a:r>
            <a:r>
              <a:rPr lang="de-DE" dirty="0">
                <a:cs typeface="Arial" charset="0"/>
              </a:rPr>
              <a:t>↑</a:t>
            </a:r>
            <a:r>
              <a:rPr lang="de-DE" dirty="0"/>
              <a:t>  =  Anzahl Dollar </a:t>
            </a:r>
            <a:r>
              <a:rPr lang="de-DE" dirty="0">
                <a:cs typeface="Arial" charset="0"/>
              </a:rPr>
              <a:t>↑</a:t>
            </a:r>
            <a:r>
              <a:rPr lang="de-DE" dirty="0"/>
              <a:t>  /  Anzahl Euro</a:t>
            </a:r>
          </a:p>
          <a:p>
            <a:pPr marL="457200" lvl="1" indent="0" eaLnBrk="1" hangingPunct="1">
              <a:buNone/>
              <a:defRPr/>
            </a:pPr>
            <a:endParaRPr lang="de-DE" dirty="0"/>
          </a:p>
          <a:p>
            <a:pPr marL="457200" lvl="1" indent="0" eaLnBrk="1" hangingPunct="1">
              <a:buNone/>
              <a:defRPr/>
            </a:pPr>
            <a:endParaRPr lang="de-DE" dirty="0"/>
          </a:p>
          <a:p>
            <a:pPr eaLnBrk="1" hangingPunct="1">
              <a:defRPr/>
            </a:pPr>
            <a:r>
              <a:rPr lang="de-DE" dirty="0"/>
              <a:t>Definition „</a:t>
            </a:r>
            <a:r>
              <a:rPr lang="de-DE" dirty="0">
                <a:solidFill>
                  <a:srgbClr val="00FF00"/>
                </a:solidFill>
              </a:rPr>
              <a:t>Abwertung </a:t>
            </a:r>
            <a:r>
              <a:rPr lang="de-DE" dirty="0"/>
              <a:t>der inländischen Währung“:</a:t>
            </a:r>
          </a:p>
          <a:p>
            <a:pPr eaLnBrk="1" hangingPunct="1">
              <a:lnSpc>
                <a:spcPct val="40000"/>
              </a:lnSpc>
              <a:buNone/>
              <a:defRPr/>
            </a:pPr>
            <a:r>
              <a:rPr lang="de-DE" dirty="0"/>
              <a:t>    </a:t>
            </a:r>
          </a:p>
          <a:p>
            <a:pPr lvl="1" eaLnBrk="1" hangingPunct="1">
              <a:defRPr/>
            </a:pPr>
            <a:r>
              <a:rPr lang="de-DE" dirty="0"/>
              <a:t>Für „eine Einheit“ der inländischen Währung erhält  man „weniger Einheiten“ der ausländischen Währung.</a:t>
            </a:r>
          </a:p>
          <a:p>
            <a:pPr lvl="1" eaLnBrk="1" hangingPunct="1">
              <a:defRPr/>
            </a:pPr>
            <a:r>
              <a:rPr lang="de-DE" dirty="0"/>
              <a:t>e</a:t>
            </a:r>
            <a:r>
              <a:rPr lang="de-DE" baseline="30000" dirty="0">
                <a:solidFill>
                  <a:srgbClr val="00FF00"/>
                </a:solidFill>
              </a:rPr>
              <a:t>$</a:t>
            </a:r>
            <a:r>
              <a:rPr lang="de-DE" baseline="-25000" dirty="0">
                <a:solidFill>
                  <a:srgbClr val="00FF00"/>
                </a:solidFill>
              </a:rPr>
              <a:t>€</a:t>
            </a:r>
            <a:r>
              <a:rPr lang="de-DE" dirty="0"/>
              <a:t> </a:t>
            </a:r>
            <a:r>
              <a:rPr lang="en-US" dirty="0">
                <a:cs typeface="Arial" charset="0"/>
              </a:rPr>
              <a:t>↓</a:t>
            </a:r>
            <a:r>
              <a:rPr lang="de-DE" dirty="0"/>
              <a:t>  =  Anzahl Dollar </a:t>
            </a:r>
            <a:r>
              <a:rPr lang="en-US" dirty="0">
                <a:cs typeface="Arial" charset="0"/>
              </a:rPr>
              <a:t>↓</a:t>
            </a:r>
            <a:r>
              <a:rPr lang="de-DE" dirty="0"/>
              <a:t>  /  Anzahl Euro</a:t>
            </a:r>
          </a:p>
          <a:p>
            <a:pPr marL="457200" lvl="1" indent="-457200" eaLnBrk="1" hangingPunct="1">
              <a:buNone/>
              <a:defRPr/>
            </a:pPr>
            <a:endParaRPr lang="de-DE" dirty="0"/>
          </a:p>
          <a:p>
            <a:pPr lvl="1" eaLnBrk="1" hangingPunct="1">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488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4889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4889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4889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4889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488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DB87B591-F55D-49F2-80ED-603AB0FC7ABE}" type="slidenum">
              <a:rPr lang="de-DE" altLang="en-US" sz="1600" smtClean="0"/>
              <a:pPr algn="r" eaLnBrk="1" hangingPunct="1">
                <a:spcBef>
                  <a:spcPct val="0"/>
                </a:spcBef>
                <a:buClrTx/>
                <a:buFontTx/>
                <a:buNone/>
              </a:pPr>
              <a:t>60</a:t>
            </a:fld>
            <a:r>
              <a:rPr lang="de-DE" altLang="en-US" sz="1600"/>
              <a:t> -</a:t>
            </a:r>
          </a:p>
        </p:txBody>
      </p:sp>
      <p:sp>
        <p:nvSpPr>
          <p:cNvPr id="6553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975939" name="Rectangle 3"/>
          <p:cNvSpPr>
            <a:spLocks noGrp="1" noChangeArrowheads="1"/>
          </p:cNvSpPr>
          <p:nvPr>
            <p:ph type="body" idx="4294967295"/>
          </p:nvPr>
        </p:nvSpPr>
        <p:spPr>
          <a:xfrm>
            <a:off x="457200" y="1168400"/>
            <a:ext cx="8535988" cy="5562600"/>
          </a:xfrm>
        </p:spPr>
        <p:txBody>
          <a:bodyPr/>
          <a:lstStyle/>
          <a:p>
            <a:pPr marL="495300" indent="-495300" eaLnBrk="1" hangingPunct="1">
              <a:lnSpc>
                <a:spcPct val="90000"/>
              </a:lnSpc>
              <a:defRPr/>
            </a:pPr>
            <a:r>
              <a:rPr lang="de-DE" dirty="0"/>
              <a:t>Der </a:t>
            </a:r>
            <a:r>
              <a:rPr lang="de-DE" dirty="0" err="1"/>
              <a:t>Zinsparitätenkanal</a:t>
            </a:r>
            <a:r>
              <a:rPr lang="de-DE" dirty="0"/>
              <a:t>:</a:t>
            </a:r>
          </a:p>
          <a:p>
            <a:pPr marL="914400" lvl="1" indent="-457200" eaLnBrk="1" hangingPunct="1">
              <a:lnSpc>
                <a:spcPct val="90000"/>
              </a:lnSpc>
              <a:defRPr/>
            </a:pPr>
            <a:r>
              <a:rPr lang="de-DE" dirty="0"/>
              <a:t>Im neoklassischen und im keynesianischen Modell, sinkt der inländische Zinssatz, wenn die Notenbank auf dem inländischen Kapitalmarkt Geld als Kredit anbietet:            </a:t>
            </a:r>
          </a:p>
          <a:p>
            <a:pPr marL="457200" lvl="1" indent="0" algn="ctr" eaLnBrk="1" hangingPunct="1">
              <a:lnSpc>
                <a:spcPct val="90000"/>
              </a:lnSpc>
              <a:buFont typeface="Arial Unicode MS" pitchFamily="34" charset="-128"/>
              <a:buNone/>
              <a:defRPr/>
            </a:pPr>
            <a:r>
              <a:rPr lang="de-DE" dirty="0">
                <a:solidFill>
                  <a:srgbClr val="00FF00"/>
                </a:solidFill>
                <a:cs typeface="Arial" charset="0"/>
              </a:rPr>
              <a:t>M</a:t>
            </a:r>
            <a:r>
              <a:rPr lang="de-DE" dirty="0">
                <a:solidFill>
                  <a:srgbClr val="00FF00"/>
                </a:solidFill>
                <a:cs typeface="Arial" charset="0"/>
                <a:sym typeface="Symbol"/>
              </a:rPr>
              <a:t></a:t>
            </a:r>
            <a:r>
              <a:rPr lang="de-DE" dirty="0"/>
              <a:t> =&gt; </a:t>
            </a:r>
            <a:r>
              <a:rPr lang="de-DE" dirty="0">
                <a:solidFill>
                  <a:srgbClr val="00FF00"/>
                </a:solidFill>
              </a:rPr>
              <a:t>i </a:t>
            </a:r>
            <a:r>
              <a:rPr lang="de-DE" dirty="0">
                <a:solidFill>
                  <a:srgbClr val="00FF00"/>
                </a:solidFill>
                <a:cs typeface="Arial" charset="0"/>
              </a:rPr>
              <a:t>↓</a:t>
            </a:r>
          </a:p>
          <a:p>
            <a:pPr marL="914400" lvl="1" indent="-457200" eaLnBrk="1" hangingPunct="1">
              <a:lnSpc>
                <a:spcPct val="90000"/>
              </a:lnSpc>
              <a:defRPr/>
            </a:pPr>
            <a:r>
              <a:rPr lang="de-DE" dirty="0">
                <a:cs typeface="Arial" charset="0"/>
              </a:rPr>
              <a:t>Über den Zinsarbitragekanal führt das dann zu einer Abwertung der inländischen Währung:</a:t>
            </a:r>
          </a:p>
          <a:p>
            <a:pPr marL="914400" lvl="1" indent="-457200" eaLnBrk="1" hangingPunct="1">
              <a:lnSpc>
                <a:spcPct val="90000"/>
              </a:lnSpc>
              <a:defRPr/>
            </a:pPr>
            <a:endParaRPr lang="de-DE" dirty="0">
              <a:cs typeface="Arial" charset="0"/>
            </a:endParaRPr>
          </a:p>
          <a:p>
            <a:pPr marL="914400" lvl="1" indent="-457200" eaLnBrk="1" hangingPunct="1">
              <a:lnSpc>
                <a:spcPct val="80000"/>
              </a:lnSpc>
              <a:buFont typeface="Arial Unicode MS" pitchFamily="34" charset="-128"/>
              <a:buNone/>
              <a:defRPr/>
            </a:pPr>
            <a:endParaRPr lang="de-DE" dirty="0">
              <a:cs typeface="Arial" charset="0"/>
            </a:endParaRPr>
          </a:p>
          <a:p>
            <a:pPr marL="914400" lvl="1" indent="-457200" eaLnBrk="1" hangingPunct="1">
              <a:lnSpc>
                <a:spcPct val="80000"/>
              </a:lnSpc>
              <a:buFont typeface="Arial Unicode MS" pitchFamily="34" charset="-128"/>
              <a:buNone/>
              <a:defRPr/>
            </a:pPr>
            <a:endParaRPr lang="de-DE" dirty="0">
              <a:cs typeface="Arial" charset="0"/>
            </a:endParaRPr>
          </a:p>
          <a:p>
            <a:pPr marL="914400" lvl="1" indent="-457200" eaLnBrk="1" hangingPunct="1">
              <a:lnSpc>
                <a:spcPct val="90000"/>
              </a:lnSpc>
              <a:defRPr/>
            </a:pPr>
            <a:r>
              <a:rPr lang="de-DE" dirty="0">
                <a:cs typeface="Arial" charset="0"/>
              </a:rPr>
              <a:t>Die ökonomische Begründung lautet: Aufgrund des niedrigeren Ertrages inländischer Wertpapiere, geht die Nachfrage der Ausländer nach inländischen Wertpapieren zurück. Wenn die Ausländer weniger inländische Wertpapiere kaufen wollen, brauchen sie auch weniger inländische Währung, so dass auch die Nachfrage nach inländischer Währung sinkt und sie abwertet.</a:t>
            </a:r>
          </a:p>
        </p:txBody>
      </p:sp>
      <p:sp>
        <p:nvSpPr>
          <p:cNvPr id="7975938" name="Rectangle 2"/>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sz="2200" b="0"/>
              <a:t>3.2.1.2. Der Einfluss über den Zinsparitätenkanal</a:t>
            </a:r>
          </a:p>
        </p:txBody>
      </p:sp>
      <p:grpSp>
        <p:nvGrpSpPr>
          <p:cNvPr id="2" name="Group 4"/>
          <p:cNvGrpSpPr>
            <a:grpSpLocks/>
          </p:cNvGrpSpPr>
          <p:nvPr/>
        </p:nvGrpSpPr>
        <p:grpSpPr bwMode="auto">
          <a:xfrm>
            <a:off x="2095500" y="3559175"/>
            <a:ext cx="4876800" cy="1028700"/>
            <a:chOff x="1848" y="1640"/>
            <a:chExt cx="3072" cy="648"/>
          </a:xfrm>
        </p:grpSpPr>
        <p:sp>
          <p:nvSpPr>
            <p:cNvPr id="65545" name="Text Box 5"/>
            <p:cNvSpPr txBox="1">
              <a:spLocks noChangeArrowheads="1"/>
            </p:cNvSpPr>
            <p:nvPr/>
          </p:nvSpPr>
          <p:spPr bwMode="auto">
            <a:xfrm>
              <a:off x="2832" y="1640"/>
              <a:ext cx="15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(1+i</a:t>
              </a:r>
              <a:r>
                <a:rPr lang="de-DE" altLang="en-US" baseline="-25000"/>
                <a:t>€,t,t+1   </a:t>
              </a:r>
              <a:r>
                <a:rPr lang="de-DE" altLang="en-US"/>
                <a:t>)</a:t>
              </a:r>
            </a:p>
          </p:txBody>
        </p:sp>
        <p:sp>
          <p:nvSpPr>
            <p:cNvPr id="65546" name="Text Box 6"/>
            <p:cNvSpPr txBox="1">
              <a:spLocks noChangeArrowheads="1"/>
            </p:cNvSpPr>
            <p:nvPr/>
          </p:nvSpPr>
          <p:spPr bwMode="auto">
            <a:xfrm>
              <a:off x="2840" y="2000"/>
              <a:ext cx="15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(1+i</a:t>
              </a:r>
              <a:r>
                <a:rPr lang="de-DE" altLang="en-US" baseline="-25000"/>
                <a:t>$,t,t+1</a:t>
              </a:r>
              <a:r>
                <a:rPr lang="de-DE" altLang="en-US"/>
                <a:t>)</a:t>
              </a:r>
            </a:p>
          </p:txBody>
        </p:sp>
        <p:sp>
          <p:nvSpPr>
            <p:cNvPr id="65547" name="Text Box 7"/>
            <p:cNvSpPr txBox="1">
              <a:spLocks noChangeArrowheads="1"/>
            </p:cNvSpPr>
            <p:nvPr/>
          </p:nvSpPr>
          <p:spPr bwMode="auto">
            <a:xfrm>
              <a:off x="4016" y="1808"/>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  f</a:t>
              </a:r>
              <a:r>
                <a:rPr lang="de-DE" altLang="en-US" baseline="30000"/>
                <a:t>$</a:t>
              </a:r>
              <a:r>
                <a:rPr lang="de-DE" altLang="en-US" baseline="-25000"/>
                <a:t>€,t+1</a:t>
              </a:r>
            </a:p>
          </p:txBody>
        </p:sp>
        <p:sp>
          <p:nvSpPr>
            <p:cNvPr id="65548" name="Text Box 8"/>
            <p:cNvSpPr txBox="1">
              <a:spLocks noChangeArrowheads="1"/>
            </p:cNvSpPr>
            <p:nvPr/>
          </p:nvSpPr>
          <p:spPr bwMode="auto">
            <a:xfrm>
              <a:off x="2296" y="1816"/>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a:t>
              </a:r>
            </a:p>
          </p:txBody>
        </p:sp>
        <p:sp>
          <p:nvSpPr>
            <p:cNvPr id="65549" name="Text Box 9"/>
            <p:cNvSpPr txBox="1">
              <a:spLocks noChangeArrowheads="1"/>
            </p:cNvSpPr>
            <p:nvPr/>
          </p:nvSpPr>
          <p:spPr bwMode="auto">
            <a:xfrm>
              <a:off x="1848" y="1816"/>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e</a:t>
              </a:r>
              <a:r>
                <a:rPr lang="de-DE" altLang="en-US" baseline="30000"/>
                <a:t>$</a:t>
              </a:r>
              <a:r>
                <a:rPr lang="de-DE" altLang="en-US" baseline="-25000"/>
                <a:t>€,t   </a:t>
              </a:r>
              <a:endParaRPr lang="de-DE" altLang="en-US" sz="2200" b="1">
                <a:solidFill>
                  <a:srgbClr val="00FF00"/>
                </a:solidFill>
              </a:endParaRPr>
            </a:p>
          </p:txBody>
        </p:sp>
        <p:sp>
          <p:nvSpPr>
            <p:cNvPr id="65550" name="Line 10"/>
            <p:cNvSpPr>
              <a:spLocks noChangeShapeType="1"/>
            </p:cNvSpPr>
            <p:nvPr/>
          </p:nvSpPr>
          <p:spPr bwMode="auto">
            <a:xfrm>
              <a:off x="3056" y="1960"/>
              <a:ext cx="1032" cy="0"/>
            </a:xfrm>
            <a:prstGeom prst="line">
              <a:avLst/>
            </a:prstGeom>
            <a:noFill/>
            <a:ln w="28575">
              <a:solidFill>
                <a:schemeClr val="tx1"/>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7975948" name="Text Box 12"/>
          <p:cNvSpPr txBox="1">
            <a:spLocks noChangeArrowheads="1"/>
          </p:cNvSpPr>
          <p:nvPr/>
        </p:nvSpPr>
        <p:spPr bwMode="auto">
          <a:xfrm>
            <a:off x="5126038" y="3527425"/>
            <a:ext cx="4508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3000" b="1">
                <a:solidFill>
                  <a:srgbClr val="00FF00"/>
                </a:solidFill>
                <a:cs typeface="Arial" charset="0"/>
              </a:rPr>
              <a:t>↓</a:t>
            </a:r>
            <a:endParaRPr lang="en-US" altLang="en-US" sz="3000" b="1">
              <a:solidFill>
                <a:srgbClr val="00FF00"/>
              </a:solidFill>
              <a:cs typeface="Arial" charset="0"/>
            </a:endParaRPr>
          </a:p>
        </p:txBody>
      </p:sp>
      <p:sp>
        <p:nvSpPr>
          <p:cNvPr id="7975949" name="Text Box 13"/>
          <p:cNvSpPr txBox="1">
            <a:spLocks noChangeArrowheads="1"/>
          </p:cNvSpPr>
          <p:nvPr/>
        </p:nvSpPr>
        <p:spPr bwMode="auto">
          <a:xfrm>
            <a:off x="3013075" y="3792538"/>
            <a:ext cx="4508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3000" b="1">
                <a:solidFill>
                  <a:srgbClr val="00FF00"/>
                </a:solidFill>
                <a:cs typeface="Arial" charset="0"/>
              </a:rPr>
              <a:t>↓</a:t>
            </a:r>
            <a:endParaRPr lang="en-US" altLang="en-US" sz="3000" b="1">
              <a:solidFill>
                <a:srgbClr val="00FF00"/>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759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7593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759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7594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9759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5948" grpId="0"/>
      <p:bldP spid="7975949" grpId="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E5C9368E-7B0B-4428-A4AE-25813E0EB87E}" type="slidenum">
              <a:rPr lang="de-DE" altLang="en-US" sz="1600" smtClean="0"/>
              <a:pPr algn="r" eaLnBrk="1" hangingPunct="1">
                <a:spcBef>
                  <a:spcPct val="0"/>
                </a:spcBef>
                <a:buClrTx/>
                <a:buFontTx/>
                <a:buNone/>
              </a:pPr>
              <a:t>61</a:t>
            </a:fld>
            <a:r>
              <a:rPr lang="de-DE" altLang="en-US" sz="1600"/>
              <a:t> -</a:t>
            </a:r>
          </a:p>
        </p:txBody>
      </p:sp>
      <p:sp>
        <p:nvSpPr>
          <p:cNvPr id="6656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975939" name="Rectangle 3"/>
          <p:cNvSpPr>
            <a:spLocks noGrp="1" noChangeArrowheads="1"/>
          </p:cNvSpPr>
          <p:nvPr>
            <p:ph type="body" idx="4294967295"/>
          </p:nvPr>
        </p:nvSpPr>
        <p:spPr>
          <a:xfrm>
            <a:off x="457200" y="1168400"/>
            <a:ext cx="8535988" cy="5562600"/>
          </a:xfrm>
        </p:spPr>
        <p:txBody>
          <a:bodyPr/>
          <a:lstStyle/>
          <a:p>
            <a:pPr marL="495300" indent="-495300" eaLnBrk="1" hangingPunct="1">
              <a:lnSpc>
                <a:spcPct val="90000"/>
              </a:lnSpc>
              <a:defRPr/>
            </a:pPr>
            <a:r>
              <a:rPr lang="de-DE" dirty="0"/>
              <a:t>Der </a:t>
            </a:r>
            <a:r>
              <a:rPr lang="de-DE" dirty="0" err="1"/>
              <a:t>Zinsparitätenkanal</a:t>
            </a:r>
            <a:r>
              <a:rPr lang="de-DE" dirty="0"/>
              <a:t>:</a:t>
            </a:r>
          </a:p>
          <a:p>
            <a:pPr marL="914400" lvl="1" indent="-457200" eaLnBrk="1" hangingPunct="1">
              <a:lnSpc>
                <a:spcPct val="90000"/>
              </a:lnSpc>
              <a:defRPr/>
            </a:pPr>
            <a:r>
              <a:rPr lang="de-DE" dirty="0"/>
              <a:t>Über den Zinsparitätenkanal </a:t>
            </a:r>
            <a:r>
              <a:rPr lang="de-DE" dirty="0">
                <a:solidFill>
                  <a:srgbClr val="66FF33"/>
                </a:solidFill>
              </a:rPr>
              <a:t>kann die Notenbank ihre Währung auch dann aufwerten, wenn Sie keine ausländische Devisen- oder Goldreserven besitzt</a:t>
            </a:r>
            <a:r>
              <a:rPr lang="de-DE" dirty="0"/>
              <a:t>:</a:t>
            </a:r>
          </a:p>
          <a:p>
            <a:pPr marL="912812" lvl="2" indent="0" eaLnBrk="1" hangingPunct="1">
              <a:lnSpc>
                <a:spcPct val="90000"/>
              </a:lnSpc>
              <a:buNone/>
              <a:defRPr/>
            </a:pPr>
            <a:r>
              <a:rPr lang="de-DE" dirty="0">
                <a:solidFill>
                  <a:srgbClr val="00FF00"/>
                </a:solidFill>
                <a:cs typeface="Arial" charset="0"/>
              </a:rPr>
              <a:t>                                  M</a:t>
            </a:r>
            <a:r>
              <a:rPr lang="de-DE" dirty="0">
                <a:solidFill>
                  <a:srgbClr val="00FF00"/>
                </a:solidFill>
                <a:cs typeface="Arial" charset="0"/>
                <a:sym typeface="Symbol"/>
              </a:rPr>
              <a:t> </a:t>
            </a:r>
            <a:r>
              <a:rPr lang="de-DE" dirty="0"/>
              <a:t> =&gt; </a:t>
            </a:r>
            <a:r>
              <a:rPr lang="de-DE" dirty="0">
                <a:solidFill>
                  <a:srgbClr val="00FF00"/>
                </a:solidFill>
              </a:rPr>
              <a:t>i </a:t>
            </a:r>
            <a:r>
              <a:rPr lang="de-DE" dirty="0">
                <a:solidFill>
                  <a:srgbClr val="00FF00"/>
                </a:solidFill>
                <a:cs typeface="Arial" charset="0"/>
              </a:rPr>
              <a:t>↑</a:t>
            </a:r>
          </a:p>
          <a:p>
            <a:pPr marL="1370012" lvl="2" indent="-457200" eaLnBrk="1" hangingPunct="1">
              <a:lnSpc>
                <a:spcPct val="90000"/>
              </a:lnSpc>
              <a:defRPr/>
            </a:pPr>
            <a:endParaRPr lang="de-DE" dirty="0">
              <a:solidFill>
                <a:srgbClr val="00FF00"/>
              </a:solidFill>
              <a:cs typeface="Arial" charset="0"/>
            </a:endParaRPr>
          </a:p>
          <a:p>
            <a:pPr marL="1370012" lvl="2" indent="-457200" eaLnBrk="1" hangingPunct="1">
              <a:lnSpc>
                <a:spcPct val="90000"/>
              </a:lnSpc>
              <a:defRPr/>
            </a:pPr>
            <a:endParaRPr lang="de-DE" dirty="0">
              <a:solidFill>
                <a:srgbClr val="00FF00"/>
              </a:solidFill>
              <a:cs typeface="Arial" charset="0"/>
            </a:endParaRPr>
          </a:p>
          <a:p>
            <a:pPr marL="1370012" lvl="2" indent="-457200" eaLnBrk="1" hangingPunct="1">
              <a:lnSpc>
                <a:spcPct val="90000"/>
              </a:lnSpc>
              <a:defRPr/>
            </a:pPr>
            <a:endParaRPr lang="de-DE" dirty="0">
              <a:solidFill>
                <a:srgbClr val="00FF00"/>
              </a:solidFill>
              <a:cs typeface="Arial" charset="0"/>
            </a:endParaRPr>
          </a:p>
          <a:p>
            <a:pPr marL="1370012" lvl="2" indent="-457200" eaLnBrk="1" hangingPunct="1">
              <a:lnSpc>
                <a:spcPct val="90000"/>
              </a:lnSpc>
              <a:defRPr/>
            </a:pPr>
            <a:endParaRPr lang="de-DE" dirty="0">
              <a:solidFill>
                <a:srgbClr val="00FF00"/>
              </a:solidFill>
              <a:cs typeface="Arial" charset="0"/>
            </a:endParaRPr>
          </a:p>
          <a:p>
            <a:pPr marL="1370012" lvl="2" indent="-457200" eaLnBrk="1" hangingPunct="1">
              <a:lnSpc>
                <a:spcPct val="90000"/>
              </a:lnSpc>
              <a:defRPr/>
            </a:pPr>
            <a:endParaRPr lang="de-DE" dirty="0">
              <a:cs typeface="Arial" charset="0"/>
            </a:endParaRPr>
          </a:p>
          <a:p>
            <a:pPr marL="914400" lvl="1" indent="-457200" eaLnBrk="1" hangingPunct="1">
              <a:lnSpc>
                <a:spcPct val="90000"/>
              </a:lnSpc>
              <a:defRPr/>
            </a:pPr>
            <a:r>
              <a:rPr lang="de-DE" dirty="0">
                <a:cs typeface="Arial" charset="0"/>
              </a:rPr>
              <a:t>Allerdings muss sie dabei dann in Kauf nehmen, dass die höheren inländischen Zinssätze die inländische Konsumnachfrage C(i</a:t>
            </a:r>
            <a:r>
              <a:rPr lang="de-DE" dirty="0">
                <a:solidFill>
                  <a:srgbClr val="00FF00"/>
                </a:solidFill>
                <a:cs typeface="Arial" charset="0"/>
              </a:rPr>
              <a:t> ↑</a:t>
            </a:r>
            <a:r>
              <a:rPr lang="de-DE" dirty="0">
                <a:cs typeface="Arial" charset="0"/>
              </a:rPr>
              <a:t>)</a:t>
            </a:r>
            <a:r>
              <a:rPr lang="de-DE" b="1" dirty="0">
                <a:solidFill>
                  <a:srgbClr val="00FF00"/>
                </a:solidFill>
                <a:cs typeface="Arial" charset="0"/>
              </a:rPr>
              <a:t> ↓</a:t>
            </a:r>
            <a:r>
              <a:rPr lang="de-DE" dirty="0">
                <a:cs typeface="Arial" charset="0"/>
              </a:rPr>
              <a:t> und Investitionsnachfrage I(i</a:t>
            </a:r>
            <a:r>
              <a:rPr lang="de-DE" dirty="0">
                <a:solidFill>
                  <a:srgbClr val="00FF00"/>
                </a:solidFill>
                <a:cs typeface="Arial" charset="0"/>
              </a:rPr>
              <a:t> ↑</a:t>
            </a:r>
            <a:r>
              <a:rPr lang="de-DE" dirty="0">
                <a:cs typeface="Arial" charset="0"/>
              </a:rPr>
              <a:t>)</a:t>
            </a:r>
            <a:r>
              <a:rPr lang="de-DE" b="1" dirty="0">
                <a:solidFill>
                  <a:srgbClr val="00FF00"/>
                </a:solidFill>
                <a:cs typeface="Arial" charset="0"/>
              </a:rPr>
              <a:t> ↓</a:t>
            </a:r>
            <a:r>
              <a:rPr lang="de-DE" dirty="0">
                <a:cs typeface="Arial" charset="0"/>
              </a:rPr>
              <a:t>, die normalerweise negativ vom Zinssatz abhängen, senken, so dass es im Inland in der kurzen Frist zu einer </a:t>
            </a:r>
            <a:r>
              <a:rPr lang="de-DE" dirty="0">
                <a:solidFill>
                  <a:srgbClr val="66FF33"/>
                </a:solidFill>
                <a:cs typeface="Arial" charset="0"/>
              </a:rPr>
              <a:t>Rezession</a:t>
            </a:r>
            <a:r>
              <a:rPr lang="de-DE" dirty="0">
                <a:cs typeface="Arial" charset="0"/>
              </a:rPr>
              <a:t> kommen kann.</a:t>
            </a:r>
            <a:endParaRPr lang="de-DE" dirty="0"/>
          </a:p>
        </p:txBody>
      </p:sp>
      <p:sp>
        <p:nvSpPr>
          <p:cNvPr id="7975938" name="Rectangle 2"/>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sz="2200" b="0"/>
              <a:t>3.2.1.2. Der Einfluss über den Zinsparitätenkanal</a:t>
            </a:r>
          </a:p>
        </p:txBody>
      </p:sp>
      <p:grpSp>
        <p:nvGrpSpPr>
          <p:cNvPr id="2" name="Group 4"/>
          <p:cNvGrpSpPr>
            <a:grpSpLocks/>
          </p:cNvGrpSpPr>
          <p:nvPr/>
        </p:nvGrpSpPr>
        <p:grpSpPr bwMode="auto">
          <a:xfrm>
            <a:off x="2085975" y="3302000"/>
            <a:ext cx="4876800" cy="1028700"/>
            <a:chOff x="1848" y="1640"/>
            <a:chExt cx="3072" cy="648"/>
          </a:xfrm>
        </p:grpSpPr>
        <p:sp>
          <p:nvSpPr>
            <p:cNvPr id="66569" name="Text Box 5"/>
            <p:cNvSpPr txBox="1">
              <a:spLocks noChangeArrowheads="1"/>
            </p:cNvSpPr>
            <p:nvPr/>
          </p:nvSpPr>
          <p:spPr bwMode="auto">
            <a:xfrm>
              <a:off x="2832" y="1640"/>
              <a:ext cx="15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(1+i</a:t>
              </a:r>
              <a:r>
                <a:rPr lang="de-DE" altLang="en-US" baseline="-25000"/>
                <a:t>€,t,t+1   </a:t>
              </a:r>
              <a:r>
                <a:rPr lang="de-DE" altLang="en-US"/>
                <a:t>)</a:t>
              </a:r>
            </a:p>
          </p:txBody>
        </p:sp>
        <p:sp>
          <p:nvSpPr>
            <p:cNvPr id="66570" name="Text Box 6"/>
            <p:cNvSpPr txBox="1">
              <a:spLocks noChangeArrowheads="1"/>
            </p:cNvSpPr>
            <p:nvPr/>
          </p:nvSpPr>
          <p:spPr bwMode="auto">
            <a:xfrm>
              <a:off x="2840" y="2000"/>
              <a:ext cx="15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(1+i</a:t>
              </a:r>
              <a:r>
                <a:rPr lang="de-DE" altLang="en-US" baseline="-25000"/>
                <a:t>$,t,t+1</a:t>
              </a:r>
              <a:r>
                <a:rPr lang="de-DE" altLang="en-US"/>
                <a:t>)</a:t>
              </a:r>
            </a:p>
          </p:txBody>
        </p:sp>
        <p:sp>
          <p:nvSpPr>
            <p:cNvPr id="66571" name="Text Box 7"/>
            <p:cNvSpPr txBox="1">
              <a:spLocks noChangeArrowheads="1"/>
            </p:cNvSpPr>
            <p:nvPr/>
          </p:nvSpPr>
          <p:spPr bwMode="auto">
            <a:xfrm>
              <a:off x="4016" y="1808"/>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  f</a:t>
              </a:r>
              <a:r>
                <a:rPr lang="de-DE" altLang="en-US" baseline="30000"/>
                <a:t>$</a:t>
              </a:r>
              <a:r>
                <a:rPr lang="de-DE" altLang="en-US" baseline="-25000"/>
                <a:t>€,t+1</a:t>
              </a:r>
            </a:p>
          </p:txBody>
        </p:sp>
        <p:sp>
          <p:nvSpPr>
            <p:cNvPr id="66572" name="Text Box 8"/>
            <p:cNvSpPr txBox="1">
              <a:spLocks noChangeArrowheads="1"/>
            </p:cNvSpPr>
            <p:nvPr/>
          </p:nvSpPr>
          <p:spPr bwMode="auto">
            <a:xfrm>
              <a:off x="2296" y="1816"/>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a:t>
              </a:r>
            </a:p>
          </p:txBody>
        </p:sp>
        <p:sp>
          <p:nvSpPr>
            <p:cNvPr id="66573" name="Text Box 9"/>
            <p:cNvSpPr txBox="1">
              <a:spLocks noChangeArrowheads="1"/>
            </p:cNvSpPr>
            <p:nvPr/>
          </p:nvSpPr>
          <p:spPr bwMode="auto">
            <a:xfrm>
              <a:off x="1848" y="1816"/>
              <a:ext cx="9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t>e</a:t>
              </a:r>
              <a:r>
                <a:rPr lang="de-DE" altLang="en-US" baseline="30000"/>
                <a:t>$</a:t>
              </a:r>
              <a:r>
                <a:rPr lang="de-DE" altLang="en-US" baseline="-25000"/>
                <a:t>€,t   </a:t>
              </a:r>
              <a:endParaRPr lang="de-DE" altLang="en-US" sz="2200" b="1">
                <a:solidFill>
                  <a:srgbClr val="00FF00"/>
                </a:solidFill>
              </a:endParaRPr>
            </a:p>
          </p:txBody>
        </p:sp>
        <p:sp>
          <p:nvSpPr>
            <p:cNvPr id="66574" name="Line 10"/>
            <p:cNvSpPr>
              <a:spLocks noChangeShapeType="1"/>
            </p:cNvSpPr>
            <p:nvPr/>
          </p:nvSpPr>
          <p:spPr bwMode="auto">
            <a:xfrm>
              <a:off x="3056" y="1960"/>
              <a:ext cx="1032" cy="0"/>
            </a:xfrm>
            <a:prstGeom prst="line">
              <a:avLst/>
            </a:prstGeom>
            <a:noFill/>
            <a:ln w="28575">
              <a:solidFill>
                <a:schemeClr val="tx1"/>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7975948" name="Text Box 12"/>
          <p:cNvSpPr txBox="1">
            <a:spLocks noChangeArrowheads="1"/>
          </p:cNvSpPr>
          <p:nvPr/>
        </p:nvSpPr>
        <p:spPr bwMode="auto">
          <a:xfrm>
            <a:off x="5087938" y="3194050"/>
            <a:ext cx="4508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3000">
                <a:solidFill>
                  <a:srgbClr val="00FF00"/>
                </a:solidFill>
                <a:cs typeface="Arial" charset="0"/>
              </a:rPr>
              <a:t>↑</a:t>
            </a:r>
            <a:endParaRPr lang="en-US" altLang="en-US" sz="3000" b="1">
              <a:solidFill>
                <a:srgbClr val="00FF00"/>
              </a:solidFill>
              <a:cs typeface="Arial" charset="0"/>
            </a:endParaRPr>
          </a:p>
        </p:txBody>
      </p:sp>
      <p:sp>
        <p:nvSpPr>
          <p:cNvPr id="7975949" name="Text Box 13"/>
          <p:cNvSpPr txBox="1">
            <a:spLocks noChangeArrowheads="1"/>
          </p:cNvSpPr>
          <p:nvPr/>
        </p:nvSpPr>
        <p:spPr bwMode="auto">
          <a:xfrm>
            <a:off x="2974975" y="3459163"/>
            <a:ext cx="4508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type="none" w="med" len="lg"/>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3000" b="1" dirty="0">
                <a:solidFill>
                  <a:srgbClr val="00FF00"/>
                </a:solidFill>
                <a:cs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759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7594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7594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9759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5948" grpId="0"/>
      <p:bldP spid="7975949" grpId="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6AAE3FB4-2638-4D5C-857F-76224F25A7CB}" type="slidenum">
              <a:rPr lang="de-DE" altLang="en-US" sz="1600" smtClean="0"/>
              <a:pPr algn="r" eaLnBrk="1" hangingPunct="1">
                <a:spcBef>
                  <a:spcPct val="0"/>
                </a:spcBef>
                <a:buClrTx/>
                <a:buFontTx/>
                <a:buNone/>
              </a:pPr>
              <a:t>62</a:t>
            </a:fld>
            <a:r>
              <a:rPr lang="de-DE" altLang="en-US" sz="1600"/>
              <a:t> -</a:t>
            </a:r>
          </a:p>
        </p:txBody>
      </p:sp>
      <p:sp>
        <p:nvSpPr>
          <p:cNvPr id="6758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990274" name="Rectangle 2"/>
          <p:cNvSpPr>
            <a:spLocks noGrp="1" noChangeArrowheads="1"/>
          </p:cNvSpPr>
          <p:nvPr>
            <p:ph type="title" idx="4294967295"/>
          </p:nvPr>
        </p:nvSpPr>
        <p:spPr>
          <a:xfrm>
            <a:off x="254000" y="131763"/>
            <a:ext cx="8666163" cy="1143000"/>
          </a:xfrm>
        </p:spPr>
        <p:txBody>
          <a:bodyPr/>
          <a:lstStyle/>
          <a:p>
            <a:pPr eaLnBrk="1" hangingPunct="1">
              <a:defRPr/>
            </a:pPr>
            <a:r>
              <a:rPr lang="de-DE"/>
              <a:t>Internationale Wirtschaftsbeziehungen</a:t>
            </a:r>
          </a:p>
        </p:txBody>
      </p:sp>
      <p:sp>
        <p:nvSpPr>
          <p:cNvPr id="7990275" name="Rectangle 3"/>
          <p:cNvSpPr>
            <a:spLocks noGrp="1" noChangeArrowheads="1"/>
          </p:cNvSpPr>
          <p:nvPr>
            <p:ph type="body" idx="4294967295"/>
          </p:nvPr>
        </p:nvSpPr>
        <p:spPr>
          <a:xfrm>
            <a:off x="477838" y="1347788"/>
            <a:ext cx="8318500" cy="5213350"/>
          </a:xfrm>
        </p:spPr>
        <p:txBody>
          <a:bodyPr/>
          <a:lstStyle/>
          <a:p>
            <a:pPr marL="571500" indent="-571500" eaLnBrk="1" hangingPunct="1">
              <a:buFont typeface="Arial Unicode MS" pitchFamily="34" charset="-128"/>
              <a:buNone/>
              <a:defRPr/>
            </a:pPr>
            <a:r>
              <a:rPr lang="de-DE" sz="2000" dirty="0">
                <a:solidFill>
                  <a:srgbClr val="FFFF00"/>
                </a:solidFill>
              </a:rPr>
              <a:t>3.1. Währungstheorie</a:t>
            </a:r>
          </a:p>
          <a:p>
            <a:pPr marL="571500" indent="-571500" eaLnBrk="1" hangingPunct="1">
              <a:buFont typeface="Arial Unicode MS" pitchFamily="34" charset="-128"/>
              <a:buNone/>
              <a:defRPr/>
            </a:pPr>
            <a:r>
              <a:rPr lang="de-DE" sz="2000" dirty="0">
                <a:solidFill>
                  <a:srgbClr val="FFFF00"/>
                </a:solidFill>
              </a:rPr>
              <a:t>	 3.1.1. Die Zahlungsbilanz</a:t>
            </a:r>
          </a:p>
          <a:p>
            <a:pPr marL="571500" indent="-571500" eaLnBrk="1" hangingPunct="1">
              <a:buFont typeface="Arial Unicode MS" pitchFamily="34" charset="-128"/>
              <a:buNone/>
              <a:defRPr/>
            </a:pPr>
            <a:r>
              <a:rPr lang="de-DE" sz="2000" dirty="0">
                <a:solidFill>
                  <a:srgbClr val="FFFF00"/>
                </a:solidFill>
              </a:rPr>
              <a:t>        3.1.1. Angebot und Nachfrage auf Devisenmärkten</a:t>
            </a:r>
          </a:p>
          <a:p>
            <a:pPr marL="571500" indent="-571500" eaLnBrk="1" hangingPunct="1">
              <a:buFont typeface="Arial Unicode MS" pitchFamily="34" charset="-128"/>
              <a:buNone/>
              <a:defRPr/>
            </a:pPr>
            <a:r>
              <a:rPr lang="de-DE" sz="2000" dirty="0">
                <a:solidFill>
                  <a:srgbClr val="FFFF00"/>
                </a:solidFill>
              </a:rPr>
              <a:t>        3.1.2. Kaufkraft- und Zinsparität</a:t>
            </a:r>
          </a:p>
          <a:p>
            <a:pPr marL="571500" indent="-571500" eaLnBrk="1" hangingPunct="1">
              <a:buFont typeface="Arial Unicode MS" pitchFamily="34" charset="-128"/>
              <a:buNone/>
              <a:defRPr/>
            </a:pPr>
            <a:r>
              <a:rPr lang="de-DE" sz="2000" dirty="0">
                <a:solidFill>
                  <a:srgbClr val="FFFF00"/>
                </a:solidFill>
              </a:rPr>
              <a:t>3.2. Währungspolitik</a:t>
            </a:r>
          </a:p>
          <a:p>
            <a:pPr marL="571500" indent="-571500" eaLnBrk="1" hangingPunct="1">
              <a:buFont typeface="Arial Unicode MS" pitchFamily="34" charset="-128"/>
              <a:buNone/>
              <a:defRPr/>
            </a:pPr>
            <a:r>
              <a:rPr lang="de-DE" sz="2000" dirty="0">
                <a:solidFill>
                  <a:srgbClr val="FFFF00"/>
                </a:solidFill>
              </a:rPr>
              <a:t>        3.2.1. Der Einfluss der Notenbank auf den Wechselkurs</a:t>
            </a:r>
          </a:p>
          <a:p>
            <a:pPr marL="571500" indent="-571500" eaLnBrk="1" hangingPunct="1">
              <a:buFont typeface="Arial Unicode MS" pitchFamily="34" charset="-128"/>
              <a:buNone/>
              <a:defRPr/>
            </a:pPr>
            <a:r>
              <a:rPr lang="de-DE" sz="2000" dirty="0">
                <a:solidFill>
                  <a:srgbClr val="FFFF00"/>
                </a:solidFill>
              </a:rPr>
              <a:t>                  3.2.1.1. Der direkte Einfluss über den Devisenmarkt</a:t>
            </a:r>
          </a:p>
          <a:p>
            <a:pPr marL="571500" indent="-571500" eaLnBrk="1" hangingPunct="1">
              <a:buFont typeface="Arial Unicode MS" pitchFamily="34" charset="-128"/>
              <a:buNone/>
              <a:defRPr/>
            </a:pPr>
            <a:r>
              <a:rPr lang="de-DE" sz="2000" dirty="0">
                <a:solidFill>
                  <a:srgbClr val="FFFF00"/>
                </a:solidFill>
              </a:rPr>
              <a:t>                  3.2.1.2. Der Einfluss über den </a:t>
            </a:r>
            <a:r>
              <a:rPr lang="de-DE" sz="2000" dirty="0" err="1">
                <a:solidFill>
                  <a:srgbClr val="FFFF00"/>
                </a:solidFill>
              </a:rPr>
              <a:t>Zinsparitätenkanal</a:t>
            </a:r>
            <a:endParaRPr lang="de-DE" sz="2000" dirty="0">
              <a:solidFill>
                <a:srgbClr val="FFFF00"/>
              </a:solidFill>
            </a:endParaRPr>
          </a:p>
          <a:p>
            <a:pPr marL="571500" indent="-571500" eaLnBrk="1" hangingPunct="1">
              <a:buFont typeface="Arial Unicode MS" pitchFamily="34" charset="-128"/>
              <a:buNone/>
              <a:defRPr/>
            </a:pPr>
            <a:r>
              <a:rPr lang="de-DE" sz="2000" dirty="0">
                <a:solidFill>
                  <a:srgbClr val="FFFF00"/>
                </a:solidFill>
              </a:rPr>
              <a:t>                  3.2.1.3. Der Einfluss über den </a:t>
            </a:r>
            <a:r>
              <a:rPr lang="de-DE" sz="2000" dirty="0" err="1">
                <a:solidFill>
                  <a:srgbClr val="FFFF00"/>
                </a:solidFill>
              </a:rPr>
              <a:t>Kaufkraftparitätenkanal</a:t>
            </a:r>
            <a:endParaRPr lang="de-DE" sz="2000" dirty="0">
              <a:solidFill>
                <a:srgbClr val="FFFF00"/>
              </a:solidFill>
            </a:endParaRPr>
          </a:p>
          <a:p>
            <a:pPr marL="571500" indent="-571500" eaLnBrk="1" hangingPunct="1">
              <a:buFont typeface="Arial Unicode MS" pitchFamily="34" charset="-128"/>
              <a:buNone/>
              <a:defRPr/>
            </a:pPr>
            <a:r>
              <a:rPr lang="de-DE" sz="2000" dirty="0">
                <a:solidFill>
                  <a:srgbClr val="FFFF00"/>
                </a:solidFill>
              </a:rPr>
              <a:t>        </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4A4922E1-EA4D-4447-BBD6-C0AE24B6B6ED}" type="slidenum">
              <a:rPr lang="de-DE" altLang="en-US" sz="1600" smtClean="0"/>
              <a:pPr algn="r" eaLnBrk="1" hangingPunct="1">
                <a:spcBef>
                  <a:spcPct val="0"/>
                </a:spcBef>
                <a:buClrTx/>
                <a:buFontTx/>
                <a:buNone/>
              </a:pPr>
              <a:t>63</a:t>
            </a:fld>
            <a:r>
              <a:rPr lang="de-DE" altLang="en-US" sz="1600"/>
              <a:t> -</a:t>
            </a:r>
          </a:p>
        </p:txBody>
      </p:sp>
      <p:sp>
        <p:nvSpPr>
          <p:cNvPr id="6861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977986" name="Rectangle 2"/>
          <p:cNvSpPr>
            <a:spLocks noGrp="1" noChangeArrowheads="1"/>
          </p:cNvSpPr>
          <p:nvPr>
            <p:ph type="body" idx="4294967295"/>
          </p:nvPr>
        </p:nvSpPr>
        <p:spPr>
          <a:xfrm>
            <a:off x="457200" y="1295400"/>
            <a:ext cx="8535988" cy="5562600"/>
          </a:xfrm>
        </p:spPr>
        <p:txBody>
          <a:bodyPr/>
          <a:lstStyle/>
          <a:p>
            <a:pPr marL="495300" indent="-495300" eaLnBrk="1" hangingPunct="1">
              <a:defRPr/>
            </a:pPr>
            <a:r>
              <a:rPr lang="de-DE" dirty="0"/>
              <a:t>Der </a:t>
            </a:r>
            <a:r>
              <a:rPr lang="de-DE" dirty="0" err="1"/>
              <a:t>Kaufkraftparitätenkanal</a:t>
            </a:r>
            <a:r>
              <a:rPr lang="de-DE" dirty="0"/>
              <a:t>:</a:t>
            </a:r>
          </a:p>
          <a:p>
            <a:pPr marL="495300" indent="-495300" eaLnBrk="1" hangingPunct="1">
              <a:lnSpc>
                <a:spcPct val="70000"/>
              </a:lnSpc>
              <a:defRPr/>
            </a:pPr>
            <a:endParaRPr lang="de-DE" dirty="0"/>
          </a:p>
          <a:p>
            <a:pPr marL="914400" lvl="1" indent="-457200" eaLnBrk="1" hangingPunct="1">
              <a:lnSpc>
                <a:spcPct val="90000"/>
              </a:lnSpc>
              <a:defRPr/>
            </a:pPr>
            <a:r>
              <a:rPr lang="de-DE" dirty="0"/>
              <a:t>Der </a:t>
            </a:r>
            <a:r>
              <a:rPr lang="de-DE" dirty="0" err="1">
                <a:solidFill>
                  <a:srgbClr val="00FF00"/>
                </a:solidFill>
              </a:rPr>
              <a:t>Kaufkraftparitätenkanal</a:t>
            </a:r>
            <a:r>
              <a:rPr lang="de-DE" dirty="0"/>
              <a:t> beeinflusst den Wechselkurs </a:t>
            </a:r>
            <a:r>
              <a:rPr lang="de-DE" dirty="0">
                <a:solidFill>
                  <a:srgbClr val="00FF00"/>
                </a:solidFill>
              </a:rPr>
              <a:t>über</a:t>
            </a:r>
            <a:r>
              <a:rPr lang="de-DE" dirty="0"/>
              <a:t> die Veränderung des inländischen </a:t>
            </a:r>
            <a:r>
              <a:rPr lang="de-DE" dirty="0">
                <a:solidFill>
                  <a:srgbClr val="00FF00"/>
                </a:solidFill>
              </a:rPr>
              <a:t>Preisniveaus</a:t>
            </a:r>
            <a:r>
              <a:rPr lang="de-DE" dirty="0"/>
              <a:t>.</a:t>
            </a:r>
          </a:p>
          <a:p>
            <a:pPr marL="914400" lvl="1" indent="-457200" eaLnBrk="1" hangingPunct="1">
              <a:lnSpc>
                <a:spcPct val="50000"/>
              </a:lnSpc>
              <a:defRPr/>
            </a:pPr>
            <a:endParaRPr lang="de-DE" dirty="0"/>
          </a:p>
          <a:p>
            <a:pPr marL="914400" lvl="1" indent="-457200" eaLnBrk="1" hangingPunct="1">
              <a:lnSpc>
                <a:spcPct val="90000"/>
              </a:lnSpc>
              <a:defRPr/>
            </a:pPr>
            <a:r>
              <a:rPr lang="de-DE" dirty="0"/>
              <a:t>Da das inländische Preisniveau über einen Zeitraum von ungefähr 1 Jahr relativ starr ist (s. Makroökonomik, Kapitel 3.1.), </a:t>
            </a:r>
            <a:r>
              <a:rPr lang="de-DE" dirty="0">
                <a:solidFill>
                  <a:srgbClr val="00FF00"/>
                </a:solidFill>
              </a:rPr>
              <a:t>wirkt</a:t>
            </a:r>
            <a:r>
              <a:rPr lang="de-DE" dirty="0"/>
              <a:t> dieser Kanal also nicht kurzfristig sondern nur </a:t>
            </a:r>
            <a:r>
              <a:rPr lang="de-DE" dirty="0">
                <a:solidFill>
                  <a:srgbClr val="00FF00"/>
                </a:solidFill>
              </a:rPr>
              <a:t>langfristig</a:t>
            </a:r>
            <a:r>
              <a:rPr lang="de-DE" dirty="0"/>
              <a:t>.</a:t>
            </a:r>
          </a:p>
          <a:p>
            <a:pPr marL="914400" lvl="1" indent="-457200" eaLnBrk="1" hangingPunct="1">
              <a:lnSpc>
                <a:spcPct val="50000"/>
              </a:lnSpc>
              <a:defRPr/>
            </a:pPr>
            <a:endParaRPr lang="de-DE" dirty="0"/>
          </a:p>
          <a:p>
            <a:pPr marL="914400" lvl="1" indent="-457200" eaLnBrk="1" hangingPunct="1">
              <a:lnSpc>
                <a:spcPct val="90000"/>
              </a:lnSpc>
              <a:defRPr/>
            </a:pPr>
            <a:r>
              <a:rPr lang="de-DE" dirty="0"/>
              <a:t>Er erklärt, warum Länder mit </a:t>
            </a:r>
            <a:r>
              <a:rPr lang="de-DE" dirty="0">
                <a:solidFill>
                  <a:srgbClr val="00FF00"/>
                </a:solidFill>
              </a:rPr>
              <a:t>starker Inflation</a:t>
            </a:r>
            <a:r>
              <a:rPr lang="de-DE" dirty="0"/>
              <a:t> normaler-weise </a:t>
            </a:r>
            <a:r>
              <a:rPr lang="de-DE" dirty="0">
                <a:solidFill>
                  <a:srgbClr val="00FF00"/>
                </a:solidFill>
              </a:rPr>
              <a:t>langfristig</a:t>
            </a:r>
            <a:r>
              <a:rPr lang="de-DE" dirty="0"/>
              <a:t> gesehen eine „</a:t>
            </a:r>
            <a:r>
              <a:rPr lang="de-DE" dirty="0">
                <a:solidFill>
                  <a:srgbClr val="00FF00"/>
                </a:solidFill>
              </a:rPr>
              <a:t>schwache</a:t>
            </a:r>
            <a:r>
              <a:rPr lang="de-DE" dirty="0"/>
              <a:t>“, d.h. ständig abwertende, </a:t>
            </a:r>
            <a:r>
              <a:rPr lang="de-DE" dirty="0">
                <a:solidFill>
                  <a:srgbClr val="00FF00"/>
                </a:solidFill>
              </a:rPr>
              <a:t>Währung</a:t>
            </a:r>
            <a:r>
              <a:rPr lang="de-DE" dirty="0"/>
              <a:t> haben.</a:t>
            </a:r>
            <a:endParaRPr lang="de-DE" dirty="0">
              <a:cs typeface="Arial" charset="0"/>
            </a:endParaRPr>
          </a:p>
        </p:txBody>
      </p:sp>
      <p:sp>
        <p:nvSpPr>
          <p:cNvPr id="7977987" name="Rectangle 3"/>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a:t> </a:t>
            </a:r>
            <a:r>
              <a:rPr lang="de-DE" sz="2200" b="0"/>
              <a:t>3.2.1.3. Der Einfluss über den Kaufkraftparitätenkanal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7798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779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Foliennummernplatzhalter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E1B9DEC0-9DFF-4D0E-BD79-779678E237C6}" type="slidenum">
              <a:rPr lang="de-DE" altLang="en-US" sz="1600" smtClean="0"/>
              <a:pPr algn="r" eaLnBrk="1" hangingPunct="1">
                <a:spcBef>
                  <a:spcPct val="0"/>
                </a:spcBef>
                <a:buClrTx/>
                <a:buFontTx/>
                <a:buNone/>
              </a:pPr>
              <a:t>64</a:t>
            </a:fld>
            <a:r>
              <a:rPr lang="de-DE" altLang="en-US" sz="1600"/>
              <a:t> -</a:t>
            </a:r>
          </a:p>
        </p:txBody>
      </p:sp>
      <p:sp>
        <p:nvSpPr>
          <p:cNvPr id="69635" name="Fußzeilenplatzhalter 2"/>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6963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b="1">
              <a:solidFill>
                <a:srgbClr val="00FF00"/>
              </a:solidFill>
            </a:endParaRPr>
          </a:p>
        </p:txBody>
      </p:sp>
      <p:sp>
        <p:nvSpPr>
          <p:cNvPr id="481283" name="Rectangle 3"/>
          <p:cNvSpPr>
            <a:spLocks noChangeArrowheads="1"/>
          </p:cNvSpPr>
          <p:nvPr/>
        </p:nvSpPr>
        <p:spPr bwMode="auto">
          <a:xfrm>
            <a:off x="0" y="1160463"/>
            <a:ext cx="9144000" cy="5545137"/>
          </a:xfrm>
          <a:prstGeom prst="rect">
            <a:avLst/>
          </a:prstGeom>
          <a:noFill/>
          <a:ln w="9525">
            <a:noFill/>
            <a:miter lim="800000"/>
            <a:headEnd/>
            <a:tailEnd/>
          </a:ln>
        </p:spPr>
        <p:txBody>
          <a:bodyPr lIns="92075" tIns="46038" rIns="92075" bIns="46038"/>
          <a:lstStyle/>
          <a:p>
            <a:pPr marL="571500" indent="-571500" algn="l">
              <a:lnSpc>
                <a:spcPct val="80000"/>
              </a:lnSpc>
              <a:spcBef>
                <a:spcPct val="60000"/>
              </a:spcBef>
              <a:buClr>
                <a:srgbClr val="FF0000"/>
              </a:buClr>
              <a:buFont typeface="Arial Unicode MS" pitchFamily="34" charset="-128"/>
              <a:buChar char="➤"/>
              <a:tabLst>
                <a:tab pos="1346200" algn="l"/>
              </a:tabLst>
              <a:defRPr/>
            </a:pPr>
            <a:r>
              <a:rPr lang="de-DE" sz="2400" dirty="0">
                <a:solidFill>
                  <a:schemeClr val="tx1"/>
                </a:solidFill>
                <a:effectLst>
                  <a:outerShdw blurRad="38100" dist="38100" dir="2700000" algn="tl">
                    <a:srgbClr val="000000"/>
                  </a:outerShdw>
                </a:effectLst>
              </a:rPr>
              <a:t>Der </a:t>
            </a:r>
            <a:r>
              <a:rPr lang="de-DE" sz="2400" dirty="0" err="1">
                <a:solidFill>
                  <a:schemeClr val="tx1"/>
                </a:solidFill>
                <a:effectLst>
                  <a:outerShdw blurRad="38100" dist="38100" dir="2700000" algn="tl">
                    <a:srgbClr val="000000"/>
                  </a:outerShdw>
                </a:effectLst>
              </a:rPr>
              <a:t>Kaufkraftparitätenkanal</a:t>
            </a:r>
            <a:r>
              <a:rPr lang="de-DE" sz="2200" dirty="0">
                <a:solidFill>
                  <a:schemeClr val="tx1"/>
                </a:solidFill>
                <a:cs typeface="Times New Roman" pitchFamily="18" charset="0"/>
              </a:rPr>
              <a:t>:</a:t>
            </a:r>
          </a:p>
          <a:p>
            <a:pPr marL="717550" lvl="1" indent="-495300" algn="l">
              <a:lnSpc>
                <a:spcPct val="80000"/>
              </a:lnSpc>
              <a:spcBef>
                <a:spcPct val="60000"/>
              </a:spcBef>
              <a:buClr>
                <a:srgbClr val="FF0000"/>
              </a:buClr>
              <a:buFont typeface="Arial Unicode MS" pitchFamily="34" charset="-128"/>
              <a:buChar char="■"/>
              <a:tabLst>
                <a:tab pos="1346200" algn="l"/>
              </a:tabLst>
              <a:defRPr/>
            </a:pPr>
            <a:r>
              <a:rPr lang="de-DE" sz="2200" dirty="0">
                <a:solidFill>
                  <a:schemeClr val="tx1"/>
                </a:solidFill>
                <a:effectLst>
                  <a:outerShdw blurRad="38100" dist="38100" dir="2700000" algn="tl">
                    <a:srgbClr val="000000"/>
                  </a:outerShdw>
                </a:effectLst>
                <a:cs typeface="Times New Roman" pitchFamily="18" charset="0"/>
              </a:rPr>
              <a:t>Erhöhung des realen Kreditangebotes  </a:t>
            </a:r>
            <a:r>
              <a:rPr lang="en-US" sz="2200" dirty="0">
                <a:solidFill>
                  <a:srgbClr val="00FF00"/>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2200" dirty="0">
                <a:solidFill>
                  <a:srgbClr val="00FF00"/>
                </a:solidFill>
                <a:effectLst>
                  <a:outerShdw blurRad="38100" dist="38100" dir="2700000" algn="tl">
                    <a:srgbClr val="000000"/>
                  </a:outerShdw>
                </a:effectLst>
                <a:cs typeface="Arial" charset="0"/>
              </a:rPr>
              <a:t>M</a:t>
            </a:r>
            <a:r>
              <a:rPr lang="en-US" sz="2200" dirty="0">
                <a:solidFill>
                  <a:srgbClr val="00FF00"/>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sz="2200" dirty="0">
                <a:solidFill>
                  <a:srgbClr val="00FF00"/>
                </a:solidFill>
                <a:effectLst>
                  <a:outerShdw blurRad="38100" dist="38100" dir="2700000" algn="tl">
                    <a:srgbClr val="000000"/>
                  </a:outerShdw>
                </a:effectLst>
                <a:cs typeface="Arial" charset="0"/>
              </a:rPr>
              <a:t>/ P ) </a:t>
            </a:r>
            <a:r>
              <a:rPr lang="en-US" sz="2200" dirty="0">
                <a:solidFill>
                  <a:srgbClr val="00FF00"/>
                </a:solidFill>
                <a:effectLst>
                  <a:outerShdw blurRad="38100" dist="38100" dir="2700000" algn="tl">
                    <a:srgbClr val="000000"/>
                  </a:outerShdw>
                </a:effectLst>
                <a:latin typeface="Arial" panose="020B0604020202020204" pitchFamily="34" charset="0"/>
                <a:cs typeface="Arial" panose="020B0604020202020204" pitchFamily="34" charset="0"/>
              </a:rPr>
              <a:t>↑</a:t>
            </a:r>
            <a:endParaRPr lang="el-GR" sz="2200" dirty="0">
              <a:solidFill>
                <a:srgbClr val="00FF00"/>
              </a:solidFill>
              <a:effectLst>
                <a:outerShdw blurRad="38100" dist="38100" dir="2700000" algn="tl">
                  <a:srgbClr val="000000"/>
                </a:outerShdw>
              </a:effectLst>
              <a:cs typeface="Arial" charset="0"/>
            </a:endParaRPr>
          </a:p>
          <a:p>
            <a:pPr marL="952500" lvl="1" indent="-495300" algn="l">
              <a:lnSpc>
                <a:spcPct val="50000"/>
              </a:lnSpc>
              <a:spcBef>
                <a:spcPct val="60000"/>
              </a:spcBef>
              <a:buClr>
                <a:srgbClr val="FF0000"/>
              </a:buClr>
              <a:buFont typeface="Arial Unicode MS" pitchFamily="34" charset="-128"/>
              <a:buNone/>
              <a:tabLst>
                <a:tab pos="1346200" algn="l"/>
              </a:tabLst>
              <a:defRPr/>
            </a:pPr>
            <a:r>
              <a:rPr lang="de-DE" sz="2200" dirty="0">
                <a:solidFill>
                  <a:schemeClr val="tx1"/>
                </a:solidFill>
                <a:effectLst>
                  <a:outerShdw blurRad="38100" dist="38100" dir="2700000" algn="tl">
                    <a:srgbClr val="000000"/>
                  </a:outerShdw>
                </a:effectLst>
                <a:cs typeface="Times New Roman" pitchFamily="18" charset="0"/>
              </a:rPr>
              <a:t>       =&gt; Rückgang des Kapitalmarktzinses: i</a:t>
            </a:r>
            <a:r>
              <a:rPr lang="de-DE" sz="2200" baseline="-25000" dirty="0">
                <a:solidFill>
                  <a:schemeClr val="tx1"/>
                </a:solidFill>
                <a:effectLst>
                  <a:outerShdw blurRad="38100" dist="38100" dir="2700000" algn="tl">
                    <a:srgbClr val="000000"/>
                  </a:outerShdw>
                </a:effectLst>
                <a:cs typeface="Times New Roman" pitchFamily="18" charset="0"/>
              </a:rPr>
              <a:t>€</a:t>
            </a:r>
            <a:r>
              <a:rPr lang="de-DE" sz="2200" dirty="0">
                <a:solidFill>
                  <a:schemeClr val="tx1"/>
                </a:solidFill>
                <a:effectLst>
                  <a:outerShdw blurRad="38100" dist="38100" dir="2700000" algn="tl">
                    <a:srgbClr val="000000"/>
                  </a:outerShdw>
                </a:effectLst>
                <a:cs typeface="Times New Roman" pitchFamily="18" charset="0"/>
              </a:rPr>
              <a:t> ↓</a:t>
            </a:r>
          </a:p>
          <a:p>
            <a:pPr marL="952500" lvl="1" indent="-495300" algn="l">
              <a:lnSpc>
                <a:spcPct val="50000"/>
              </a:lnSpc>
              <a:spcBef>
                <a:spcPct val="60000"/>
              </a:spcBef>
              <a:buClr>
                <a:srgbClr val="FF0000"/>
              </a:buClr>
              <a:buFont typeface="Arial Unicode MS" pitchFamily="34" charset="-128"/>
              <a:buNone/>
              <a:tabLst>
                <a:tab pos="1346200" algn="l"/>
              </a:tabLst>
              <a:defRPr/>
            </a:pPr>
            <a:r>
              <a:rPr lang="de-DE" sz="2200" dirty="0">
                <a:solidFill>
                  <a:schemeClr val="tx1"/>
                </a:solidFill>
                <a:effectLst>
                  <a:outerShdw blurRad="38100" dist="38100" dir="2700000" algn="tl">
                    <a:srgbClr val="000000"/>
                  </a:outerShdw>
                </a:effectLst>
                <a:cs typeface="Times New Roman" pitchFamily="18" charset="0"/>
              </a:rPr>
              <a:t>		=&gt; Anstieg der Investitionsgüternachfrage: I</a:t>
            </a:r>
            <a:r>
              <a:rPr lang="de-DE" sz="2400" dirty="0">
                <a:solidFill>
                  <a:schemeClr val="tx1"/>
                </a:solidFill>
                <a:effectLst>
                  <a:outerShdw blurRad="38100" dist="38100" dir="2700000" algn="tl">
                    <a:srgbClr val="000000"/>
                  </a:outerShdw>
                </a:effectLst>
              </a:rPr>
              <a:t>(i↓) </a:t>
            </a:r>
            <a:r>
              <a:rPr lang="de-DE" sz="2200" dirty="0">
                <a:solidFill>
                  <a:schemeClr val="tx1"/>
                </a:solidFill>
                <a:effectLst>
                  <a:outerShdw blurRad="38100" dist="38100" dir="2700000" algn="tl">
                    <a:srgbClr val="000000"/>
                  </a:outerShdw>
                </a:effectLst>
                <a:cs typeface="Times New Roman" pitchFamily="18" charset="0"/>
              </a:rPr>
              <a:t>↑</a:t>
            </a:r>
          </a:p>
          <a:p>
            <a:pPr marL="952500" lvl="1" indent="-495300" algn="l">
              <a:lnSpc>
                <a:spcPct val="50000"/>
              </a:lnSpc>
              <a:spcBef>
                <a:spcPct val="60000"/>
              </a:spcBef>
              <a:buClr>
                <a:srgbClr val="FF0000"/>
              </a:buClr>
              <a:buFont typeface="Arial Unicode MS" pitchFamily="34" charset="-128"/>
              <a:buNone/>
              <a:tabLst>
                <a:tab pos="1346200" algn="l"/>
              </a:tabLst>
              <a:defRPr/>
            </a:pPr>
            <a:r>
              <a:rPr lang="de-DE" sz="2200" dirty="0">
                <a:solidFill>
                  <a:schemeClr val="tx1"/>
                </a:solidFill>
                <a:effectLst>
                  <a:outerShdw blurRad="38100" dist="38100" dir="2700000" algn="tl">
                    <a:srgbClr val="000000"/>
                  </a:outerShdw>
                </a:effectLst>
                <a:cs typeface="Times New Roman" pitchFamily="18" charset="0"/>
              </a:rPr>
              <a:t>		=&gt; Anstieg der Konsumgüternachfrage: C</a:t>
            </a:r>
            <a:r>
              <a:rPr lang="de-DE" sz="2400" dirty="0">
                <a:solidFill>
                  <a:schemeClr val="tx1"/>
                </a:solidFill>
                <a:effectLst>
                  <a:outerShdw blurRad="38100" dist="38100" dir="2700000" algn="tl">
                    <a:srgbClr val="000000"/>
                  </a:outerShdw>
                </a:effectLst>
              </a:rPr>
              <a:t>(i↓) </a:t>
            </a:r>
            <a:r>
              <a:rPr lang="de-DE" sz="2400" dirty="0">
                <a:solidFill>
                  <a:schemeClr val="tx1"/>
                </a:solidFill>
                <a:effectLst>
                  <a:outerShdw blurRad="38100" dist="38100" dir="2700000" algn="tl">
                    <a:srgbClr val="000000"/>
                  </a:outerShdw>
                </a:effectLst>
                <a:cs typeface="Times New Roman" pitchFamily="18" charset="0"/>
              </a:rPr>
              <a:t>↑</a:t>
            </a:r>
            <a:endParaRPr lang="de-DE" sz="2200" dirty="0">
              <a:solidFill>
                <a:schemeClr val="tx1"/>
              </a:solidFill>
              <a:effectLst>
                <a:outerShdw blurRad="38100" dist="38100" dir="2700000" algn="tl">
                  <a:srgbClr val="000000"/>
                </a:outerShdw>
              </a:effectLst>
              <a:cs typeface="Times New Roman" pitchFamily="18" charset="0"/>
            </a:endParaRPr>
          </a:p>
          <a:p>
            <a:pPr marL="952500" lvl="1" indent="-495300" algn="l">
              <a:lnSpc>
                <a:spcPct val="90000"/>
              </a:lnSpc>
              <a:spcBef>
                <a:spcPct val="60000"/>
              </a:spcBef>
              <a:buClr>
                <a:srgbClr val="FF0000"/>
              </a:buClr>
              <a:buFont typeface="Arial Unicode MS" pitchFamily="34" charset="-128"/>
              <a:buNone/>
              <a:tabLst>
                <a:tab pos="1346200" algn="l"/>
              </a:tabLst>
              <a:defRPr/>
            </a:pPr>
            <a:r>
              <a:rPr lang="de-DE" sz="2200" dirty="0">
                <a:solidFill>
                  <a:schemeClr val="tx1"/>
                </a:solidFill>
                <a:effectLst>
                  <a:outerShdw blurRad="38100" dist="38100" dir="2700000" algn="tl">
                    <a:srgbClr val="000000"/>
                  </a:outerShdw>
                </a:effectLst>
                <a:cs typeface="Times New Roman" pitchFamily="18" charset="0"/>
              </a:rPr>
              <a:t>		=&gt; Abwertung der inländischen Währung: </a:t>
            </a:r>
          </a:p>
          <a:p>
            <a:pPr marL="952500" lvl="1" indent="-495300" algn="l">
              <a:lnSpc>
                <a:spcPct val="90000"/>
              </a:lnSpc>
              <a:spcBef>
                <a:spcPct val="60000"/>
              </a:spcBef>
              <a:buClr>
                <a:srgbClr val="FF0000"/>
              </a:buClr>
              <a:buFont typeface="Arial Unicode MS" pitchFamily="34" charset="-128"/>
              <a:buNone/>
              <a:tabLst>
                <a:tab pos="1346200" algn="l"/>
              </a:tabLst>
              <a:defRPr/>
            </a:pPr>
            <a:r>
              <a:rPr lang="de-DE" sz="2200" dirty="0">
                <a:solidFill>
                  <a:schemeClr val="tx1"/>
                </a:solidFill>
                <a:effectLst>
                  <a:outerShdw blurRad="38100" dist="38100" dir="2700000" algn="tl">
                    <a:srgbClr val="000000"/>
                  </a:outerShdw>
                </a:effectLst>
                <a:cs typeface="Times New Roman" pitchFamily="18" charset="0"/>
              </a:rPr>
              <a:t>              </a:t>
            </a:r>
            <a:r>
              <a:rPr lang="de-DE" sz="2200" dirty="0">
                <a:solidFill>
                  <a:schemeClr val="tx1"/>
                </a:solidFill>
                <a:effectLst>
                  <a:outerShdw blurRad="38100" dist="38100" dir="2700000" algn="tl">
                    <a:srgbClr val="000000"/>
                  </a:outerShdw>
                </a:effectLst>
              </a:rPr>
              <a:t>e</a:t>
            </a:r>
            <a:r>
              <a:rPr lang="de-DE" sz="2200" baseline="30000" dirty="0">
                <a:solidFill>
                  <a:schemeClr val="tx1"/>
                </a:solidFill>
                <a:effectLst>
                  <a:outerShdw blurRad="38100" dist="38100" dir="2700000" algn="tl">
                    <a:srgbClr val="000000"/>
                  </a:outerShdw>
                </a:effectLst>
              </a:rPr>
              <a:t>$</a:t>
            </a:r>
            <a:r>
              <a:rPr lang="de-DE" sz="2200" baseline="-25000" dirty="0">
                <a:solidFill>
                  <a:schemeClr val="tx1"/>
                </a:solidFill>
                <a:effectLst>
                  <a:outerShdw blurRad="38100" dist="38100" dir="2700000" algn="tl">
                    <a:srgbClr val="000000"/>
                  </a:outerShdw>
                </a:effectLst>
              </a:rPr>
              <a:t>€ </a:t>
            </a:r>
            <a:r>
              <a:rPr lang="de-DE" sz="2200" dirty="0">
                <a:solidFill>
                  <a:srgbClr val="00FF00"/>
                </a:solidFill>
                <a:effectLst>
                  <a:outerShdw blurRad="38100" dist="38100" dir="2700000" algn="tl">
                    <a:srgbClr val="000000"/>
                  </a:outerShdw>
                </a:effectLst>
                <a:cs typeface="Times New Roman" pitchFamily="18" charset="0"/>
              </a:rPr>
              <a:t>↓</a:t>
            </a:r>
            <a:r>
              <a:rPr lang="de-DE" sz="2200" dirty="0">
                <a:solidFill>
                  <a:schemeClr val="tx1"/>
                </a:solidFill>
                <a:effectLst>
                  <a:outerShdw blurRad="38100" dist="38100" dir="2700000" algn="tl">
                    <a:srgbClr val="000000"/>
                  </a:outerShdw>
                </a:effectLst>
                <a:cs typeface="Times New Roman" pitchFamily="18" charset="0"/>
              </a:rPr>
              <a:t>  = [ (</a:t>
            </a:r>
            <a:r>
              <a:rPr lang="de-DE" sz="2200" dirty="0" err="1">
                <a:solidFill>
                  <a:schemeClr val="tx1"/>
                </a:solidFill>
                <a:effectLst>
                  <a:outerShdw blurRad="38100" dist="38100" dir="2700000" algn="tl">
                    <a:srgbClr val="000000"/>
                  </a:outerShdw>
                </a:effectLst>
                <a:cs typeface="Times New Roman" pitchFamily="18" charset="0"/>
              </a:rPr>
              <a:t>1+i</a:t>
            </a:r>
            <a:r>
              <a:rPr lang="de-DE" sz="2200" baseline="-25000" dirty="0">
                <a:solidFill>
                  <a:schemeClr val="tx1"/>
                </a:solidFill>
                <a:effectLst>
                  <a:outerShdw blurRad="38100" dist="38100" dir="2700000" algn="tl">
                    <a:srgbClr val="000000"/>
                  </a:outerShdw>
                </a:effectLst>
                <a:cs typeface="Times New Roman" pitchFamily="18" charset="0"/>
              </a:rPr>
              <a:t>€</a:t>
            </a:r>
            <a:r>
              <a:rPr lang="de-DE" sz="2200" dirty="0">
                <a:solidFill>
                  <a:srgbClr val="00FF00"/>
                </a:solidFill>
                <a:effectLst>
                  <a:outerShdw blurRad="38100" dist="38100" dir="2700000" algn="tl">
                    <a:srgbClr val="000000"/>
                  </a:outerShdw>
                </a:effectLst>
                <a:cs typeface="Times New Roman" pitchFamily="18" charset="0"/>
              </a:rPr>
              <a:t>↓</a:t>
            </a:r>
            <a:r>
              <a:rPr lang="de-DE" sz="2200" dirty="0">
                <a:solidFill>
                  <a:schemeClr val="tx1"/>
                </a:solidFill>
                <a:effectLst>
                  <a:outerShdw blurRad="38100" dist="38100" dir="2700000" algn="tl">
                    <a:srgbClr val="000000"/>
                  </a:outerShdw>
                </a:effectLst>
                <a:cs typeface="Times New Roman" pitchFamily="18" charset="0"/>
              </a:rPr>
              <a:t>)/(</a:t>
            </a:r>
            <a:r>
              <a:rPr lang="de-DE" sz="2200" dirty="0" err="1">
                <a:solidFill>
                  <a:schemeClr val="tx1"/>
                </a:solidFill>
                <a:effectLst>
                  <a:outerShdw blurRad="38100" dist="38100" dir="2700000" algn="tl">
                    <a:srgbClr val="000000"/>
                  </a:outerShdw>
                </a:effectLst>
                <a:cs typeface="Times New Roman" pitchFamily="18" charset="0"/>
              </a:rPr>
              <a:t>1+i</a:t>
            </a:r>
            <a:r>
              <a:rPr lang="de-DE" sz="2200" baseline="-25000" dirty="0">
                <a:solidFill>
                  <a:schemeClr val="tx1"/>
                </a:solidFill>
                <a:effectLst>
                  <a:outerShdw blurRad="38100" dist="38100" dir="2700000" algn="tl">
                    <a:srgbClr val="000000"/>
                  </a:outerShdw>
                </a:effectLst>
                <a:cs typeface="Times New Roman" pitchFamily="18" charset="0"/>
              </a:rPr>
              <a:t>$</a:t>
            </a:r>
            <a:r>
              <a:rPr lang="de-DE" sz="2200" dirty="0">
                <a:solidFill>
                  <a:schemeClr val="tx1"/>
                </a:solidFill>
                <a:effectLst>
                  <a:outerShdw blurRad="38100" dist="38100" dir="2700000" algn="tl">
                    <a:srgbClr val="000000"/>
                  </a:outerShdw>
                </a:effectLst>
                <a:cs typeface="Times New Roman" pitchFamily="18" charset="0"/>
              </a:rPr>
              <a:t>) ] * f</a:t>
            </a:r>
            <a:r>
              <a:rPr lang="de-DE" sz="2200" baseline="30000" dirty="0">
                <a:solidFill>
                  <a:schemeClr val="tx1"/>
                </a:solidFill>
                <a:effectLst>
                  <a:outerShdw blurRad="38100" dist="38100" dir="2700000" algn="tl">
                    <a:srgbClr val="000000"/>
                  </a:outerShdw>
                </a:effectLst>
                <a:cs typeface="Times New Roman" pitchFamily="18" charset="0"/>
              </a:rPr>
              <a:t>$</a:t>
            </a:r>
            <a:r>
              <a:rPr lang="de-DE" sz="2200" baseline="-25000" dirty="0">
                <a:solidFill>
                  <a:schemeClr val="tx1"/>
                </a:solidFill>
                <a:effectLst>
                  <a:outerShdw blurRad="38100" dist="38100" dir="2700000" algn="tl">
                    <a:srgbClr val="000000"/>
                  </a:outerShdw>
                </a:effectLst>
                <a:cs typeface="Times New Roman" pitchFamily="18" charset="0"/>
              </a:rPr>
              <a:t>€</a:t>
            </a:r>
            <a:endParaRPr lang="de-DE" sz="2200" dirty="0">
              <a:solidFill>
                <a:schemeClr val="tx1"/>
              </a:solidFill>
              <a:effectLst>
                <a:outerShdw blurRad="38100" dist="38100" dir="2700000" algn="tl">
                  <a:srgbClr val="000000"/>
                </a:outerShdw>
              </a:effectLst>
              <a:cs typeface="Times New Roman" pitchFamily="18" charset="0"/>
            </a:endParaRPr>
          </a:p>
          <a:p>
            <a:pPr marL="952500" lvl="1" indent="-495300" algn="l">
              <a:lnSpc>
                <a:spcPct val="50000"/>
              </a:lnSpc>
              <a:spcBef>
                <a:spcPct val="60000"/>
              </a:spcBef>
              <a:buClr>
                <a:srgbClr val="FF0000"/>
              </a:buClr>
              <a:buFont typeface="Arial Unicode MS" pitchFamily="34" charset="-128"/>
              <a:buNone/>
              <a:tabLst>
                <a:tab pos="1346200" algn="l"/>
              </a:tabLst>
              <a:defRPr/>
            </a:pPr>
            <a:r>
              <a:rPr lang="de-DE" sz="2200" dirty="0">
                <a:solidFill>
                  <a:schemeClr val="tx1"/>
                </a:solidFill>
                <a:effectLst>
                  <a:outerShdw blurRad="38100" dist="38100" dir="2700000" algn="tl">
                    <a:srgbClr val="000000"/>
                  </a:outerShdw>
                </a:effectLst>
                <a:cs typeface="Times New Roman" pitchFamily="18" charset="0"/>
              </a:rPr>
              <a:t>			=&gt; </a:t>
            </a:r>
            <a:r>
              <a:rPr lang="de-DE" sz="2200" dirty="0" err="1">
                <a:solidFill>
                  <a:schemeClr val="tx1"/>
                </a:solidFill>
                <a:effectLst>
                  <a:outerShdw blurRad="38100" dist="38100" dir="2700000" algn="tl">
                    <a:srgbClr val="000000"/>
                  </a:outerShdw>
                </a:effectLst>
                <a:cs typeface="Times New Roman" pitchFamily="18" charset="0"/>
              </a:rPr>
              <a:t>Inl</a:t>
            </a:r>
            <a:r>
              <a:rPr lang="de-DE" sz="2200" dirty="0">
                <a:solidFill>
                  <a:schemeClr val="tx1"/>
                </a:solidFill>
                <a:effectLst>
                  <a:outerShdw blurRad="38100" dist="38100" dir="2700000" algn="tl">
                    <a:srgbClr val="000000"/>
                  </a:outerShdw>
                </a:effectLst>
                <a:cs typeface="Times New Roman" pitchFamily="18" charset="0"/>
              </a:rPr>
              <a:t>. Güter billiger als ausländische: </a:t>
            </a:r>
            <a:r>
              <a:rPr lang="en-US" sz="2200" dirty="0">
                <a:solidFill>
                  <a:schemeClr val="tx1"/>
                </a:solidFill>
                <a:effectLst>
                  <a:outerShdw blurRad="38100" dist="38100" dir="2700000" algn="tl">
                    <a:srgbClr val="000000"/>
                  </a:outerShdw>
                </a:effectLst>
              </a:rPr>
              <a:t>P</a:t>
            </a:r>
            <a:r>
              <a:rPr lang="en-US" sz="2200" baseline="-25000" dirty="0">
                <a:solidFill>
                  <a:schemeClr val="tx1"/>
                </a:solidFill>
                <a:effectLst>
                  <a:outerShdw blurRad="38100" dist="38100" dir="2700000" algn="tl">
                    <a:srgbClr val="000000"/>
                  </a:outerShdw>
                </a:effectLst>
              </a:rPr>
              <a:t>€ </a:t>
            </a:r>
            <a:r>
              <a:rPr lang="en-US" sz="2200" dirty="0">
                <a:solidFill>
                  <a:schemeClr val="tx1"/>
                </a:solidFill>
                <a:effectLst>
                  <a:outerShdw blurRad="38100" dist="38100" dir="2700000" algn="tl">
                    <a:srgbClr val="000000"/>
                  </a:outerShdw>
                </a:effectLst>
                <a:cs typeface="Times New Roman" pitchFamily="18" charset="0"/>
              </a:rPr>
              <a:t>* </a:t>
            </a:r>
            <a:r>
              <a:rPr lang="en-US" sz="2200" dirty="0">
                <a:solidFill>
                  <a:schemeClr val="tx1"/>
                </a:solidFill>
                <a:effectLst>
                  <a:outerShdw blurRad="38100" dist="38100" dir="2700000" algn="tl">
                    <a:srgbClr val="000000"/>
                  </a:outerShdw>
                </a:effectLst>
              </a:rPr>
              <a:t>e</a:t>
            </a:r>
            <a:r>
              <a:rPr lang="en-US" sz="2200" baseline="30000" dirty="0">
                <a:solidFill>
                  <a:schemeClr val="tx1"/>
                </a:solidFill>
                <a:effectLst>
                  <a:outerShdw blurRad="38100" dist="38100" dir="2700000" algn="tl">
                    <a:srgbClr val="000000"/>
                  </a:outerShdw>
                </a:effectLst>
              </a:rPr>
              <a:t>$</a:t>
            </a:r>
            <a:r>
              <a:rPr lang="en-US" sz="2200" baseline="-25000" dirty="0">
                <a:solidFill>
                  <a:schemeClr val="tx1"/>
                </a:solidFill>
                <a:effectLst>
                  <a:outerShdw blurRad="38100" dist="38100" dir="2700000" algn="tl">
                    <a:srgbClr val="000000"/>
                  </a:outerShdw>
                </a:effectLst>
              </a:rPr>
              <a:t>€</a:t>
            </a:r>
            <a:r>
              <a:rPr lang="en-US" sz="2200" dirty="0">
                <a:solidFill>
                  <a:schemeClr val="tx1"/>
                </a:solidFill>
                <a:effectLst>
                  <a:outerShdw blurRad="38100" dist="38100" dir="2700000" algn="tl">
                    <a:srgbClr val="000000"/>
                  </a:outerShdw>
                </a:effectLst>
              </a:rPr>
              <a:t> </a:t>
            </a:r>
            <a:r>
              <a:rPr lang="en-US" sz="2200" dirty="0">
                <a:solidFill>
                  <a:schemeClr val="tx1"/>
                </a:solidFill>
                <a:effectLst>
                  <a:outerShdw blurRad="38100" dist="38100" dir="2700000" algn="tl">
                    <a:srgbClr val="000000"/>
                  </a:outerShdw>
                </a:effectLst>
                <a:cs typeface="Times New Roman" pitchFamily="18" charset="0"/>
              </a:rPr>
              <a:t>↓</a:t>
            </a:r>
            <a:r>
              <a:rPr lang="en-US" sz="2200" dirty="0">
                <a:solidFill>
                  <a:schemeClr val="tx1"/>
                </a:solidFill>
                <a:effectLst>
                  <a:outerShdw blurRad="38100" dist="38100" dir="2700000" algn="tl">
                    <a:srgbClr val="000000"/>
                  </a:outerShdw>
                </a:effectLst>
              </a:rPr>
              <a:t> &lt;  P</a:t>
            </a:r>
            <a:r>
              <a:rPr lang="en-US" sz="2200" baseline="-25000" dirty="0">
                <a:solidFill>
                  <a:schemeClr val="tx1"/>
                </a:solidFill>
                <a:effectLst>
                  <a:outerShdw blurRad="38100" dist="38100" dir="2700000" algn="tl">
                    <a:srgbClr val="000000"/>
                  </a:outerShdw>
                </a:effectLst>
              </a:rPr>
              <a:t>$</a:t>
            </a:r>
            <a:endParaRPr lang="de-DE" sz="2200" dirty="0">
              <a:solidFill>
                <a:schemeClr val="tx1"/>
              </a:solidFill>
              <a:effectLst>
                <a:outerShdw blurRad="38100" dist="38100" dir="2700000" algn="tl">
                  <a:srgbClr val="000000"/>
                </a:outerShdw>
              </a:effectLst>
              <a:cs typeface="Times New Roman" pitchFamily="18" charset="0"/>
            </a:endParaRPr>
          </a:p>
          <a:p>
            <a:pPr marL="952500" lvl="1" indent="-495300" algn="l">
              <a:lnSpc>
                <a:spcPct val="50000"/>
              </a:lnSpc>
              <a:spcBef>
                <a:spcPct val="60000"/>
              </a:spcBef>
              <a:buClr>
                <a:srgbClr val="FF0000"/>
              </a:buClr>
              <a:buFont typeface="Arial Unicode MS" pitchFamily="34" charset="-128"/>
              <a:buNone/>
              <a:tabLst>
                <a:tab pos="1346200" algn="l"/>
              </a:tabLst>
              <a:defRPr/>
            </a:pPr>
            <a:r>
              <a:rPr lang="de-DE" sz="2200" dirty="0">
                <a:solidFill>
                  <a:schemeClr val="tx1"/>
                </a:solidFill>
                <a:effectLst>
                  <a:outerShdw blurRad="38100" dist="38100" dir="2700000" algn="tl">
                    <a:srgbClr val="000000"/>
                  </a:outerShdw>
                </a:effectLst>
                <a:cs typeface="Times New Roman" pitchFamily="18" charset="0"/>
              </a:rPr>
              <a:t>			      =&gt; Anstieg der inländischen Exporte: EX ↑</a:t>
            </a:r>
          </a:p>
          <a:p>
            <a:pPr marL="952500" lvl="1" indent="-495300" algn="l">
              <a:lnSpc>
                <a:spcPct val="50000"/>
              </a:lnSpc>
              <a:spcBef>
                <a:spcPct val="60000"/>
              </a:spcBef>
              <a:buClr>
                <a:srgbClr val="FF0000"/>
              </a:buClr>
              <a:buFont typeface="Arial Unicode MS" pitchFamily="34" charset="-128"/>
              <a:buNone/>
              <a:tabLst>
                <a:tab pos="1346200" algn="l"/>
              </a:tabLst>
              <a:defRPr/>
            </a:pPr>
            <a:r>
              <a:rPr lang="de-DE" sz="2200" dirty="0">
                <a:solidFill>
                  <a:schemeClr val="tx1"/>
                </a:solidFill>
                <a:effectLst>
                  <a:outerShdw blurRad="38100" dist="38100" dir="2700000" algn="tl">
                    <a:srgbClr val="000000"/>
                  </a:outerShdw>
                </a:effectLst>
                <a:cs typeface="Times New Roman" pitchFamily="18" charset="0"/>
              </a:rPr>
              <a:t>			      =&gt; Rückgang der inländischen Importe: IM↓</a:t>
            </a:r>
          </a:p>
          <a:p>
            <a:pPr marL="571500" indent="-571500" algn="l">
              <a:lnSpc>
                <a:spcPts val="800"/>
              </a:lnSpc>
              <a:spcBef>
                <a:spcPct val="60000"/>
              </a:spcBef>
              <a:buClr>
                <a:srgbClr val="FF0000"/>
              </a:buClr>
              <a:buFont typeface="Arial Unicode MS" pitchFamily="34" charset="-128"/>
              <a:buNone/>
              <a:tabLst>
                <a:tab pos="1346200" algn="l"/>
              </a:tabLst>
              <a:defRPr/>
            </a:pPr>
            <a:r>
              <a:rPr lang="de-DE" sz="2200" dirty="0">
                <a:solidFill>
                  <a:schemeClr val="tx1"/>
                </a:solidFill>
                <a:effectLst>
                  <a:outerShdw blurRad="38100" dist="38100" dir="2700000" algn="tl">
                    <a:srgbClr val="000000"/>
                  </a:outerShdw>
                </a:effectLst>
                <a:cs typeface="Times New Roman" pitchFamily="18" charset="0"/>
              </a:rPr>
              <a:t>   // =&gt; Anstieg der inländischen Güternachfrage: Y</a:t>
            </a:r>
            <a:r>
              <a:rPr lang="de-DE" sz="2200" baseline="-25000" dirty="0">
                <a:solidFill>
                  <a:schemeClr val="tx1"/>
                </a:solidFill>
                <a:effectLst>
                  <a:outerShdw blurRad="38100" dist="38100" dir="2700000" algn="tl">
                    <a:srgbClr val="000000"/>
                  </a:outerShdw>
                </a:effectLst>
                <a:cs typeface="Times New Roman" pitchFamily="18" charset="0"/>
              </a:rPr>
              <a:t>D</a:t>
            </a:r>
            <a:r>
              <a:rPr lang="de-DE" sz="2200" dirty="0">
                <a:solidFill>
                  <a:schemeClr val="tx1"/>
                </a:solidFill>
                <a:effectLst>
                  <a:outerShdw blurRad="38100" dist="38100" dir="2700000" algn="tl">
                    <a:srgbClr val="000000"/>
                  </a:outerShdw>
                </a:effectLst>
                <a:cs typeface="Times New Roman" pitchFamily="18" charset="0"/>
              </a:rPr>
              <a:t>↑ = C↑+I↑+EX↑-IM↓</a:t>
            </a:r>
          </a:p>
          <a:p>
            <a:pPr marL="571500" indent="-571500" algn="l">
              <a:lnSpc>
                <a:spcPts val="800"/>
              </a:lnSpc>
              <a:spcBef>
                <a:spcPct val="60000"/>
              </a:spcBef>
              <a:buClr>
                <a:srgbClr val="FF0000"/>
              </a:buClr>
              <a:buFont typeface="Arial Unicode MS" pitchFamily="34" charset="-128"/>
              <a:buNone/>
              <a:tabLst>
                <a:tab pos="1346200" algn="l"/>
              </a:tabLst>
              <a:defRPr/>
            </a:pPr>
            <a:r>
              <a:rPr lang="de-DE" sz="2200" dirty="0">
                <a:solidFill>
                  <a:schemeClr val="tx1"/>
                </a:solidFill>
                <a:effectLst>
                  <a:outerShdw blurRad="38100" dist="38100" dir="2700000" algn="tl">
                    <a:srgbClr val="000000"/>
                  </a:outerShdw>
                </a:effectLst>
                <a:cs typeface="Times New Roman" pitchFamily="18" charset="0"/>
              </a:rPr>
              <a:t>      =&gt; Inländische Überschussnachfrage: Y</a:t>
            </a:r>
            <a:r>
              <a:rPr lang="de-DE" sz="2200" baseline="-25000" dirty="0">
                <a:solidFill>
                  <a:schemeClr val="tx1"/>
                </a:solidFill>
                <a:effectLst>
                  <a:outerShdw blurRad="38100" dist="38100" dir="2700000" algn="tl">
                    <a:srgbClr val="000000"/>
                  </a:outerShdw>
                </a:effectLst>
                <a:cs typeface="Times New Roman" pitchFamily="18" charset="0"/>
              </a:rPr>
              <a:t>D</a:t>
            </a:r>
            <a:r>
              <a:rPr lang="de-DE" sz="2200" dirty="0">
                <a:solidFill>
                  <a:schemeClr val="tx1"/>
                </a:solidFill>
                <a:effectLst>
                  <a:outerShdw blurRad="38100" dist="38100" dir="2700000" algn="tl">
                    <a:srgbClr val="000000"/>
                  </a:outerShdw>
                </a:effectLst>
                <a:cs typeface="Times New Roman" pitchFamily="18" charset="0"/>
              </a:rPr>
              <a:t> &gt; Y</a:t>
            </a:r>
            <a:r>
              <a:rPr lang="de-DE" sz="2200" baseline="-25000" dirty="0">
                <a:solidFill>
                  <a:schemeClr val="tx1"/>
                </a:solidFill>
                <a:effectLst>
                  <a:outerShdw blurRad="38100" dist="38100" dir="2700000" algn="tl">
                    <a:srgbClr val="000000"/>
                  </a:outerShdw>
                </a:effectLst>
                <a:cs typeface="Times New Roman" pitchFamily="18" charset="0"/>
              </a:rPr>
              <a:t>S</a:t>
            </a:r>
            <a:endParaRPr lang="de-DE" sz="2200" dirty="0">
              <a:solidFill>
                <a:schemeClr val="tx1"/>
              </a:solidFill>
              <a:effectLst>
                <a:outerShdw blurRad="38100" dist="38100" dir="2700000" algn="tl">
                  <a:srgbClr val="000000"/>
                </a:outerShdw>
              </a:effectLst>
              <a:cs typeface="Times New Roman" pitchFamily="18" charset="0"/>
            </a:endParaRPr>
          </a:p>
          <a:p>
            <a:pPr marL="571500" indent="-571500" algn="l">
              <a:lnSpc>
                <a:spcPts val="800"/>
              </a:lnSpc>
              <a:spcBef>
                <a:spcPct val="60000"/>
              </a:spcBef>
              <a:buClr>
                <a:srgbClr val="FF0000"/>
              </a:buClr>
              <a:buFont typeface="Arial Unicode MS" pitchFamily="34" charset="-128"/>
              <a:buNone/>
              <a:tabLst>
                <a:tab pos="1346200" algn="l"/>
              </a:tabLst>
              <a:defRPr/>
            </a:pPr>
            <a:r>
              <a:rPr lang="de-DE" sz="2200" dirty="0">
                <a:solidFill>
                  <a:schemeClr val="tx1"/>
                </a:solidFill>
                <a:effectLst>
                  <a:outerShdw blurRad="38100" dist="38100" dir="2700000" algn="tl">
                    <a:srgbClr val="000000"/>
                  </a:outerShdw>
                </a:effectLst>
                <a:cs typeface="Times New Roman" pitchFamily="18" charset="0"/>
              </a:rPr>
              <a:t>      =&gt; Anstieg des inländischen Preisniveaus (=Inflation): P</a:t>
            </a:r>
            <a:r>
              <a:rPr lang="de-DE" sz="2200" baseline="-25000" dirty="0">
                <a:solidFill>
                  <a:schemeClr val="tx1"/>
                </a:solidFill>
                <a:effectLst>
                  <a:outerShdw blurRad="38100" dist="38100" dir="2700000" algn="tl">
                    <a:srgbClr val="000000"/>
                  </a:outerShdw>
                </a:effectLst>
                <a:cs typeface="Times New Roman" pitchFamily="18" charset="0"/>
              </a:rPr>
              <a:t>€</a:t>
            </a:r>
            <a:r>
              <a:rPr lang="de-DE" sz="2200" dirty="0">
                <a:solidFill>
                  <a:schemeClr val="tx1"/>
                </a:solidFill>
                <a:effectLst>
                  <a:outerShdw blurRad="38100" dist="38100" dir="2700000" algn="tl">
                    <a:srgbClr val="000000"/>
                  </a:outerShdw>
                </a:effectLst>
                <a:cs typeface="Times New Roman" pitchFamily="18" charset="0"/>
              </a:rPr>
              <a:t> ↑</a:t>
            </a:r>
          </a:p>
        </p:txBody>
      </p:sp>
      <p:sp>
        <p:nvSpPr>
          <p:cNvPr id="7992328" name="Rectangle 8"/>
          <p:cNvSpPr>
            <a:spLocks noChangeArrowheads="1"/>
          </p:cNvSpPr>
          <p:nvPr/>
        </p:nvSpPr>
        <p:spPr bwMode="auto">
          <a:xfrm>
            <a:off x="0" y="31750"/>
            <a:ext cx="9144000" cy="1100138"/>
          </a:xfrm>
          <a:prstGeom prst="rect">
            <a:avLst/>
          </a:prstGeom>
          <a:noFill/>
          <a:ln w="9525">
            <a:noFill/>
            <a:miter lim="800000"/>
            <a:headEnd/>
            <a:tailEnd/>
          </a:ln>
          <a:effectLst/>
        </p:spPr>
        <p:txBody>
          <a:bodyPr anchor="ctr"/>
          <a:lstStyle/>
          <a:p>
            <a:pPr>
              <a:defRPr/>
            </a:pPr>
            <a:r>
              <a:rPr lang="de-DE" sz="2600" b="1">
                <a:solidFill>
                  <a:srgbClr val="FFFF00"/>
                </a:solidFill>
                <a:effectLst>
                  <a:outerShdw blurRad="38100" dist="38100" dir="2700000" algn="tl">
                    <a:srgbClr val="000000"/>
                  </a:outerShdw>
                </a:effectLst>
              </a:rPr>
              <a:t>3. Währungstheorie und Währungspolitik</a:t>
            </a:r>
            <a:br>
              <a:rPr lang="de-DE" sz="2600" b="1">
                <a:solidFill>
                  <a:srgbClr val="FFFF00"/>
                </a:solidFill>
                <a:effectLst>
                  <a:outerShdw blurRad="38100" dist="38100" dir="2700000" algn="tl">
                    <a:srgbClr val="000000"/>
                  </a:outerShdw>
                </a:effectLst>
              </a:rPr>
            </a:br>
            <a:r>
              <a:rPr lang="de-DE" sz="2600" b="1">
                <a:solidFill>
                  <a:srgbClr val="FFFF00"/>
                </a:solidFill>
                <a:effectLst>
                  <a:outerShdw blurRad="38100" dist="38100" dir="2700000" algn="tl">
                    <a:srgbClr val="000000"/>
                  </a:outerShdw>
                </a:effectLst>
              </a:rPr>
              <a:t> </a:t>
            </a:r>
            <a:r>
              <a:rPr lang="de-DE" sz="2200">
                <a:solidFill>
                  <a:srgbClr val="FFFF00"/>
                </a:solidFill>
                <a:effectLst>
                  <a:outerShdw blurRad="38100" dist="38100" dir="2700000" algn="tl">
                    <a:srgbClr val="000000"/>
                  </a:outerShdw>
                </a:effectLst>
              </a:rPr>
              <a:t>3.2.1.3. Der Einfluss über den Kaufkraftparitätenkanal</a:t>
            </a:r>
          </a:p>
        </p:txBody>
      </p:sp>
      <p:sp>
        <p:nvSpPr>
          <p:cNvPr id="69639" name="AutoShape 12">
            <a:hlinkClick r:id="rId3" action="ppaction://hlinkpres?slideindex=97&amp;slidetitle=2. Das neoklassische Modell der Volkswirtschaft 2.2.1. Wirkungslosigkeit von Geldpolitik" highlightClick="1"/>
          </p:cNvPr>
          <p:cNvSpPr>
            <a:spLocks noChangeArrowheads="1"/>
          </p:cNvSpPr>
          <p:nvPr/>
        </p:nvSpPr>
        <p:spPr bwMode="auto">
          <a:xfrm>
            <a:off x="8555038" y="6435725"/>
            <a:ext cx="511175" cy="333375"/>
          </a:xfrm>
          <a:prstGeom prst="actionButtonEnd">
            <a:avLst/>
          </a:prstGeom>
          <a:solidFill>
            <a:srgbClr val="99CCFF"/>
          </a:solidFill>
          <a:ln w="25400">
            <a:solidFill>
              <a:srgbClr val="0000FF"/>
            </a:solidFill>
            <a:miter lim="800000"/>
            <a:headEnd type="none" w="med" len="lg"/>
            <a:tailEnd type="none" w="lg" len="lg"/>
          </a:ln>
        </p:spPr>
        <p:txBody>
          <a:bodyPr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28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28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128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128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8128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8128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8128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8128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81283">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81283">
                                            <p:txEl>
                                              <p:pRg st="11" end="11"/>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8128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Foliennummernplatzhalter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BFF7AEDE-4A6E-4B1A-A10B-D762F50EDD92}" type="slidenum">
              <a:rPr lang="de-DE" altLang="en-US" sz="1600" smtClean="0"/>
              <a:pPr algn="r" eaLnBrk="1" hangingPunct="1">
                <a:spcBef>
                  <a:spcPct val="0"/>
                </a:spcBef>
                <a:buClrTx/>
                <a:buFontTx/>
                <a:buNone/>
              </a:pPr>
              <a:t>65</a:t>
            </a:fld>
            <a:r>
              <a:rPr lang="de-DE" altLang="en-US" sz="1600"/>
              <a:t> -</a:t>
            </a:r>
          </a:p>
        </p:txBody>
      </p:sp>
      <p:sp>
        <p:nvSpPr>
          <p:cNvPr id="70659" name="Fußzeilenplatzhalter 2"/>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066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en-US" altLang="en-US" b="1">
              <a:solidFill>
                <a:srgbClr val="00FF00"/>
              </a:solidFill>
            </a:endParaRPr>
          </a:p>
        </p:txBody>
      </p:sp>
      <p:sp>
        <p:nvSpPr>
          <p:cNvPr id="481283" name="Rectangle 3"/>
          <p:cNvSpPr>
            <a:spLocks noChangeArrowheads="1"/>
          </p:cNvSpPr>
          <p:nvPr/>
        </p:nvSpPr>
        <p:spPr bwMode="auto">
          <a:xfrm>
            <a:off x="0" y="1160463"/>
            <a:ext cx="9144000" cy="5351462"/>
          </a:xfrm>
          <a:prstGeom prst="rect">
            <a:avLst/>
          </a:prstGeom>
          <a:noFill/>
          <a:ln w="9525">
            <a:noFill/>
            <a:miter lim="800000"/>
            <a:headEnd/>
            <a:tailEnd/>
          </a:ln>
        </p:spPr>
        <p:txBody>
          <a:bodyPr lIns="92075" tIns="46038" rIns="92075" bIns="46038"/>
          <a:lstStyle/>
          <a:p>
            <a:pPr marL="450850" indent="-450850" algn="l" defTabSz="628650">
              <a:lnSpc>
                <a:spcPct val="70000"/>
              </a:lnSpc>
              <a:spcBef>
                <a:spcPct val="60000"/>
              </a:spcBef>
              <a:buClr>
                <a:srgbClr val="FF0000"/>
              </a:buClr>
              <a:buFont typeface="Arial Unicode MS" pitchFamily="34" charset="-128"/>
              <a:buNone/>
              <a:defRPr/>
            </a:pPr>
            <a:r>
              <a:rPr lang="de-DE" sz="2200" dirty="0">
                <a:solidFill>
                  <a:schemeClr val="tx1"/>
                </a:solidFill>
                <a:effectLst>
                  <a:outerShdw blurRad="38100" dist="38100" dir="2700000" algn="tl">
                    <a:srgbClr val="000000"/>
                  </a:outerShdw>
                </a:effectLst>
                <a:cs typeface="Times New Roman" pitchFamily="18" charset="0"/>
              </a:rPr>
              <a:t>    =&gt; Anstieg des inländischen Preisniveaus (=Inflation): </a:t>
            </a:r>
            <a:r>
              <a:rPr lang="de-DE" sz="2200" dirty="0">
                <a:solidFill>
                  <a:srgbClr val="FF66FF"/>
                </a:solidFill>
                <a:effectLst>
                  <a:outerShdw blurRad="38100" dist="38100" dir="2700000" algn="tl">
                    <a:srgbClr val="000000"/>
                  </a:outerShdw>
                </a:effectLst>
                <a:cs typeface="Times New Roman" pitchFamily="18" charset="0"/>
              </a:rPr>
              <a:t>P</a:t>
            </a:r>
            <a:r>
              <a:rPr lang="de-DE" sz="2200" baseline="-25000" dirty="0">
                <a:solidFill>
                  <a:srgbClr val="FF66FF"/>
                </a:solidFill>
                <a:effectLst>
                  <a:outerShdw blurRad="38100" dist="38100" dir="2700000" algn="tl">
                    <a:srgbClr val="000000"/>
                  </a:outerShdw>
                </a:effectLst>
                <a:cs typeface="Times New Roman" pitchFamily="18" charset="0"/>
              </a:rPr>
              <a:t>€ </a:t>
            </a:r>
            <a:r>
              <a:rPr lang="de-DE" dirty="0">
                <a:solidFill>
                  <a:srgbClr val="FF66FF"/>
                </a:solidFill>
                <a:effectLst>
                  <a:outerShdw blurRad="38100" dist="38100" dir="2700000" algn="tl">
                    <a:srgbClr val="000000"/>
                  </a:outerShdw>
                </a:effectLst>
              </a:rPr>
              <a:t>↑</a:t>
            </a:r>
            <a:endParaRPr lang="de-DE" sz="2200" dirty="0">
              <a:solidFill>
                <a:srgbClr val="FF66FF"/>
              </a:solidFill>
              <a:effectLst>
                <a:outerShdw blurRad="38100" dist="38100" dir="2700000" algn="tl">
                  <a:srgbClr val="000000"/>
                </a:outerShdw>
              </a:effectLst>
              <a:cs typeface="Times New Roman" pitchFamily="18" charset="0"/>
            </a:endParaRPr>
          </a:p>
          <a:p>
            <a:pPr marL="450850" indent="-450850" algn="l" defTabSz="628650">
              <a:lnSpc>
                <a:spcPct val="70000"/>
              </a:lnSpc>
              <a:spcBef>
                <a:spcPct val="60000"/>
              </a:spcBef>
              <a:buClr>
                <a:srgbClr val="FF0000"/>
              </a:buClr>
              <a:buFont typeface="Arial Unicode MS" pitchFamily="34" charset="-128"/>
              <a:buNone/>
              <a:defRPr/>
            </a:pPr>
            <a:r>
              <a:rPr lang="de-DE" sz="2200" dirty="0">
                <a:solidFill>
                  <a:schemeClr val="tx1"/>
                </a:solidFill>
                <a:effectLst>
                  <a:outerShdw blurRad="38100" dist="38100" dir="2700000" algn="tl">
                    <a:srgbClr val="000000"/>
                  </a:outerShdw>
                </a:effectLst>
                <a:cs typeface="Times New Roman" pitchFamily="18" charset="0"/>
              </a:rPr>
              <a:t>		</a:t>
            </a:r>
            <a:r>
              <a:rPr lang="de-DE" sz="2200" dirty="0">
                <a:solidFill>
                  <a:schemeClr val="tx1"/>
                </a:solidFill>
                <a:effectLst>
                  <a:outerShdw blurRad="38100" dist="38100" dir="2700000" algn="tl">
                    <a:srgbClr val="000000"/>
                  </a:outerShdw>
                </a:effectLst>
              </a:rPr>
              <a:t>=&gt; Rückgang des realen Kreditangebotes: </a:t>
            </a:r>
          </a:p>
          <a:p>
            <a:pPr marL="450850" indent="-450850" algn="l" defTabSz="628650">
              <a:lnSpc>
                <a:spcPct val="70000"/>
              </a:lnSpc>
              <a:spcBef>
                <a:spcPct val="60000"/>
              </a:spcBef>
              <a:buClr>
                <a:srgbClr val="FF0000"/>
              </a:buClr>
              <a:buFont typeface="Arial Unicode MS" pitchFamily="34" charset="-128"/>
              <a:buNone/>
              <a:defRPr/>
            </a:pPr>
            <a:r>
              <a:rPr lang="en-US" sz="2200"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2200" dirty="0">
                <a:solidFill>
                  <a:srgbClr val="00FF00"/>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sz="2200" dirty="0">
                <a:solidFill>
                  <a:srgbClr val="00FF00"/>
                </a:solidFill>
                <a:effectLst>
                  <a:outerShdw blurRad="38100" dist="38100" dir="2700000" algn="tl">
                    <a:srgbClr val="000000"/>
                  </a:outerShdw>
                </a:effectLst>
                <a:cs typeface="Arial" charset="0"/>
              </a:rPr>
              <a:t>M</a:t>
            </a:r>
            <a:r>
              <a:rPr lang="en-US" sz="2200" dirty="0">
                <a:solidFill>
                  <a:srgbClr val="00FF00"/>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sz="2200" dirty="0">
                <a:solidFill>
                  <a:srgbClr val="00FF00"/>
                </a:solidFill>
                <a:effectLst>
                  <a:outerShdw blurRad="38100" dist="38100" dir="2700000" algn="tl">
                    <a:srgbClr val="000000"/>
                  </a:outerShdw>
                </a:effectLst>
                <a:cs typeface="Arial" charset="0"/>
              </a:rPr>
              <a:t>/P  ) </a:t>
            </a:r>
            <a:r>
              <a:rPr lang="en-US" sz="2200" dirty="0">
                <a:solidFill>
                  <a:srgbClr val="00FF00"/>
                </a:solidFill>
                <a:effectLst>
                  <a:outerShdw blurRad="38100" dist="38100" dir="2700000" algn="tl">
                    <a:srgbClr val="000000"/>
                  </a:outerShdw>
                </a:effectLst>
                <a:latin typeface="Arial" panose="020B0604020202020204" pitchFamily="34" charset="0"/>
                <a:cs typeface="Arial" panose="020B0604020202020204" pitchFamily="34" charset="0"/>
              </a:rPr>
              <a:t>↑</a:t>
            </a:r>
            <a:endParaRPr lang="de-DE" sz="2200" dirty="0">
              <a:solidFill>
                <a:schemeClr val="tx1"/>
              </a:solidFill>
              <a:effectLst>
                <a:outerShdw blurRad="38100" dist="38100" dir="2700000" algn="tl">
                  <a:srgbClr val="000000"/>
                </a:outerShdw>
              </a:effectLst>
            </a:endParaRPr>
          </a:p>
          <a:p>
            <a:pPr marL="450850" indent="-450850" algn="l" defTabSz="628650">
              <a:lnSpc>
                <a:spcPct val="70000"/>
              </a:lnSpc>
              <a:spcBef>
                <a:spcPct val="60000"/>
              </a:spcBef>
              <a:buClr>
                <a:srgbClr val="FF0000"/>
              </a:buClr>
              <a:buFont typeface="Arial Unicode MS" pitchFamily="34" charset="-128"/>
              <a:buNone/>
              <a:defRPr/>
            </a:pPr>
            <a:r>
              <a:rPr lang="de-DE" sz="2200" dirty="0">
                <a:solidFill>
                  <a:schemeClr val="tx1"/>
                </a:solidFill>
                <a:effectLst>
                  <a:outerShdw blurRad="38100" dist="38100" dir="2700000" algn="tl">
                    <a:srgbClr val="000000"/>
                  </a:outerShdw>
                </a:effectLst>
              </a:rPr>
              <a:t>	  =&gt; Anstieg des inländischen Zinsniveaus: </a:t>
            </a:r>
            <a:r>
              <a:rPr lang="de-DE" sz="2200" dirty="0">
                <a:solidFill>
                  <a:schemeClr val="tx1"/>
                </a:solidFill>
                <a:effectLst>
                  <a:outerShdw blurRad="38100" dist="38100" dir="2700000" algn="tl">
                    <a:srgbClr val="000000"/>
                  </a:outerShdw>
                </a:effectLst>
                <a:cs typeface="Times New Roman" pitchFamily="18" charset="0"/>
              </a:rPr>
              <a:t>i</a:t>
            </a:r>
            <a:r>
              <a:rPr lang="de-DE" sz="2200" baseline="-25000" dirty="0">
                <a:solidFill>
                  <a:schemeClr val="tx1"/>
                </a:solidFill>
                <a:effectLst>
                  <a:outerShdw blurRad="38100" dist="38100" dir="2700000" algn="tl">
                    <a:srgbClr val="000000"/>
                  </a:outerShdw>
                </a:effectLst>
                <a:cs typeface="Times New Roman" pitchFamily="18" charset="0"/>
              </a:rPr>
              <a:t>€</a:t>
            </a:r>
            <a:r>
              <a:rPr lang="de-DE" sz="2200" dirty="0">
                <a:solidFill>
                  <a:schemeClr val="tx1"/>
                </a:solidFill>
                <a:effectLst>
                  <a:outerShdw blurRad="38100" dist="38100" dir="2700000" algn="tl">
                    <a:srgbClr val="000000"/>
                  </a:outerShdw>
                </a:effectLst>
                <a:cs typeface="Times New Roman" pitchFamily="18" charset="0"/>
              </a:rPr>
              <a:t>↑                         		       </a:t>
            </a:r>
          </a:p>
          <a:p>
            <a:pPr marL="450850" indent="-450850" algn="l" defTabSz="628650">
              <a:lnSpc>
                <a:spcPct val="80000"/>
              </a:lnSpc>
              <a:spcBef>
                <a:spcPct val="60000"/>
              </a:spcBef>
              <a:buClr>
                <a:srgbClr val="FF0000"/>
              </a:buClr>
              <a:buFont typeface="Arial Unicode MS" pitchFamily="34" charset="-128"/>
              <a:buNone/>
              <a:defRPr/>
            </a:pPr>
            <a:r>
              <a:rPr lang="de-DE" sz="2400" dirty="0">
                <a:solidFill>
                  <a:schemeClr val="tx1"/>
                </a:solidFill>
                <a:effectLst>
                  <a:outerShdw blurRad="38100" dist="38100" dir="2700000" algn="tl">
                    <a:srgbClr val="000000"/>
                  </a:outerShdw>
                </a:effectLst>
              </a:rPr>
              <a:t>       </a:t>
            </a:r>
            <a:r>
              <a:rPr lang="de-DE" sz="2200" dirty="0">
                <a:solidFill>
                  <a:schemeClr val="tx1"/>
                </a:solidFill>
                <a:effectLst>
                  <a:outerShdw blurRad="38100" dist="38100" dir="2700000" algn="tl">
                    <a:srgbClr val="000000"/>
                  </a:outerShdw>
                </a:effectLst>
              </a:rPr>
              <a:t>=&gt; Rückgang der inländischen Überschussnachfrage:                                                        </a:t>
            </a:r>
          </a:p>
          <a:p>
            <a:pPr marL="450850" indent="-450850" algn="l" defTabSz="628650">
              <a:lnSpc>
                <a:spcPct val="80000"/>
              </a:lnSpc>
              <a:spcBef>
                <a:spcPct val="60000"/>
              </a:spcBef>
              <a:buClr>
                <a:srgbClr val="FF0000"/>
              </a:buClr>
              <a:buFont typeface="Arial Unicode MS" pitchFamily="34" charset="-128"/>
              <a:buNone/>
              <a:defRPr/>
            </a:pPr>
            <a:r>
              <a:rPr lang="de-DE" sz="2200" dirty="0">
                <a:solidFill>
                  <a:schemeClr val="tx1"/>
                </a:solidFill>
                <a:effectLst>
                  <a:outerShdw blurRad="38100" dist="38100" dir="2700000" algn="tl">
                    <a:srgbClr val="000000"/>
                  </a:outerShdw>
                </a:effectLst>
              </a:rPr>
              <a:t>                        Y</a:t>
            </a:r>
            <a:r>
              <a:rPr lang="de-DE" sz="2200" baseline="-25000" dirty="0">
                <a:solidFill>
                  <a:schemeClr val="tx1"/>
                </a:solidFill>
                <a:effectLst>
                  <a:outerShdw blurRad="38100" dist="38100" dir="2700000" algn="tl">
                    <a:srgbClr val="000000"/>
                  </a:outerShdw>
                </a:effectLst>
              </a:rPr>
              <a:t>D</a:t>
            </a:r>
            <a:r>
              <a:rPr lang="de-DE" sz="2200" dirty="0">
                <a:solidFill>
                  <a:schemeClr val="tx1"/>
                </a:solidFill>
                <a:effectLst>
                  <a:outerShdw blurRad="38100" dist="38100" dir="2700000" algn="tl">
                    <a:srgbClr val="000000"/>
                  </a:outerShdw>
                </a:effectLst>
              </a:rPr>
              <a:t>↓ = C(i</a:t>
            </a:r>
            <a:r>
              <a:rPr lang="de-DE" sz="2200" dirty="0">
                <a:solidFill>
                  <a:schemeClr val="tx1"/>
                </a:solidFill>
                <a:effectLst>
                  <a:outerShdw blurRad="38100" dist="38100" dir="2700000" algn="tl">
                    <a:srgbClr val="000000"/>
                  </a:outerShdw>
                </a:effectLst>
                <a:cs typeface="Times New Roman" pitchFamily="18" charset="0"/>
              </a:rPr>
              <a:t>↑</a:t>
            </a:r>
            <a:r>
              <a:rPr lang="de-DE" sz="2200" dirty="0">
                <a:solidFill>
                  <a:schemeClr val="tx1"/>
                </a:solidFill>
                <a:effectLst>
                  <a:outerShdw blurRad="38100" dist="38100" dir="2700000" algn="tl">
                    <a:srgbClr val="000000"/>
                  </a:outerShdw>
                </a:effectLst>
              </a:rPr>
              <a:t>)↓ +I(i</a:t>
            </a:r>
            <a:r>
              <a:rPr lang="de-DE" sz="2200" dirty="0">
                <a:solidFill>
                  <a:schemeClr val="tx1"/>
                </a:solidFill>
                <a:effectLst>
                  <a:outerShdw blurRad="38100" dist="38100" dir="2700000" algn="tl">
                    <a:srgbClr val="000000"/>
                  </a:outerShdw>
                </a:effectLst>
                <a:cs typeface="Times New Roman" pitchFamily="18" charset="0"/>
              </a:rPr>
              <a:t>↑</a:t>
            </a:r>
            <a:r>
              <a:rPr lang="de-DE" sz="2200" dirty="0">
                <a:solidFill>
                  <a:schemeClr val="tx1"/>
                </a:solidFill>
                <a:effectLst>
                  <a:outerShdw blurRad="38100" dist="38100" dir="2700000" algn="tl">
                    <a:srgbClr val="000000"/>
                  </a:outerShdw>
                </a:effectLst>
              </a:rPr>
              <a:t>)↓ +EX↓ - IM↑</a:t>
            </a:r>
            <a:r>
              <a:rPr lang="de-DE" sz="2200" dirty="0">
                <a:solidFill>
                  <a:schemeClr val="tx1"/>
                </a:solidFill>
                <a:effectLst>
                  <a:outerShdw blurRad="38100" dist="38100" dir="2700000" algn="tl">
                    <a:srgbClr val="000000"/>
                  </a:outerShdw>
                </a:effectLst>
                <a:cs typeface="Times New Roman" pitchFamily="18" charset="0"/>
              </a:rPr>
              <a:t> </a:t>
            </a:r>
          </a:p>
          <a:p>
            <a:pPr marL="450850" indent="-450850" algn="l" defTabSz="628650">
              <a:lnSpc>
                <a:spcPct val="70000"/>
              </a:lnSpc>
              <a:spcBef>
                <a:spcPct val="60000"/>
              </a:spcBef>
              <a:buClr>
                <a:srgbClr val="FF0000"/>
              </a:buClr>
              <a:buFont typeface="Arial Unicode MS" pitchFamily="34" charset="-128"/>
              <a:buNone/>
              <a:defRPr/>
            </a:pPr>
            <a:r>
              <a:rPr lang="de-DE" sz="2200" dirty="0">
                <a:solidFill>
                  <a:schemeClr val="tx1"/>
                </a:solidFill>
                <a:effectLst>
                  <a:outerShdw blurRad="38100" dist="38100" dir="2700000" algn="tl">
                    <a:srgbClr val="000000"/>
                  </a:outerShdw>
                </a:effectLst>
                <a:cs typeface="Times New Roman" pitchFamily="18" charset="0"/>
              </a:rPr>
              <a:t>         =&gt; </a:t>
            </a:r>
            <a:r>
              <a:rPr lang="de-DE" sz="2200" dirty="0">
                <a:solidFill>
                  <a:schemeClr val="tx1"/>
                </a:solidFill>
                <a:effectLst>
                  <a:outerShdw blurRad="38100" dist="38100" dir="2700000" algn="tl">
                    <a:srgbClr val="000000"/>
                  </a:outerShdw>
                </a:effectLst>
              </a:rPr>
              <a:t>Rückkehr der Kaufkraftparität:</a:t>
            </a:r>
            <a:r>
              <a:rPr lang="en-US" sz="2200" dirty="0">
                <a:solidFill>
                  <a:schemeClr val="tx1"/>
                </a:solidFill>
                <a:effectLst>
                  <a:outerShdw blurRad="38100" dist="38100" dir="2700000" algn="tl">
                    <a:srgbClr val="000000"/>
                  </a:outerShdw>
                </a:effectLst>
              </a:rPr>
              <a:t>                                  	              	                           </a:t>
            </a:r>
          </a:p>
          <a:p>
            <a:pPr marL="450850" indent="-450850" algn="l" defTabSz="628650">
              <a:lnSpc>
                <a:spcPct val="70000"/>
              </a:lnSpc>
              <a:spcBef>
                <a:spcPct val="60000"/>
              </a:spcBef>
              <a:buClr>
                <a:srgbClr val="FF0000"/>
              </a:buClr>
              <a:buFont typeface="Arial Unicode MS" pitchFamily="34" charset="-128"/>
              <a:buNone/>
              <a:defRPr/>
            </a:pPr>
            <a:r>
              <a:rPr lang="en-US" sz="2200" dirty="0">
                <a:solidFill>
                  <a:schemeClr val="tx1"/>
                </a:solidFill>
                <a:effectLst>
                  <a:outerShdw blurRad="38100" dist="38100" dir="2700000" algn="tl">
                    <a:srgbClr val="000000"/>
                  </a:outerShdw>
                </a:effectLst>
              </a:rPr>
              <a:t>                           </a:t>
            </a:r>
            <a:r>
              <a:rPr lang="en-US" sz="2200" dirty="0">
                <a:solidFill>
                  <a:srgbClr val="FF66FF"/>
                </a:solidFill>
                <a:effectLst>
                  <a:outerShdw blurRad="38100" dist="38100" dir="2700000" algn="tl">
                    <a:srgbClr val="000000"/>
                  </a:outerShdw>
                </a:effectLst>
              </a:rPr>
              <a:t>e</a:t>
            </a:r>
            <a:r>
              <a:rPr lang="en-US" sz="2200" baseline="30000" dirty="0">
                <a:solidFill>
                  <a:srgbClr val="FF66FF"/>
                </a:solidFill>
                <a:effectLst>
                  <a:outerShdw blurRad="38100" dist="38100" dir="2700000" algn="tl">
                    <a:srgbClr val="000000"/>
                  </a:outerShdw>
                </a:effectLst>
              </a:rPr>
              <a:t>$</a:t>
            </a:r>
            <a:r>
              <a:rPr lang="en-US" sz="2200" baseline="-25000" dirty="0">
                <a:solidFill>
                  <a:srgbClr val="FF66FF"/>
                </a:solidFill>
                <a:effectLst>
                  <a:outerShdw blurRad="38100" dist="38100" dir="2700000" algn="tl">
                    <a:srgbClr val="000000"/>
                  </a:outerShdw>
                </a:effectLst>
              </a:rPr>
              <a:t>€</a:t>
            </a:r>
            <a:r>
              <a:rPr lang="en-US" sz="2200" dirty="0">
                <a:solidFill>
                  <a:srgbClr val="FF66FF"/>
                </a:solidFill>
                <a:effectLst>
                  <a:outerShdw blurRad="38100" dist="38100" dir="2700000" algn="tl">
                    <a:srgbClr val="000000"/>
                  </a:outerShdw>
                </a:effectLst>
              </a:rPr>
              <a:t> </a:t>
            </a:r>
            <a:r>
              <a:rPr lang="en-US" sz="2200" dirty="0">
                <a:solidFill>
                  <a:srgbClr val="FF66FF"/>
                </a:solidFill>
                <a:effectLst>
                  <a:outerShdw blurRad="38100" dist="38100" dir="2700000" algn="tl">
                    <a:srgbClr val="000000"/>
                  </a:outerShdw>
                </a:effectLst>
                <a:cs typeface="Times New Roman" pitchFamily="18" charset="0"/>
              </a:rPr>
              <a:t>↓</a:t>
            </a:r>
            <a:r>
              <a:rPr lang="en-US" sz="2200" dirty="0">
                <a:solidFill>
                  <a:schemeClr val="tx1"/>
                </a:solidFill>
                <a:effectLst>
                  <a:outerShdw blurRad="38100" dist="38100" dir="2700000" algn="tl">
                    <a:srgbClr val="000000"/>
                  </a:outerShdw>
                </a:effectLst>
              </a:rPr>
              <a:t> =  P</a:t>
            </a:r>
            <a:r>
              <a:rPr lang="en-US" sz="2200" baseline="-25000" dirty="0">
                <a:solidFill>
                  <a:schemeClr val="tx1"/>
                </a:solidFill>
                <a:effectLst>
                  <a:outerShdw blurRad="38100" dist="38100" dir="2700000" algn="tl">
                    <a:srgbClr val="000000"/>
                  </a:outerShdw>
                </a:effectLst>
              </a:rPr>
              <a:t>$</a:t>
            </a:r>
            <a:r>
              <a:rPr lang="en-US" sz="2200" dirty="0">
                <a:solidFill>
                  <a:schemeClr val="tx1"/>
                </a:solidFill>
                <a:effectLst>
                  <a:outerShdw blurRad="38100" dist="38100" dir="2700000" algn="tl">
                    <a:srgbClr val="000000"/>
                  </a:outerShdw>
                </a:effectLst>
              </a:rPr>
              <a:t> / </a:t>
            </a:r>
            <a:r>
              <a:rPr lang="en-US" sz="2200" dirty="0">
                <a:solidFill>
                  <a:srgbClr val="FF66FF"/>
                </a:solidFill>
                <a:effectLst>
                  <a:outerShdw blurRad="38100" dist="38100" dir="2700000" algn="tl">
                    <a:srgbClr val="000000"/>
                  </a:outerShdw>
                </a:effectLst>
              </a:rPr>
              <a:t>P</a:t>
            </a:r>
            <a:r>
              <a:rPr lang="en-US" sz="2200" baseline="-25000" dirty="0">
                <a:solidFill>
                  <a:srgbClr val="FF66FF"/>
                </a:solidFill>
                <a:effectLst>
                  <a:outerShdw blurRad="38100" dist="38100" dir="2700000" algn="tl">
                    <a:srgbClr val="000000"/>
                  </a:outerShdw>
                </a:effectLst>
              </a:rPr>
              <a:t>€ </a:t>
            </a:r>
            <a:r>
              <a:rPr lang="de-DE" dirty="0">
                <a:solidFill>
                  <a:srgbClr val="FF66FF"/>
                </a:solidFill>
                <a:effectLst>
                  <a:outerShdw blurRad="38100" dist="38100" dir="2700000" algn="tl">
                    <a:srgbClr val="000000"/>
                  </a:outerShdw>
                </a:effectLst>
              </a:rPr>
              <a:t>↑</a:t>
            </a:r>
            <a:endParaRPr lang="de-DE" sz="2200" dirty="0">
              <a:solidFill>
                <a:schemeClr val="tx1"/>
              </a:solidFill>
              <a:effectLst>
                <a:outerShdw blurRad="38100" dist="38100" dir="2700000" algn="tl">
                  <a:srgbClr val="000000"/>
                </a:outerShdw>
              </a:effectLst>
              <a:cs typeface="Times New Roman" pitchFamily="18" charset="0"/>
            </a:endParaRPr>
          </a:p>
          <a:p>
            <a:pPr marL="450850" indent="-450850" algn="l" defTabSz="628650">
              <a:lnSpc>
                <a:spcPct val="80000"/>
              </a:lnSpc>
              <a:spcBef>
                <a:spcPct val="60000"/>
              </a:spcBef>
              <a:buClr>
                <a:srgbClr val="FF0000"/>
              </a:buClr>
              <a:buFont typeface="Symbol" pitchFamily="18" charset="2"/>
              <a:buChar char="Þ"/>
              <a:defRPr/>
            </a:pPr>
            <a:r>
              <a:rPr lang="de-DE" dirty="0">
                <a:solidFill>
                  <a:schemeClr val="tx1"/>
                </a:solidFill>
                <a:effectLst>
                  <a:outerShdw blurRad="38100" dist="38100" dir="2700000" algn="tl">
                    <a:srgbClr val="000000"/>
                  </a:outerShdw>
                </a:effectLst>
              </a:rPr>
              <a:t>Neues Marktgleichgewicht mit höherem Preisniveau </a:t>
            </a:r>
            <a:r>
              <a:rPr lang="de-DE" dirty="0">
                <a:solidFill>
                  <a:srgbClr val="33CC33"/>
                </a:solidFill>
                <a:effectLst>
                  <a:outerShdw blurRad="38100" dist="38100" dir="2700000" algn="tl">
                    <a:srgbClr val="000000"/>
                  </a:outerShdw>
                </a:effectLst>
              </a:rPr>
              <a:t>P</a:t>
            </a:r>
            <a:r>
              <a:rPr lang="de-DE" baseline="-25000" dirty="0">
                <a:solidFill>
                  <a:srgbClr val="33CC33"/>
                </a:solidFill>
                <a:effectLst>
                  <a:outerShdw blurRad="38100" dist="38100" dir="2700000" algn="tl">
                    <a:srgbClr val="000000"/>
                  </a:outerShdw>
                </a:effectLst>
              </a:rPr>
              <a:t>€</a:t>
            </a:r>
            <a:r>
              <a:rPr lang="de-DE" dirty="0">
                <a:solidFill>
                  <a:srgbClr val="33CC33"/>
                </a:solidFill>
                <a:effectLst>
                  <a:outerShdw blurRad="38100" dist="38100" dir="2700000" algn="tl">
                    <a:srgbClr val="000000"/>
                  </a:outerShdw>
                </a:effectLst>
              </a:rPr>
              <a:t> ↑</a:t>
            </a:r>
            <a:r>
              <a:rPr lang="de-DE" dirty="0">
                <a:solidFill>
                  <a:schemeClr val="tx1"/>
                </a:solidFill>
                <a:effectLst>
                  <a:outerShdw blurRad="38100" dist="38100" dir="2700000" algn="tl">
                    <a:srgbClr val="000000"/>
                  </a:outerShdw>
                </a:effectLst>
              </a:rPr>
              <a:t> und </a:t>
            </a:r>
            <a:r>
              <a:rPr lang="de-DE" dirty="0" err="1">
                <a:solidFill>
                  <a:schemeClr val="tx1"/>
                </a:solidFill>
                <a:effectLst>
                  <a:outerShdw blurRad="38100" dist="38100" dir="2700000" algn="tl">
                    <a:srgbClr val="000000"/>
                  </a:outerShdw>
                </a:effectLst>
              </a:rPr>
              <a:t>abgewer-tetem</a:t>
            </a:r>
            <a:r>
              <a:rPr lang="de-DE" dirty="0">
                <a:solidFill>
                  <a:schemeClr val="tx1"/>
                </a:solidFill>
                <a:effectLst>
                  <a:outerShdw blurRad="38100" dist="38100" dir="2700000" algn="tl">
                    <a:srgbClr val="000000"/>
                  </a:outerShdw>
                </a:effectLst>
              </a:rPr>
              <a:t> Wechselkurs </a:t>
            </a:r>
            <a:r>
              <a:rPr lang="de-DE" dirty="0">
                <a:solidFill>
                  <a:srgbClr val="33CC33"/>
                </a:solidFill>
                <a:effectLst>
                  <a:outerShdw blurRad="38100" dist="38100" dir="2700000" algn="tl">
                    <a:srgbClr val="000000"/>
                  </a:outerShdw>
                </a:effectLst>
              </a:rPr>
              <a:t>e</a:t>
            </a:r>
            <a:r>
              <a:rPr lang="de-DE" baseline="30000" dirty="0">
                <a:solidFill>
                  <a:srgbClr val="33CC33"/>
                </a:solidFill>
                <a:effectLst>
                  <a:outerShdw blurRad="38100" dist="38100" dir="2700000" algn="tl">
                    <a:srgbClr val="000000"/>
                  </a:outerShdw>
                </a:effectLst>
              </a:rPr>
              <a:t>$</a:t>
            </a:r>
            <a:r>
              <a:rPr lang="de-DE" baseline="-25000" dirty="0">
                <a:solidFill>
                  <a:srgbClr val="33CC33"/>
                </a:solidFill>
                <a:effectLst>
                  <a:outerShdw blurRad="38100" dist="38100" dir="2700000" algn="tl">
                    <a:srgbClr val="000000"/>
                  </a:outerShdw>
                </a:effectLst>
              </a:rPr>
              <a:t>€</a:t>
            </a:r>
            <a:r>
              <a:rPr lang="de-DE" dirty="0">
                <a:solidFill>
                  <a:srgbClr val="33CC33"/>
                </a:solidFill>
                <a:effectLst>
                  <a:outerShdw blurRad="38100" dist="38100" dir="2700000" algn="tl">
                    <a:srgbClr val="000000"/>
                  </a:outerShdw>
                </a:effectLst>
              </a:rPr>
              <a:t> </a:t>
            </a:r>
            <a:r>
              <a:rPr lang="de-DE" dirty="0">
                <a:solidFill>
                  <a:srgbClr val="33CC33"/>
                </a:solidFill>
                <a:effectLst>
                  <a:outerShdw blurRad="38100" dist="38100" dir="2700000" algn="tl">
                    <a:srgbClr val="000000"/>
                  </a:outerShdw>
                </a:effectLst>
                <a:cs typeface="Times New Roman" pitchFamily="18" charset="0"/>
              </a:rPr>
              <a:t>↓</a:t>
            </a:r>
            <a:r>
              <a:rPr lang="de-DE" dirty="0">
                <a:solidFill>
                  <a:schemeClr val="tx1"/>
                </a:solidFill>
                <a:effectLst>
                  <a:outerShdw blurRad="38100" dist="38100" dir="2700000" algn="tl">
                    <a:srgbClr val="000000"/>
                  </a:outerShdw>
                </a:effectLst>
              </a:rPr>
              <a:t>. </a:t>
            </a:r>
          </a:p>
        </p:txBody>
      </p:sp>
      <p:sp>
        <p:nvSpPr>
          <p:cNvPr id="7994372" name="Rectangle 4"/>
          <p:cNvSpPr>
            <a:spLocks noChangeArrowheads="1"/>
          </p:cNvSpPr>
          <p:nvPr/>
        </p:nvSpPr>
        <p:spPr bwMode="auto">
          <a:xfrm>
            <a:off x="0" y="31750"/>
            <a:ext cx="9144000" cy="1100138"/>
          </a:xfrm>
          <a:prstGeom prst="rect">
            <a:avLst/>
          </a:prstGeom>
          <a:noFill/>
          <a:ln w="9525">
            <a:noFill/>
            <a:miter lim="800000"/>
            <a:headEnd/>
            <a:tailEnd/>
          </a:ln>
          <a:effectLst/>
        </p:spPr>
        <p:txBody>
          <a:bodyPr anchor="ctr"/>
          <a:lstStyle/>
          <a:p>
            <a:pPr>
              <a:defRPr/>
            </a:pPr>
            <a:r>
              <a:rPr lang="de-DE" sz="2600" b="1">
                <a:solidFill>
                  <a:srgbClr val="FFFF00"/>
                </a:solidFill>
                <a:effectLst>
                  <a:outerShdw blurRad="38100" dist="38100" dir="2700000" algn="tl">
                    <a:srgbClr val="000000"/>
                  </a:outerShdw>
                </a:effectLst>
              </a:rPr>
              <a:t>3. Währungstheorie und Währungspolitik</a:t>
            </a:r>
            <a:br>
              <a:rPr lang="de-DE" sz="2600" b="1">
                <a:solidFill>
                  <a:srgbClr val="FFFF00"/>
                </a:solidFill>
                <a:effectLst>
                  <a:outerShdw blurRad="38100" dist="38100" dir="2700000" algn="tl">
                    <a:srgbClr val="000000"/>
                  </a:outerShdw>
                </a:effectLst>
              </a:rPr>
            </a:br>
            <a:r>
              <a:rPr lang="de-DE" sz="2600" b="1">
                <a:solidFill>
                  <a:srgbClr val="FFFF00"/>
                </a:solidFill>
                <a:effectLst>
                  <a:outerShdw blurRad="38100" dist="38100" dir="2700000" algn="tl">
                    <a:srgbClr val="000000"/>
                  </a:outerShdw>
                </a:effectLst>
              </a:rPr>
              <a:t> </a:t>
            </a:r>
            <a:r>
              <a:rPr lang="de-DE" sz="2200">
                <a:solidFill>
                  <a:srgbClr val="FFFF00"/>
                </a:solidFill>
                <a:effectLst>
                  <a:outerShdw blurRad="38100" dist="38100" dir="2700000" algn="tl">
                    <a:srgbClr val="000000"/>
                  </a:outerShdw>
                </a:effectLst>
              </a:rPr>
              <a:t>3.2.1.3. Der Einfluss über den Kaufkraftparitätenkanal</a:t>
            </a:r>
          </a:p>
        </p:txBody>
      </p:sp>
      <p:sp>
        <p:nvSpPr>
          <p:cNvPr id="10" name="Textfeld 9"/>
          <p:cNvSpPr txBox="1"/>
          <p:nvPr/>
        </p:nvSpPr>
        <p:spPr>
          <a:xfrm>
            <a:off x="2457450" y="1946275"/>
            <a:ext cx="1423988" cy="430213"/>
          </a:xfrm>
          <a:prstGeom prst="rect">
            <a:avLst/>
          </a:prstGeom>
          <a:noFill/>
        </p:spPr>
        <p:txBody>
          <a:bodyPr>
            <a:spAutoFit/>
          </a:bodyPr>
          <a:lstStyle/>
          <a:p>
            <a:pPr marL="0" lvl="1" algn="just">
              <a:defRPr/>
            </a:pPr>
            <a:r>
              <a:rPr lang="en-US" sz="2200" dirty="0">
                <a:solidFill>
                  <a:srgbClr val="66FF33"/>
                </a:solidFill>
                <a:effectLst>
                  <a:outerShdw blurRad="38100" dist="38100" dir="2700000" algn="tl">
                    <a:srgbClr val="000000"/>
                  </a:outerShdw>
                </a:effectLst>
              </a:rPr>
              <a:t>= </a:t>
            </a:r>
            <a:r>
              <a:rPr lang="en-US" sz="2200" dirty="0">
                <a:solidFill>
                  <a:srgbClr val="00FF00"/>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sz="2200" dirty="0">
                <a:solidFill>
                  <a:srgbClr val="00FF00"/>
                </a:solidFill>
                <a:effectLst>
                  <a:outerShdw blurRad="38100" dist="38100" dir="2700000" algn="tl">
                    <a:srgbClr val="000000"/>
                  </a:outerShdw>
                </a:effectLst>
                <a:cs typeface="Arial" charset="0"/>
              </a:rPr>
              <a:t>M</a:t>
            </a:r>
            <a:r>
              <a:rPr lang="en-US" sz="2200" dirty="0">
                <a:solidFill>
                  <a:srgbClr val="00FF00"/>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sz="2200" dirty="0">
                <a:solidFill>
                  <a:srgbClr val="00FF00"/>
                </a:solidFill>
                <a:effectLst>
                  <a:outerShdw blurRad="38100" dist="38100" dir="2700000" algn="tl">
                    <a:srgbClr val="000000"/>
                  </a:outerShdw>
                </a:effectLst>
                <a:cs typeface="Arial" charset="0"/>
              </a:rPr>
              <a:t>/P</a:t>
            </a:r>
            <a:r>
              <a:rPr lang="en-US" sz="2200" dirty="0">
                <a:solidFill>
                  <a:srgbClr val="FF0000"/>
                </a:solidFill>
                <a:effectLst>
                  <a:outerShdw blurRad="38100" dist="38100" dir="2700000" algn="tl">
                    <a:srgbClr val="000000"/>
                  </a:outerShdw>
                </a:effectLst>
                <a:cs typeface="Times New Roman" pitchFamily="18" charset="0"/>
              </a:rPr>
              <a:t>↑</a:t>
            </a:r>
            <a:r>
              <a:rPr lang="en-US" sz="2200" dirty="0">
                <a:solidFill>
                  <a:srgbClr val="00FF00"/>
                </a:solidFill>
                <a:effectLst>
                  <a:outerShdw blurRad="38100" dist="38100" dir="2700000" algn="tl">
                    <a:srgbClr val="000000"/>
                  </a:outerShdw>
                </a:effectLst>
                <a:cs typeface="Arial" charset="0"/>
              </a:rPr>
              <a:t>)</a:t>
            </a:r>
            <a:endParaRPr lang="en-US" sz="2200" dirty="0">
              <a:solidFill>
                <a:srgbClr val="FF0000"/>
              </a:solidFill>
              <a:effectLst>
                <a:outerShdw blurRad="38100" dist="38100" dir="2700000" algn="tl">
                  <a:srgbClr val="000000"/>
                </a:outerShdw>
              </a:effectLst>
            </a:endParaRPr>
          </a:p>
        </p:txBody>
      </p:sp>
      <p:sp>
        <p:nvSpPr>
          <p:cNvPr id="11" name="Textfeld 10"/>
          <p:cNvSpPr txBox="1"/>
          <p:nvPr/>
        </p:nvSpPr>
        <p:spPr>
          <a:xfrm>
            <a:off x="3835400" y="1947863"/>
            <a:ext cx="1262063" cy="431800"/>
          </a:xfrm>
          <a:prstGeom prst="rect">
            <a:avLst/>
          </a:prstGeom>
          <a:noFill/>
        </p:spPr>
        <p:txBody>
          <a:bodyPr>
            <a:spAutoFit/>
          </a:bodyPr>
          <a:lstStyle/>
          <a:p>
            <a:pPr marL="0" lvl="1" algn="just">
              <a:defRPr/>
            </a:pPr>
            <a:r>
              <a:rPr lang="en-US" sz="2200" dirty="0">
                <a:solidFill>
                  <a:srgbClr val="00FF00"/>
                </a:solidFill>
                <a:effectLst>
                  <a:outerShdw blurRad="38100" dist="38100" dir="2700000" algn="tl">
                    <a:srgbClr val="000000"/>
                  </a:outerShdw>
                </a:effectLst>
                <a:cs typeface="Arial" charset="0"/>
              </a:rPr>
              <a:t>= </a:t>
            </a:r>
            <a:r>
              <a:rPr lang="en-US" sz="2200" dirty="0">
                <a:solidFill>
                  <a:srgbClr val="00FF00"/>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sz="2200" dirty="0">
                <a:solidFill>
                  <a:srgbClr val="00FF00"/>
                </a:solidFill>
                <a:effectLst>
                  <a:outerShdw blurRad="38100" dist="38100" dir="2700000" algn="tl">
                    <a:srgbClr val="000000"/>
                  </a:outerShdw>
                </a:effectLst>
                <a:cs typeface="Arial" charset="0"/>
              </a:rPr>
              <a:t>M/P)</a:t>
            </a:r>
            <a:endParaRPr lang="en-US" sz="2200" dirty="0">
              <a:solidFill>
                <a:srgbClr val="FF0000"/>
              </a:solidFill>
              <a:effectLst>
                <a:outerShdw blurRad="38100" dist="38100" dir="2700000" algn="tl">
                  <a:srgbClr val="000000"/>
                </a:outerShdw>
              </a:effectLst>
            </a:endParaRPr>
          </a:p>
        </p:txBody>
      </p:sp>
      <p:sp>
        <p:nvSpPr>
          <p:cNvPr id="2" name="Textfeld 1">
            <a:extLst>
              <a:ext uri="{FF2B5EF4-FFF2-40B4-BE49-F238E27FC236}">
                <a16:creationId xmlns:a16="http://schemas.microsoft.com/office/drawing/2014/main" id="{E60CFF70-EB6A-4458-A615-3CD532516225}"/>
              </a:ext>
            </a:extLst>
          </p:cNvPr>
          <p:cNvSpPr txBox="1"/>
          <p:nvPr/>
        </p:nvSpPr>
        <p:spPr>
          <a:xfrm>
            <a:off x="1843283" y="1941830"/>
            <a:ext cx="330740" cy="400110"/>
          </a:xfrm>
          <a:prstGeom prst="rect">
            <a:avLst/>
          </a:prstGeom>
          <a:noFill/>
        </p:spPr>
        <p:txBody>
          <a:bodyPr wrap="square" rtlCol="0">
            <a:spAutoFit/>
          </a:bodyPr>
          <a:lstStyle/>
          <a:p>
            <a:pPr algn="just"/>
            <a:r>
              <a:rPr lang="en-US" dirty="0">
                <a:solidFill>
                  <a:srgbClr val="FF0000"/>
                </a:solidFill>
                <a:effectLst>
                  <a:outerShdw blurRad="38100" dist="38100" dir="2700000" algn="tl">
                    <a:srgbClr val="000000"/>
                  </a:outerShdw>
                </a:effectLst>
                <a:cs typeface="Times New Roman" pitchFamily="18" charset="0"/>
              </a:rPr>
              <a:t>↑ </a:t>
            </a:r>
            <a:endParaRPr lang="de-DE" dirty="0">
              <a:solidFill>
                <a:schemeClr val="tx1"/>
              </a:solidFill>
            </a:endParaRPr>
          </a:p>
        </p:txBody>
      </p:sp>
      <p:sp>
        <p:nvSpPr>
          <p:cNvPr id="3" name="Textfeld 2">
            <a:extLst>
              <a:ext uri="{FF2B5EF4-FFF2-40B4-BE49-F238E27FC236}">
                <a16:creationId xmlns:a16="http://schemas.microsoft.com/office/drawing/2014/main" id="{62211C26-9179-44CB-AE28-93EEF4777447}"/>
              </a:ext>
            </a:extLst>
          </p:cNvPr>
          <p:cNvSpPr txBox="1"/>
          <p:nvPr/>
        </p:nvSpPr>
        <p:spPr>
          <a:xfrm>
            <a:off x="2317215" y="1982093"/>
            <a:ext cx="304800" cy="400110"/>
          </a:xfrm>
          <a:prstGeom prst="rect">
            <a:avLst/>
          </a:prstGeom>
          <a:noFill/>
        </p:spPr>
        <p:txBody>
          <a:bodyPr wrap="square" rtlCol="0">
            <a:spAutoFit/>
          </a:bodyPr>
          <a:lstStyle/>
          <a:p>
            <a:pPr algn="just"/>
            <a:r>
              <a:rPr lang="en-US" dirty="0">
                <a:solidFill>
                  <a:srgbClr val="FF0000"/>
                </a:solidFill>
                <a:effectLst>
                  <a:outerShdw blurRad="38100" dist="38100" dir="2700000" algn="tl">
                    <a:srgbClr val="000000"/>
                  </a:outerShdw>
                </a:effectLst>
              </a:rPr>
              <a:t>↓</a:t>
            </a:r>
            <a:endParaRPr lang="de-DE"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2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28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81283">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8128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81283">
                                            <p:txEl>
                                              <p:pRg st="5" end="5"/>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48128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8128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812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168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3696278E-8785-4FEF-A925-EB2854A6DACA}" type="slidenum">
              <a:rPr lang="de-DE" altLang="en-US" sz="1600" smtClean="0"/>
              <a:pPr algn="r" eaLnBrk="1" hangingPunct="1">
                <a:spcBef>
                  <a:spcPct val="0"/>
                </a:spcBef>
                <a:buClrTx/>
                <a:buFontTx/>
                <a:buNone/>
              </a:pPr>
              <a:t>66</a:t>
            </a:fld>
            <a:r>
              <a:rPr lang="de-DE" altLang="en-US" sz="1600"/>
              <a:t> -</a:t>
            </a:r>
          </a:p>
        </p:txBody>
      </p:sp>
      <p:sp>
        <p:nvSpPr>
          <p:cNvPr id="7168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1684" name="Rectangle 2"/>
          <p:cNvSpPr>
            <a:spLocks noGrp="1" noChangeArrowheads="1"/>
          </p:cNvSpPr>
          <p:nvPr>
            <p:ph type="body" idx="4294967295"/>
          </p:nvPr>
        </p:nvSpPr>
        <p:spPr>
          <a:xfrm>
            <a:off x="20638" y="0"/>
            <a:ext cx="9123362" cy="6858000"/>
          </a:xfrm>
          <a:solidFill>
            <a:srgbClr val="FFFF99"/>
          </a:solidFill>
          <a:ln w="12700">
            <a:solidFill>
              <a:srgbClr val="FF0000"/>
            </a:solidFill>
          </a:ln>
        </p:spPr>
        <p:txBody>
          <a:bodyPr lIns="0" tIns="10800" rIns="144000" bIns="10800"/>
          <a:lstStyle/>
          <a:p>
            <a:pPr marL="0" indent="0" eaLnBrk="1" hangingPunct="1">
              <a:spcBef>
                <a:spcPct val="0"/>
              </a:spcBef>
              <a:buClrTx/>
              <a:buFontTx/>
              <a:buNone/>
            </a:pPr>
            <a:r>
              <a:rPr lang="de-DE" altLang="en-US" sz="2200">
                <a:solidFill>
                  <a:srgbClr val="FF0000"/>
                </a:solidFill>
                <a:effectLst/>
              </a:rPr>
              <a:t>Exkurs: Wechselkurs-Undershooting</a:t>
            </a:r>
            <a:r>
              <a:rPr lang="de-DE" altLang="en-US" sz="2200" baseline="30000">
                <a:solidFill>
                  <a:srgbClr val="FF0000"/>
                </a:solidFill>
                <a:effectLst/>
              </a:rPr>
              <a:t>1)</a:t>
            </a:r>
            <a:r>
              <a:rPr lang="de-DE" altLang="en-US" sz="2200">
                <a:solidFill>
                  <a:srgbClr val="FF0000"/>
                </a:solidFill>
                <a:effectLst/>
              </a:rPr>
              <a:t> bei rigiden Preisen</a:t>
            </a:r>
          </a:p>
          <a:p>
            <a:pPr marL="0" indent="0" eaLnBrk="1" hangingPunct="1">
              <a:lnSpc>
                <a:spcPct val="30000"/>
              </a:lnSpc>
              <a:spcBef>
                <a:spcPct val="0"/>
              </a:spcBef>
              <a:buClrTx/>
              <a:buFontTx/>
              <a:buNone/>
            </a:pPr>
            <a:r>
              <a:rPr lang="de-DE" altLang="en-US" sz="2200">
                <a:solidFill>
                  <a:srgbClr val="FF0000"/>
                </a:solidFill>
                <a:effectLst/>
              </a:rPr>
              <a:t> </a:t>
            </a:r>
            <a:endParaRPr lang="de-DE" altLang="en-US" sz="2200">
              <a:solidFill>
                <a:srgbClr val="0000FF"/>
              </a:solidFill>
              <a:effectLst/>
            </a:endParaRPr>
          </a:p>
          <a:p>
            <a:pPr marL="179388" lvl="1" indent="0" algn="just" eaLnBrk="1" hangingPunct="1">
              <a:lnSpc>
                <a:spcPct val="80000"/>
              </a:lnSpc>
              <a:buFont typeface="Arial Unicode MS" pitchFamily="34" charset="-128"/>
              <a:buNone/>
            </a:pPr>
            <a:r>
              <a:rPr lang="de-DE" altLang="en-US">
                <a:solidFill>
                  <a:schemeClr val="bg1"/>
                </a:solidFill>
                <a:effectLst/>
              </a:rPr>
              <a:t>Die obige Darstellung ist eine Vereinfachung. Im Originalmodell von Dornbusch (1976) kommt es zuerst zu einer sehr starken Abwertung des Wechselkurses, die sich dann im Verlauf des Anpassungsprozesses wieder teilweise zurückbildet. Dieser Mechanismus wird „Wechselkurs-Undershooting</a:t>
            </a:r>
            <a:r>
              <a:rPr lang="de-DE" altLang="en-US" baseline="30000">
                <a:solidFill>
                  <a:schemeClr val="bg1"/>
                </a:solidFill>
                <a:effectLst/>
              </a:rPr>
              <a:t>1)</a:t>
            </a:r>
            <a:r>
              <a:rPr lang="de-DE" altLang="en-US">
                <a:solidFill>
                  <a:schemeClr val="bg1"/>
                </a:solidFill>
                <a:effectLst/>
              </a:rPr>
              <a:t>“ genannt. </a:t>
            </a:r>
          </a:p>
          <a:p>
            <a:pPr marL="179388" lvl="1" indent="0" algn="just" eaLnBrk="1" hangingPunct="1">
              <a:lnSpc>
                <a:spcPct val="50000"/>
              </a:lnSpc>
              <a:buFont typeface="Arial Unicode MS" pitchFamily="34" charset="-128"/>
              <a:buNone/>
            </a:pPr>
            <a:endParaRPr lang="de-DE" altLang="en-US">
              <a:solidFill>
                <a:schemeClr val="bg1"/>
              </a:solidFill>
              <a:effectLst/>
            </a:endParaRPr>
          </a:p>
          <a:p>
            <a:pPr marL="179388" lvl="1" indent="0" algn="just" eaLnBrk="1" hangingPunct="1">
              <a:lnSpc>
                <a:spcPct val="80000"/>
              </a:lnSpc>
              <a:buFont typeface="Arial Unicode MS" pitchFamily="34" charset="-128"/>
              <a:buNone/>
            </a:pPr>
            <a:r>
              <a:rPr lang="de-DE" altLang="en-US">
                <a:solidFill>
                  <a:schemeClr val="bg1"/>
                </a:solidFill>
                <a:effectLst/>
              </a:rPr>
              <a:t>Zu der sehr starken Abwertung kommt es, weil als erste Reaktion auf die Erhöhung des Geldangebotes nicht nur der Zinssatz </a:t>
            </a:r>
            <a:r>
              <a:rPr lang="de-DE" altLang="en-US">
                <a:solidFill>
                  <a:schemeClr val="bg1"/>
                </a:solidFill>
                <a:effectLst/>
                <a:cs typeface="Times New Roman" pitchFamily="18" charset="0"/>
              </a:rPr>
              <a:t>i</a:t>
            </a:r>
            <a:r>
              <a:rPr lang="de-DE" altLang="en-US" baseline="-25000">
                <a:solidFill>
                  <a:schemeClr val="bg1"/>
                </a:solidFill>
                <a:effectLst/>
                <a:cs typeface="Times New Roman" pitchFamily="18" charset="0"/>
              </a:rPr>
              <a:t>€</a:t>
            </a:r>
            <a:r>
              <a:rPr lang="de-DE" altLang="en-US">
                <a:solidFill>
                  <a:schemeClr val="bg1"/>
                </a:solidFill>
                <a:effectLst/>
                <a:cs typeface="Times New Roman" pitchFamily="18" charset="0"/>
              </a:rPr>
              <a:t>↓ sondern auch der Terminkurs abwertet f</a:t>
            </a:r>
            <a:r>
              <a:rPr lang="de-DE" altLang="en-US" baseline="30000">
                <a:solidFill>
                  <a:schemeClr val="bg1"/>
                </a:solidFill>
                <a:effectLst/>
                <a:cs typeface="Times New Roman" pitchFamily="18" charset="0"/>
              </a:rPr>
              <a:t>$</a:t>
            </a:r>
            <a:r>
              <a:rPr lang="de-DE" altLang="en-US" baseline="-25000">
                <a:solidFill>
                  <a:schemeClr val="bg1"/>
                </a:solidFill>
                <a:effectLst/>
                <a:cs typeface="Times New Roman" pitchFamily="18" charset="0"/>
              </a:rPr>
              <a:t>€</a:t>
            </a:r>
            <a:r>
              <a:rPr lang="de-DE" altLang="en-US">
                <a:solidFill>
                  <a:schemeClr val="bg1"/>
                </a:solidFill>
                <a:effectLst/>
                <a:cs typeface="Times New Roman" pitchFamily="18" charset="0"/>
              </a:rPr>
              <a:t>↓, der bei rationalen Erwartungen dem zukünftigen Wechselkurs entspricht: </a:t>
            </a:r>
            <a:r>
              <a:rPr lang="de-DE" altLang="en-US">
                <a:solidFill>
                  <a:schemeClr val="bg1"/>
                </a:solidFill>
                <a:effectLst/>
              </a:rPr>
              <a:t>e</a:t>
            </a:r>
            <a:r>
              <a:rPr lang="de-DE" altLang="en-US" baseline="30000">
                <a:solidFill>
                  <a:schemeClr val="bg1"/>
                </a:solidFill>
                <a:effectLst/>
              </a:rPr>
              <a:t>$</a:t>
            </a:r>
            <a:r>
              <a:rPr lang="de-DE" altLang="en-US" baseline="-25000">
                <a:solidFill>
                  <a:schemeClr val="bg1"/>
                </a:solidFill>
                <a:effectLst/>
              </a:rPr>
              <a:t>€ </a:t>
            </a:r>
            <a:r>
              <a:rPr lang="de-DE" altLang="en-US">
                <a:solidFill>
                  <a:schemeClr val="bg1"/>
                </a:solidFill>
                <a:effectLst/>
                <a:cs typeface="Times New Roman" pitchFamily="18" charset="0"/>
              </a:rPr>
              <a:t>↓↓ = (1+i</a:t>
            </a:r>
            <a:r>
              <a:rPr lang="de-DE" altLang="en-US" baseline="-25000">
                <a:solidFill>
                  <a:schemeClr val="bg1"/>
                </a:solidFill>
                <a:effectLst/>
                <a:cs typeface="Times New Roman" pitchFamily="18" charset="0"/>
              </a:rPr>
              <a:t>€</a:t>
            </a:r>
            <a:r>
              <a:rPr lang="de-DE" altLang="en-US">
                <a:solidFill>
                  <a:schemeClr val="bg1"/>
                </a:solidFill>
                <a:effectLst/>
                <a:cs typeface="Times New Roman" pitchFamily="18" charset="0"/>
              </a:rPr>
              <a:t>↓) / (1+i</a:t>
            </a:r>
            <a:r>
              <a:rPr lang="de-DE" altLang="en-US" baseline="-25000">
                <a:solidFill>
                  <a:schemeClr val="bg1"/>
                </a:solidFill>
                <a:effectLst/>
                <a:cs typeface="Times New Roman" pitchFamily="18" charset="0"/>
              </a:rPr>
              <a:t>$</a:t>
            </a:r>
            <a:r>
              <a:rPr lang="de-DE" altLang="en-US">
                <a:solidFill>
                  <a:schemeClr val="bg1"/>
                </a:solidFill>
                <a:effectLst/>
                <a:cs typeface="Times New Roman" pitchFamily="18" charset="0"/>
              </a:rPr>
              <a:t>)) * f</a:t>
            </a:r>
            <a:r>
              <a:rPr lang="de-DE" altLang="en-US" baseline="30000">
                <a:solidFill>
                  <a:schemeClr val="bg1"/>
                </a:solidFill>
                <a:effectLst/>
                <a:cs typeface="Times New Roman" pitchFamily="18" charset="0"/>
              </a:rPr>
              <a:t>$</a:t>
            </a:r>
            <a:r>
              <a:rPr lang="de-DE" altLang="en-US" baseline="-25000">
                <a:solidFill>
                  <a:schemeClr val="bg1"/>
                </a:solidFill>
                <a:effectLst/>
                <a:cs typeface="Times New Roman" pitchFamily="18" charset="0"/>
              </a:rPr>
              <a:t>€</a:t>
            </a:r>
            <a:r>
              <a:rPr lang="de-DE" altLang="en-US">
                <a:solidFill>
                  <a:schemeClr val="bg1"/>
                </a:solidFill>
                <a:effectLst/>
                <a:cs typeface="Times New Roman" pitchFamily="18" charset="0"/>
              </a:rPr>
              <a:t>↓. </a:t>
            </a:r>
          </a:p>
          <a:p>
            <a:pPr marL="179388" lvl="1" indent="0" algn="just" eaLnBrk="1" hangingPunct="1">
              <a:lnSpc>
                <a:spcPct val="50000"/>
              </a:lnSpc>
              <a:buFont typeface="Arial Unicode MS" pitchFamily="34" charset="-128"/>
              <a:buNone/>
            </a:pPr>
            <a:endParaRPr lang="de-DE" altLang="en-US">
              <a:solidFill>
                <a:schemeClr val="bg1"/>
              </a:solidFill>
              <a:effectLst/>
              <a:cs typeface="Times New Roman" pitchFamily="18" charset="0"/>
            </a:endParaRPr>
          </a:p>
          <a:p>
            <a:pPr marL="179388" lvl="1" indent="0" algn="just" eaLnBrk="1" hangingPunct="1">
              <a:lnSpc>
                <a:spcPct val="80000"/>
              </a:lnSpc>
              <a:buFont typeface="Arial Unicode MS" pitchFamily="34" charset="-128"/>
              <a:buNone/>
            </a:pPr>
            <a:r>
              <a:rPr lang="de-DE" altLang="en-US">
                <a:solidFill>
                  <a:schemeClr val="bg1"/>
                </a:solidFill>
                <a:effectLst/>
                <a:cs typeface="Times New Roman" pitchFamily="18" charset="0"/>
              </a:rPr>
              <a:t>Wenn sich dann aufgrund des Preisanstiegs das reale Kreditangebot wieder reduziert (M/P</a:t>
            </a:r>
            <a:r>
              <a:rPr lang="de-DE" altLang="en-US" baseline="-25000">
                <a:solidFill>
                  <a:schemeClr val="bg1"/>
                </a:solidFill>
                <a:effectLst/>
                <a:cs typeface="Times New Roman" pitchFamily="18" charset="0"/>
              </a:rPr>
              <a:t>€</a:t>
            </a:r>
            <a:r>
              <a:rPr lang="de-DE" altLang="en-US">
                <a:solidFill>
                  <a:schemeClr val="bg1"/>
                </a:solidFill>
                <a:effectLst/>
                <a:cs typeface="Times New Roman" pitchFamily="18" charset="0"/>
              </a:rPr>
              <a:t>↑)↓, so dass der inländische Zinssatz wieder auf sein Ausgangsniveau ansteigt i</a:t>
            </a:r>
            <a:r>
              <a:rPr lang="de-DE" altLang="en-US" baseline="-25000">
                <a:solidFill>
                  <a:schemeClr val="bg1"/>
                </a:solidFill>
                <a:effectLst/>
                <a:cs typeface="Times New Roman" pitchFamily="18" charset="0"/>
              </a:rPr>
              <a:t>€</a:t>
            </a:r>
            <a:r>
              <a:rPr lang="de-DE" altLang="en-US">
                <a:solidFill>
                  <a:schemeClr val="bg1"/>
                </a:solidFill>
                <a:effectLst/>
                <a:cs typeface="Times New Roman" pitchFamily="18" charset="0"/>
              </a:rPr>
              <a:t>↓↑ = i</a:t>
            </a:r>
            <a:r>
              <a:rPr lang="de-DE" altLang="en-US" baseline="-25000">
                <a:solidFill>
                  <a:schemeClr val="bg1"/>
                </a:solidFill>
                <a:effectLst/>
                <a:cs typeface="Times New Roman" pitchFamily="18" charset="0"/>
              </a:rPr>
              <a:t>€</a:t>
            </a:r>
            <a:r>
              <a:rPr lang="de-DE" altLang="en-US">
                <a:solidFill>
                  <a:schemeClr val="bg1"/>
                </a:solidFill>
                <a:effectLst/>
                <a:cs typeface="Times New Roman" pitchFamily="18" charset="0"/>
              </a:rPr>
              <a:t>, kommt es wieder zu einer teilweisen Aufwertung der inländischen Währung, wie die Zinsarbitragegleichung für den Fall eines wieder auf das Ausgangniveau steigenden Zinsniveaus i</a:t>
            </a:r>
            <a:r>
              <a:rPr lang="de-DE" altLang="en-US" baseline="-25000">
                <a:solidFill>
                  <a:schemeClr val="bg1"/>
                </a:solidFill>
                <a:effectLst/>
                <a:cs typeface="Times New Roman" pitchFamily="18" charset="0"/>
              </a:rPr>
              <a:t>€</a:t>
            </a:r>
            <a:r>
              <a:rPr lang="de-DE" altLang="en-US">
                <a:solidFill>
                  <a:schemeClr val="bg1"/>
                </a:solidFill>
                <a:effectLst/>
                <a:cs typeface="Times New Roman" pitchFamily="18" charset="0"/>
              </a:rPr>
              <a:t>↓↑ = i</a:t>
            </a:r>
            <a:r>
              <a:rPr lang="de-DE" altLang="en-US" baseline="-25000">
                <a:solidFill>
                  <a:schemeClr val="bg1"/>
                </a:solidFill>
                <a:effectLst/>
                <a:cs typeface="Times New Roman" pitchFamily="18" charset="0"/>
              </a:rPr>
              <a:t>€</a:t>
            </a:r>
            <a:r>
              <a:rPr lang="de-DE" altLang="en-US">
                <a:solidFill>
                  <a:schemeClr val="bg1"/>
                </a:solidFill>
                <a:effectLst/>
                <a:cs typeface="Times New Roman" pitchFamily="18" charset="0"/>
              </a:rPr>
              <a:t> zeigt: </a:t>
            </a:r>
            <a:r>
              <a:rPr lang="de-DE" altLang="en-US">
                <a:solidFill>
                  <a:schemeClr val="bg1"/>
                </a:solidFill>
                <a:effectLst/>
              </a:rPr>
              <a:t>e</a:t>
            </a:r>
            <a:r>
              <a:rPr lang="de-DE" altLang="en-US" baseline="30000">
                <a:solidFill>
                  <a:schemeClr val="bg1"/>
                </a:solidFill>
                <a:effectLst/>
              </a:rPr>
              <a:t>$</a:t>
            </a:r>
            <a:r>
              <a:rPr lang="de-DE" altLang="en-US" baseline="-25000">
                <a:solidFill>
                  <a:schemeClr val="bg1"/>
                </a:solidFill>
                <a:effectLst/>
              </a:rPr>
              <a:t>€ </a:t>
            </a:r>
            <a:r>
              <a:rPr lang="de-DE" altLang="en-US">
                <a:solidFill>
                  <a:schemeClr val="bg1"/>
                </a:solidFill>
                <a:effectLst/>
                <a:cs typeface="Times New Roman" pitchFamily="18" charset="0"/>
              </a:rPr>
              <a:t>↓↓↑ = (1+i</a:t>
            </a:r>
            <a:r>
              <a:rPr lang="de-DE" altLang="en-US" baseline="-25000">
                <a:solidFill>
                  <a:schemeClr val="bg1"/>
                </a:solidFill>
                <a:effectLst/>
                <a:cs typeface="Times New Roman" pitchFamily="18" charset="0"/>
              </a:rPr>
              <a:t>€</a:t>
            </a:r>
            <a:r>
              <a:rPr lang="de-DE" altLang="en-US">
                <a:solidFill>
                  <a:schemeClr val="bg1"/>
                </a:solidFill>
                <a:effectLst/>
                <a:cs typeface="Times New Roman" pitchFamily="18" charset="0"/>
              </a:rPr>
              <a:t>↓↑) / (1+i</a:t>
            </a:r>
            <a:r>
              <a:rPr lang="de-DE" altLang="en-US" baseline="-25000">
                <a:solidFill>
                  <a:schemeClr val="bg1"/>
                </a:solidFill>
                <a:effectLst/>
                <a:cs typeface="Times New Roman" pitchFamily="18" charset="0"/>
              </a:rPr>
              <a:t>$</a:t>
            </a:r>
            <a:r>
              <a:rPr lang="de-DE" altLang="en-US">
                <a:solidFill>
                  <a:schemeClr val="bg1"/>
                </a:solidFill>
                <a:effectLst/>
                <a:cs typeface="Times New Roman" pitchFamily="18" charset="0"/>
              </a:rPr>
              <a:t>)) * f</a:t>
            </a:r>
            <a:r>
              <a:rPr lang="de-DE" altLang="en-US" baseline="30000">
                <a:solidFill>
                  <a:schemeClr val="bg1"/>
                </a:solidFill>
                <a:effectLst/>
                <a:cs typeface="Times New Roman" pitchFamily="18" charset="0"/>
              </a:rPr>
              <a:t>$</a:t>
            </a:r>
            <a:r>
              <a:rPr lang="de-DE" altLang="en-US" baseline="-25000">
                <a:solidFill>
                  <a:schemeClr val="bg1"/>
                </a:solidFill>
                <a:effectLst/>
                <a:cs typeface="Times New Roman" pitchFamily="18" charset="0"/>
              </a:rPr>
              <a:t>€</a:t>
            </a:r>
            <a:r>
              <a:rPr lang="de-DE" altLang="en-US">
                <a:solidFill>
                  <a:schemeClr val="bg1"/>
                </a:solidFill>
                <a:effectLst/>
                <a:cs typeface="Times New Roman" pitchFamily="18" charset="0"/>
              </a:rPr>
              <a:t>↓. </a:t>
            </a:r>
            <a:endParaRPr lang="de-DE" altLang="en-US">
              <a:solidFill>
                <a:schemeClr val="bg1"/>
              </a:solidFill>
              <a:effectLst/>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270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EF3E1817-5544-4711-943F-05482A60C854}" type="slidenum">
              <a:rPr lang="de-DE" altLang="en-US" sz="1600" smtClean="0"/>
              <a:pPr algn="r" eaLnBrk="1" hangingPunct="1">
                <a:spcBef>
                  <a:spcPct val="0"/>
                </a:spcBef>
                <a:buClrTx/>
                <a:buFontTx/>
                <a:buNone/>
              </a:pPr>
              <a:t>67</a:t>
            </a:fld>
            <a:r>
              <a:rPr lang="de-DE" altLang="en-US" sz="1600"/>
              <a:t> -</a:t>
            </a:r>
          </a:p>
        </p:txBody>
      </p:sp>
      <p:sp>
        <p:nvSpPr>
          <p:cNvPr id="7270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2708" name="Rectangle 2"/>
          <p:cNvSpPr>
            <a:spLocks noGrp="1" noChangeArrowheads="1"/>
          </p:cNvSpPr>
          <p:nvPr>
            <p:ph type="body" idx="4294967295"/>
          </p:nvPr>
        </p:nvSpPr>
        <p:spPr>
          <a:xfrm>
            <a:off x="20638" y="0"/>
            <a:ext cx="9123362" cy="6858000"/>
          </a:xfrm>
          <a:solidFill>
            <a:srgbClr val="FFFF99"/>
          </a:solidFill>
          <a:ln w="12700">
            <a:solidFill>
              <a:srgbClr val="FF0000"/>
            </a:solidFill>
          </a:ln>
        </p:spPr>
        <p:txBody>
          <a:bodyPr lIns="0" tIns="10800" rIns="72000" bIns="10800"/>
          <a:lstStyle/>
          <a:p>
            <a:pPr marL="0" indent="0" eaLnBrk="1" hangingPunct="1">
              <a:lnSpc>
                <a:spcPct val="110000"/>
              </a:lnSpc>
              <a:spcBef>
                <a:spcPct val="0"/>
              </a:spcBef>
              <a:buClrTx/>
              <a:buFontTx/>
              <a:buNone/>
            </a:pPr>
            <a:r>
              <a:rPr lang="de-DE" altLang="en-US" sz="2200">
                <a:solidFill>
                  <a:srgbClr val="FF0000"/>
                </a:solidFill>
                <a:effectLst/>
              </a:rPr>
              <a:t>Exkurs: Wechselkurs-Undershooting</a:t>
            </a:r>
            <a:r>
              <a:rPr lang="de-DE" altLang="en-US" sz="2200" baseline="30000">
                <a:solidFill>
                  <a:srgbClr val="FF0000"/>
                </a:solidFill>
                <a:effectLst/>
              </a:rPr>
              <a:t>1)</a:t>
            </a:r>
            <a:r>
              <a:rPr lang="de-DE" altLang="en-US" sz="2200">
                <a:solidFill>
                  <a:srgbClr val="FF0000"/>
                </a:solidFill>
                <a:effectLst/>
              </a:rPr>
              <a:t> bei rigiden Preisen </a:t>
            </a:r>
            <a:endParaRPr lang="de-DE" altLang="en-US" sz="2200">
              <a:solidFill>
                <a:srgbClr val="0000FF"/>
              </a:solidFill>
              <a:effectLst/>
            </a:endParaRPr>
          </a:p>
          <a:p>
            <a:pPr marL="179388" lvl="1" indent="0" algn="just" eaLnBrk="1" hangingPunct="1">
              <a:lnSpc>
                <a:spcPct val="50000"/>
              </a:lnSpc>
              <a:buFont typeface="Arial Unicode MS" pitchFamily="34" charset="-128"/>
              <a:buNone/>
            </a:pPr>
            <a:endParaRPr lang="de-DE" altLang="en-US">
              <a:solidFill>
                <a:schemeClr val="bg1"/>
              </a:solidFill>
              <a:effectLst/>
              <a:cs typeface="Times New Roman" pitchFamily="18" charset="0"/>
            </a:endParaRPr>
          </a:p>
          <a:p>
            <a:pPr marL="179388" lvl="1" indent="0" algn="just" eaLnBrk="1" hangingPunct="1">
              <a:lnSpc>
                <a:spcPct val="80000"/>
              </a:lnSpc>
              <a:buFont typeface="Arial Unicode MS" pitchFamily="34" charset="-128"/>
              <a:buNone/>
            </a:pPr>
            <a:r>
              <a:rPr lang="de-DE" altLang="en-US">
                <a:solidFill>
                  <a:schemeClr val="bg1"/>
                </a:solidFill>
                <a:effectLst/>
                <a:cs typeface="Times New Roman" pitchFamily="18" charset="0"/>
              </a:rPr>
              <a:t>Insgesamt entspricht dann die Abwertung der inländischen Währung der erwarteten Abwertung </a:t>
            </a:r>
            <a:r>
              <a:rPr lang="de-DE" altLang="en-US">
                <a:solidFill>
                  <a:schemeClr val="bg1"/>
                </a:solidFill>
                <a:effectLst/>
              </a:rPr>
              <a:t>e</a:t>
            </a:r>
            <a:r>
              <a:rPr lang="de-DE" altLang="en-US" baseline="30000">
                <a:solidFill>
                  <a:schemeClr val="bg1"/>
                </a:solidFill>
                <a:effectLst/>
              </a:rPr>
              <a:t>$</a:t>
            </a:r>
            <a:r>
              <a:rPr lang="de-DE" altLang="en-US" baseline="-25000">
                <a:solidFill>
                  <a:schemeClr val="bg1"/>
                </a:solidFill>
                <a:effectLst/>
              </a:rPr>
              <a:t>€ </a:t>
            </a:r>
            <a:r>
              <a:rPr lang="de-DE" altLang="en-US">
                <a:solidFill>
                  <a:schemeClr val="bg1"/>
                </a:solidFill>
                <a:effectLst/>
                <a:cs typeface="Times New Roman" pitchFamily="18" charset="0"/>
              </a:rPr>
              <a:t>↓ = (1+i</a:t>
            </a:r>
            <a:r>
              <a:rPr lang="de-DE" altLang="en-US" baseline="-25000">
                <a:solidFill>
                  <a:schemeClr val="bg1"/>
                </a:solidFill>
                <a:effectLst/>
                <a:cs typeface="Times New Roman" pitchFamily="18" charset="0"/>
              </a:rPr>
              <a:t>€</a:t>
            </a:r>
            <a:r>
              <a:rPr lang="de-DE" altLang="en-US">
                <a:solidFill>
                  <a:schemeClr val="bg1"/>
                </a:solidFill>
                <a:effectLst/>
                <a:cs typeface="Times New Roman" pitchFamily="18" charset="0"/>
              </a:rPr>
              <a:t>↓↑) / (1+i</a:t>
            </a:r>
            <a:r>
              <a:rPr lang="de-DE" altLang="en-US" baseline="-25000">
                <a:solidFill>
                  <a:schemeClr val="bg1"/>
                </a:solidFill>
                <a:effectLst/>
                <a:cs typeface="Times New Roman" pitchFamily="18" charset="0"/>
              </a:rPr>
              <a:t>$</a:t>
            </a:r>
            <a:r>
              <a:rPr lang="de-DE" altLang="en-US">
                <a:solidFill>
                  <a:schemeClr val="bg1"/>
                </a:solidFill>
                <a:effectLst/>
                <a:cs typeface="Times New Roman" pitchFamily="18" charset="0"/>
              </a:rPr>
              <a:t>)) * f</a:t>
            </a:r>
            <a:r>
              <a:rPr lang="de-DE" altLang="en-US" baseline="30000">
                <a:solidFill>
                  <a:schemeClr val="bg1"/>
                </a:solidFill>
                <a:effectLst/>
                <a:cs typeface="Times New Roman" pitchFamily="18" charset="0"/>
              </a:rPr>
              <a:t>$</a:t>
            </a:r>
            <a:r>
              <a:rPr lang="de-DE" altLang="en-US" baseline="-25000">
                <a:solidFill>
                  <a:schemeClr val="bg1"/>
                </a:solidFill>
                <a:effectLst/>
                <a:cs typeface="Times New Roman" pitchFamily="18" charset="0"/>
              </a:rPr>
              <a:t>€</a:t>
            </a:r>
            <a:r>
              <a:rPr lang="de-DE" altLang="en-US">
                <a:solidFill>
                  <a:schemeClr val="bg1"/>
                </a:solidFill>
                <a:effectLst/>
                <a:cs typeface="Times New Roman" pitchFamily="18" charset="0"/>
              </a:rPr>
              <a:t>↓. </a:t>
            </a:r>
            <a:r>
              <a:rPr lang="de-DE" altLang="en-US">
                <a:solidFill>
                  <a:srgbClr val="FF0000"/>
                </a:solidFill>
                <a:effectLst/>
                <a:cs typeface="Times New Roman" pitchFamily="18" charset="0"/>
              </a:rPr>
              <a:t>Die erwartete Abwertung entspricht wiederum der Abwertung, die sich aufgrund der Kaufkraftparität wegen des inländischen Preisanstiegs ergibt:                      </a:t>
            </a:r>
            <a:r>
              <a:rPr lang="de-DE" altLang="en-US">
                <a:solidFill>
                  <a:srgbClr val="FF0000"/>
                </a:solidFill>
                <a:effectLst/>
              </a:rPr>
              <a:t>e</a:t>
            </a:r>
            <a:r>
              <a:rPr lang="de-DE" altLang="en-US" baseline="30000">
                <a:solidFill>
                  <a:srgbClr val="FF0000"/>
                </a:solidFill>
                <a:effectLst/>
              </a:rPr>
              <a:t>$</a:t>
            </a:r>
            <a:r>
              <a:rPr lang="de-DE" altLang="en-US" baseline="-25000">
                <a:solidFill>
                  <a:srgbClr val="FF0000"/>
                </a:solidFill>
                <a:effectLst/>
              </a:rPr>
              <a:t>€</a:t>
            </a:r>
            <a:r>
              <a:rPr lang="de-DE" altLang="en-US">
                <a:solidFill>
                  <a:srgbClr val="FF0000"/>
                </a:solidFill>
                <a:effectLst/>
              </a:rPr>
              <a:t> </a:t>
            </a:r>
            <a:r>
              <a:rPr lang="de-DE" altLang="en-US">
                <a:solidFill>
                  <a:srgbClr val="FF0000"/>
                </a:solidFill>
                <a:effectLst/>
                <a:cs typeface="Times New Roman" pitchFamily="18" charset="0"/>
              </a:rPr>
              <a:t>↓= </a:t>
            </a:r>
            <a:r>
              <a:rPr lang="de-DE" altLang="en-US">
                <a:solidFill>
                  <a:srgbClr val="FF0000"/>
                </a:solidFill>
                <a:effectLst/>
              </a:rPr>
              <a:t>P</a:t>
            </a:r>
            <a:r>
              <a:rPr lang="de-DE" altLang="en-US" baseline="-25000">
                <a:solidFill>
                  <a:srgbClr val="FF0000"/>
                </a:solidFill>
                <a:effectLst/>
              </a:rPr>
              <a:t>$ </a:t>
            </a:r>
            <a:r>
              <a:rPr lang="de-DE" altLang="en-US">
                <a:solidFill>
                  <a:srgbClr val="FF0000"/>
                </a:solidFill>
                <a:effectLst/>
              </a:rPr>
              <a:t>/ P</a:t>
            </a:r>
            <a:r>
              <a:rPr lang="de-DE" altLang="en-US" baseline="-25000">
                <a:solidFill>
                  <a:srgbClr val="FF0000"/>
                </a:solidFill>
                <a:effectLst/>
              </a:rPr>
              <a:t>€</a:t>
            </a:r>
            <a:r>
              <a:rPr lang="de-DE" altLang="en-US">
                <a:solidFill>
                  <a:srgbClr val="FF0000"/>
                </a:solidFill>
                <a:effectLst/>
              </a:rPr>
              <a:t>↑.</a:t>
            </a:r>
            <a:r>
              <a:rPr lang="de-DE" altLang="en-US">
                <a:solidFill>
                  <a:schemeClr val="bg1"/>
                </a:solidFill>
                <a:effectLst/>
              </a:rPr>
              <a:t> </a:t>
            </a:r>
          </a:p>
          <a:p>
            <a:pPr marL="179388" lvl="1" indent="0" algn="just" eaLnBrk="1" hangingPunct="1">
              <a:lnSpc>
                <a:spcPct val="50000"/>
              </a:lnSpc>
              <a:buFont typeface="Arial Unicode MS" pitchFamily="34" charset="-128"/>
              <a:buNone/>
            </a:pPr>
            <a:endParaRPr lang="de-DE" altLang="en-US">
              <a:solidFill>
                <a:schemeClr val="bg1"/>
              </a:solidFill>
              <a:effectLst/>
            </a:endParaRPr>
          </a:p>
          <a:p>
            <a:pPr marL="179388" lvl="1" indent="0" algn="just" eaLnBrk="1" hangingPunct="1">
              <a:lnSpc>
                <a:spcPct val="80000"/>
              </a:lnSpc>
              <a:buFont typeface="Arial Unicode MS" pitchFamily="34" charset="-128"/>
              <a:buNone/>
            </a:pPr>
            <a:r>
              <a:rPr lang="de-DE" altLang="en-US">
                <a:solidFill>
                  <a:schemeClr val="bg1"/>
                </a:solidFill>
                <a:effectLst/>
              </a:rPr>
              <a:t>(Literatur zum Undershooting findet sich bei: Krugman/Obstfeld (2006), International Economics, S. 362-3 und Rogoff (2001), http://www.imf.org/external/np/speeches/2001/112901.htm). </a:t>
            </a:r>
          </a:p>
          <a:p>
            <a:pPr marL="179388" lvl="1" indent="0" algn="just" eaLnBrk="1" hangingPunct="1">
              <a:lnSpc>
                <a:spcPct val="50000"/>
              </a:lnSpc>
              <a:buFont typeface="Arial Unicode MS" pitchFamily="34" charset="-128"/>
              <a:buNone/>
            </a:pPr>
            <a:endParaRPr lang="de-DE" altLang="en-US">
              <a:solidFill>
                <a:schemeClr val="bg1"/>
              </a:solidFill>
              <a:effectLst/>
            </a:endParaRPr>
          </a:p>
          <a:p>
            <a:pPr marL="179388" lvl="1" indent="0" algn="just" eaLnBrk="1" hangingPunct="1">
              <a:lnSpc>
                <a:spcPct val="80000"/>
              </a:lnSpc>
              <a:buFont typeface="Arial Unicode MS" pitchFamily="34" charset="-128"/>
              <a:buNone/>
            </a:pPr>
            <a:r>
              <a:rPr lang="de-DE" altLang="en-US">
                <a:solidFill>
                  <a:schemeClr val="bg1"/>
                </a:solidFill>
                <a:effectLst/>
              </a:rPr>
              <a:t>Die Theorie des Wechselkurs-Undershootings bietet eine wichtige Erklärung für die empirisch beobachtbaren starken kurzfristigen Schwankungen von Wechselkursen.</a:t>
            </a:r>
          </a:p>
        </p:txBody>
      </p:sp>
      <p:sp>
        <p:nvSpPr>
          <p:cNvPr id="72709" name="Text Box 3"/>
          <p:cNvSpPr txBox="1">
            <a:spLocks noChangeArrowheads="1"/>
          </p:cNvSpPr>
          <p:nvPr/>
        </p:nvSpPr>
        <p:spPr bwMode="auto">
          <a:xfrm>
            <a:off x="0" y="5027613"/>
            <a:ext cx="9144000"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type="none" w="med" len="lg"/>
                <a:tailEnd type="none" w="lg" len="lg"/>
              </a14:hiddenLine>
            </a:ext>
          </a:extLst>
        </p:spPr>
        <p:txBody>
          <a:bodyPr lIns="0" tIns="4680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1600" baseline="30000">
                <a:solidFill>
                  <a:schemeClr val="bg1"/>
                </a:solidFill>
              </a:rPr>
              <a:t>1) </a:t>
            </a:r>
            <a:r>
              <a:rPr lang="de-DE" altLang="en-US" sz="1600">
                <a:solidFill>
                  <a:schemeClr val="bg1"/>
                </a:solidFill>
              </a:rPr>
              <a:t>Im Originalaufsatz von Dornbusch (1976) ist von „Wechselkurs-</a:t>
            </a:r>
            <a:r>
              <a:rPr lang="de-DE" altLang="en-US" sz="1600" i="1">
                <a:solidFill>
                  <a:srgbClr val="FF0000"/>
                </a:solidFill>
              </a:rPr>
              <a:t>Over</a:t>
            </a:r>
            <a:r>
              <a:rPr lang="de-DE" altLang="en-US" sz="1600">
                <a:solidFill>
                  <a:schemeClr val="bg1"/>
                </a:solidFill>
              </a:rPr>
              <a:t>shooting“ die Rede. Das ist darauf zurückzuführen, dass früher der Wechselkurs genau umgekehrt definiert war: Statt e</a:t>
            </a:r>
            <a:r>
              <a:rPr lang="de-DE" altLang="en-US" sz="1600" baseline="30000">
                <a:solidFill>
                  <a:schemeClr val="bg1"/>
                </a:solidFill>
              </a:rPr>
              <a:t>$</a:t>
            </a:r>
            <a:r>
              <a:rPr lang="de-DE" altLang="en-US" sz="1600" baseline="-25000">
                <a:solidFill>
                  <a:schemeClr val="bg1"/>
                </a:solidFill>
              </a:rPr>
              <a:t>€</a:t>
            </a:r>
            <a:r>
              <a:rPr lang="de-DE" altLang="en-US" sz="1600">
                <a:solidFill>
                  <a:schemeClr val="bg1"/>
                </a:solidFill>
              </a:rPr>
              <a:t> wurde e</a:t>
            </a:r>
            <a:r>
              <a:rPr lang="de-DE" altLang="en-US" sz="1600" baseline="30000">
                <a:solidFill>
                  <a:schemeClr val="bg1"/>
                </a:solidFill>
              </a:rPr>
              <a:t>€</a:t>
            </a:r>
            <a:r>
              <a:rPr lang="de-DE" altLang="en-US" sz="1600" baseline="-25000">
                <a:solidFill>
                  <a:schemeClr val="bg1"/>
                </a:solidFill>
              </a:rPr>
              <a:t>$ </a:t>
            </a:r>
            <a:r>
              <a:rPr lang="de-DE" altLang="en-US" sz="1600">
                <a:solidFill>
                  <a:schemeClr val="bg1"/>
                </a:solidFill>
              </a:rPr>
              <a:t>als „Wechselkurs des Euro zum Dollar“ bezeichnet. Bei einer Abwertung des Euro wird der Wechselkurs nach dieser Definition also größer: e</a:t>
            </a:r>
            <a:r>
              <a:rPr lang="de-DE" altLang="en-US" sz="1600" baseline="30000">
                <a:solidFill>
                  <a:schemeClr val="bg1"/>
                </a:solidFill>
              </a:rPr>
              <a:t>$</a:t>
            </a:r>
            <a:r>
              <a:rPr lang="de-DE" altLang="en-US" sz="1600" baseline="-25000">
                <a:solidFill>
                  <a:schemeClr val="bg1"/>
                </a:solidFill>
              </a:rPr>
              <a:t>€</a:t>
            </a:r>
            <a:r>
              <a:rPr lang="de-DE" altLang="en-US" sz="1600">
                <a:solidFill>
                  <a:schemeClr val="bg1"/>
                </a:solidFill>
              </a:rPr>
              <a:t> </a:t>
            </a:r>
            <a:r>
              <a:rPr lang="de-DE" altLang="en-US" sz="1600">
                <a:solidFill>
                  <a:schemeClr val="bg1"/>
                </a:solidFill>
                <a:cs typeface="Arial" charset="0"/>
              </a:rPr>
              <a:t>↑</a:t>
            </a:r>
            <a:r>
              <a:rPr lang="de-DE" altLang="en-US" sz="1600">
                <a:solidFill>
                  <a:schemeClr val="bg1"/>
                </a:solidFill>
              </a:rPr>
              <a:t>= e</a:t>
            </a:r>
            <a:r>
              <a:rPr lang="de-DE" altLang="en-US" sz="1600" baseline="30000">
                <a:solidFill>
                  <a:schemeClr val="bg1"/>
                </a:solidFill>
              </a:rPr>
              <a:t>€</a:t>
            </a:r>
            <a:r>
              <a:rPr lang="de-DE" altLang="en-US" sz="1600" baseline="-25000">
                <a:solidFill>
                  <a:schemeClr val="bg1"/>
                </a:solidFill>
              </a:rPr>
              <a:t>$ </a:t>
            </a:r>
            <a:r>
              <a:rPr lang="de-DE" altLang="en-US" sz="1600">
                <a:solidFill>
                  <a:schemeClr val="bg1"/>
                </a:solidFill>
                <a:cs typeface="Arial" charset="0"/>
              </a:rPr>
              <a:t>↓. International hat sich heute, die in der Vorlesung verwendete Definition durchgesetzt. Im oben genannten Lehrbuch von Krugman/Obstfeld (2006) wird aber noch die alte Definition verwendet. Dort ist folglich auch von „Wechselkurs-Overshooting“ die Rede.</a:t>
            </a:r>
            <a:endParaRPr lang="en-US" altLang="en-US" sz="1600">
              <a:solidFill>
                <a:schemeClr val="bg1"/>
              </a:solidFill>
              <a:cs typeface="Arial" charset="0"/>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E5083A7A-34EC-4B44-B15E-FE5066DE2785}" type="slidenum">
              <a:rPr lang="de-DE" altLang="en-US" sz="1600" smtClean="0"/>
              <a:pPr algn="r" eaLnBrk="1" hangingPunct="1">
                <a:spcBef>
                  <a:spcPct val="0"/>
                </a:spcBef>
                <a:buClrTx/>
                <a:buFontTx/>
                <a:buNone/>
              </a:pPr>
              <a:t>68</a:t>
            </a:fld>
            <a:r>
              <a:rPr lang="de-DE" altLang="en-US" sz="1600"/>
              <a:t> -</a:t>
            </a:r>
          </a:p>
        </p:txBody>
      </p:sp>
      <p:sp>
        <p:nvSpPr>
          <p:cNvPr id="7373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436290" name="Rectangle 2"/>
          <p:cNvSpPr>
            <a:spLocks noGrp="1" noChangeArrowheads="1"/>
          </p:cNvSpPr>
          <p:nvPr>
            <p:ph type="title" idx="4294967295"/>
          </p:nvPr>
        </p:nvSpPr>
        <p:spPr>
          <a:xfrm>
            <a:off x="254000" y="131763"/>
            <a:ext cx="8666163" cy="1143000"/>
          </a:xfrm>
        </p:spPr>
        <p:txBody>
          <a:bodyPr/>
          <a:lstStyle/>
          <a:p>
            <a:pPr eaLnBrk="1" hangingPunct="1">
              <a:defRPr/>
            </a:pPr>
            <a:r>
              <a:rPr lang="de-DE"/>
              <a:t>Internationale Wirtschaftsbeziehungen</a:t>
            </a:r>
          </a:p>
        </p:txBody>
      </p:sp>
      <p:sp>
        <p:nvSpPr>
          <p:cNvPr id="7436291" name="Rectangle 3"/>
          <p:cNvSpPr>
            <a:spLocks noGrp="1" noChangeArrowheads="1"/>
          </p:cNvSpPr>
          <p:nvPr>
            <p:ph type="body" idx="4294967295"/>
          </p:nvPr>
        </p:nvSpPr>
        <p:spPr>
          <a:xfrm>
            <a:off x="477838" y="1347788"/>
            <a:ext cx="8318500" cy="5213350"/>
          </a:xfrm>
        </p:spPr>
        <p:txBody>
          <a:bodyPr/>
          <a:lstStyle/>
          <a:p>
            <a:pPr marL="571500" indent="-571500" eaLnBrk="1" hangingPunct="1">
              <a:buFont typeface="Arial Unicode MS" pitchFamily="34" charset="-128"/>
              <a:buNone/>
              <a:defRPr/>
            </a:pPr>
            <a:r>
              <a:rPr lang="de-DE" sz="2200" dirty="0">
                <a:solidFill>
                  <a:srgbClr val="FFFF00"/>
                </a:solidFill>
              </a:rPr>
              <a:t>3.1. Währungstheorie</a:t>
            </a:r>
          </a:p>
          <a:p>
            <a:pPr marL="571500" indent="-571500" eaLnBrk="1" hangingPunct="1">
              <a:buFont typeface="Arial Unicode MS" pitchFamily="34" charset="-128"/>
              <a:buNone/>
              <a:defRPr/>
            </a:pPr>
            <a:r>
              <a:rPr lang="de-DE" sz="2200" dirty="0">
                <a:solidFill>
                  <a:srgbClr val="FFFF00"/>
                </a:solidFill>
              </a:rPr>
              <a:t>	 3.1.1. Die Zahlungsbilanz</a:t>
            </a:r>
          </a:p>
          <a:p>
            <a:pPr marL="571500" indent="-571500" eaLnBrk="1" hangingPunct="1">
              <a:buFont typeface="Arial Unicode MS" pitchFamily="34" charset="-128"/>
              <a:buNone/>
              <a:defRPr/>
            </a:pPr>
            <a:r>
              <a:rPr lang="de-DE" sz="2200" dirty="0">
                <a:solidFill>
                  <a:srgbClr val="FFFF00"/>
                </a:solidFill>
              </a:rPr>
              <a:t>        3.1.1. Angebot und Nachfrage auf Devisenmärkten</a:t>
            </a:r>
          </a:p>
          <a:p>
            <a:pPr marL="571500" indent="-571500" eaLnBrk="1" hangingPunct="1">
              <a:buFont typeface="Arial Unicode MS" pitchFamily="34" charset="-128"/>
              <a:buNone/>
              <a:defRPr/>
            </a:pPr>
            <a:r>
              <a:rPr lang="de-DE" sz="2200" dirty="0">
                <a:solidFill>
                  <a:srgbClr val="FFFF00"/>
                </a:solidFill>
              </a:rPr>
              <a:t>        3.1.2. Kaufkraft- und Zinsparität</a:t>
            </a:r>
          </a:p>
          <a:p>
            <a:pPr marL="571500" indent="-571500" eaLnBrk="1" hangingPunct="1">
              <a:buFont typeface="Arial Unicode MS" pitchFamily="34" charset="-128"/>
              <a:buNone/>
              <a:defRPr/>
            </a:pPr>
            <a:r>
              <a:rPr lang="de-DE" sz="2200" dirty="0">
                <a:solidFill>
                  <a:srgbClr val="FFFF00"/>
                </a:solidFill>
              </a:rPr>
              <a:t>3.2. Währungspolitik</a:t>
            </a:r>
          </a:p>
          <a:p>
            <a:pPr marL="571500" indent="-571500" eaLnBrk="1" hangingPunct="1">
              <a:buFont typeface="Arial Unicode MS" pitchFamily="34" charset="-128"/>
              <a:buNone/>
              <a:defRPr/>
            </a:pPr>
            <a:r>
              <a:rPr lang="de-DE" sz="2200" dirty="0">
                <a:solidFill>
                  <a:srgbClr val="FFFF00"/>
                </a:solidFill>
              </a:rPr>
              <a:t>        3.2.1. Der Einfluss der Notenbank auf den Wechselkurs</a:t>
            </a:r>
          </a:p>
          <a:p>
            <a:pPr marL="571500" indent="-571500" eaLnBrk="1" hangingPunct="1">
              <a:buFont typeface="Arial Unicode MS" pitchFamily="34" charset="-128"/>
              <a:buNone/>
              <a:defRPr/>
            </a:pPr>
            <a:r>
              <a:rPr lang="de-DE" sz="2200" dirty="0">
                <a:solidFill>
                  <a:srgbClr val="FFFF00"/>
                </a:solidFill>
              </a:rPr>
              <a:t>                  3.2.1.1. Der direkte Einfluss über den Devisenmarkt</a:t>
            </a:r>
          </a:p>
          <a:p>
            <a:pPr marL="571500" indent="-571500" eaLnBrk="1" hangingPunct="1">
              <a:buFont typeface="Arial Unicode MS" pitchFamily="34" charset="-128"/>
              <a:buNone/>
              <a:defRPr/>
            </a:pPr>
            <a:r>
              <a:rPr lang="de-DE" sz="2200" dirty="0">
                <a:solidFill>
                  <a:srgbClr val="FFFF00"/>
                </a:solidFill>
              </a:rPr>
              <a:t>                  3.2.1.2. Der Einfluss über den </a:t>
            </a:r>
            <a:r>
              <a:rPr lang="de-DE" sz="2200" dirty="0" err="1">
                <a:solidFill>
                  <a:srgbClr val="FFFF00"/>
                </a:solidFill>
              </a:rPr>
              <a:t>Zinsparitätenkanal</a:t>
            </a:r>
            <a:endParaRPr lang="de-DE" sz="2200" dirty="0">
              <a:solidFill>
                <a:srgbClr val="FFFF00"/>
              </a:solidFill>
            </a:endParaRPr>
          </a:p>
          <a:p>
            <a:pPr marL="571500" indent="-571500" eaLnBrk="1" hangingPunct="1">
              <a:buFont typeface="Arial Unicode MS" pitchFamily="34" charset="-128"/>
              <a:buNone/>
              <a:defRPr/>
            </a:pPr>
            <a:r>
              <a:rPr lang="de-DE" sz="2200" dirty="0">
                <a:solidFill>
                  <a:srgbClr val="FFFF00"/>
                </a:solidFill>
              </a:rPr>
              <a:t>                  3.2.1.3. Der Einfluss über den </a:t>
            </a:r>
            <a:r>
              <a:rPr lang="de-DE" sz="2200" dirty="0" err="1">
                <a:solidFill>
                  <a:srgbClr val="FFFF00"/>
                </a:solidFill>
              </a:rPr>
              <a:t>Kaufkraftparitätenkanal</a:t>
            </a:r>
            <a:endParaRPr lang="de-DE" sz="2200" dirty="0">
              <a:solidFill>
                <a:srgbClr val="FFFF00"/>
              </a:solidFill>
            </a:endParaRPr>
          </a:p>
          <a:p>
            <a:pPr marL="571500" indent="-571500" eaLnBrk="1" hangingPunct="1">
              <a:buFont typeface="Arial Unicode MS" pitchFamily="34" charset="-128"/>
              <a:buNone/>
              <a:defRPr/>
            </a:pPr>
            <a:r>
              <a:rPr lang="de-DE" sz="2200" dirty="0">
                <a:solidFill>
                  <a:srgbClr val="FFFF00"/>
                </a:solidFill>
              </a:rPr>
              <a:t>        3.2.2. Währungspolitik bei fixen Wechselkursen</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40244BE0-640C-4A16-8A3B-2DE0073B969B}" type="slidenum">
              <a:rPr lang="de-DE" altLang="en-US" sz="1600" smtClean="0"/>
              <a:pPr algn="r" eaLnBrk="1" hangingPunct="1">
                <a:spcBef>
                  <a:spcPct val="0"/>
                </a:spcBef>
                <a:buClrTx/>
                <a:buFontTx/>
                <a:buNone/>
              </a:pPr>
              <a:t>69</a:t>
            </a:fld>
            <a:r>
              <a:rPr lang="de-DE" altLang="en-US" sz="1600"/>
              <a:t> -</a:t>
            </a:r>
          </a:p>
        </p:txBody>
      </p:sp>
      <p:sp>
        <p:nvSpPr>
          <p:cNvPr id="74755"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440386" name="Rectangle 2"/>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b="0"/>
              <a:t>3.2.2. Geldpolitik bei fixen Wechselkursen</a:t>
            </a:r>
          </a:p>
        </p:txBody>
      </p:sp>
      <p:sp>
        <p:nvSpPr>
          <p:cNvPr id="7440387" name="Rectangle 3"/>
          <p:cNvSpPr>
            <a:spLocks noGrp="1" noChangeArrowheads="1"/>
          </p:cNvSpPr>
          <p:nvPr>
            <p:ph type="body" idx="4294967295"/>
          </p:nvPr>
        </p:nvSpPr>
        <p:spPr>
          <a:xfrm>
            <a:off x="344488" y="1155700"/>
            <a:ext cx="8774112" cy="5126038"/>
          </a:xfrm>
        </p:spPr>
        <p:txBody>
          <a:bodyPr/>
          <a:lstStyle/>
          <a:p>
            <a:pPr marL="495300" indent="-495300" eaLnBrk="1" hangingPunct="1">
              <a:defRPr/>
            </a:pPr>
            <a:r>
              <a:rPr lang="de-DE" sz="2200" dirty="0"/>
              <a:t>In der Zeit zwischen den beiden Weltkriegen wurde der Welthandel von den meisten Staaten durch </a:t>
            </a:r>
            <a:r>
              <a:rPr lang="de-DE" sz="2200" dirty="0">
                <a:solidFill>
                  <a:srgbClr val="00FF00"/>
                </a:solidFill>
              </a:rPr>
              <a:t>protektionistische Maßnahmen </a:t>
            </a:r>
            <a:r>
              <a:rPr lang="de-DE" sz="2200" dirty="0"/>
              <a:t>behindert. Dazu zählten insbesondere auch </a:t>
            </a:r>
            <a:r>
              <a:rPr lang="de-DE" sz="2200" dirty="0">
                <a:solidFill>
                  <a:srgbClr val="00FF00"/>
                </a:solidFill>
              </a:rPr>
              <a:t>Devisenverkehrskontrollen</a:t>
            </a:r>
            <a:r>
              <a:rPr lang="de-DE" sz="2200" dirty="0"/>
              <a:t>.</a:t>
            </a:r>
          </a:p>
        </p:txBody>
      </p:sp>
      <p:sp>
        <p:nvSpPr>
          <p:cNvPr id="7440389" name="Rectangle 5"/>
          <p:cNvSpPr>
            <a:spLocks noChangeArrowheads="1"/>
          </p:cNvSpPr>
          <p:nvPr/>
        </p:nvSpPr>
        <p:spPr bwMode="auto">
          <a:xfrm>
            <a:off x="417513" y="2576513"/>
            <a:ext cx="5734050" cy="4273550"/>
          </a:xfrm>
          <a:prstGeom prst="rect">
            <a:avLst/>
          </a:prstGeom>
          <a:noFill/>
          <a:ln w="9525">
            <a:noFill/>
            <a:miter lim="800000"/>
            <a:headEnd/>
            <a:tailEnd/>
          </a:ln>
          <a:effectLst/>
        </p:spPr>
        <p:txBody>
          <a:bodyPr/>
          <a:lstStyle/>
          <a:p>
            <a:pPr marL="495300" indent="-495300" algn="l">
              <a:spcBef>
                <a:spcPct val="20000"/>
              </a:spcBef>
              <a:buClr>
                <a:srgbClr val="FF0000"/>
              </a:buClr>
              <a:buFont typeface="Arial Unicode MS" pitchFamily="34" charset="-128"/>
              <a:buChar char="➤"/>
              <a:defRPr/>
            </a:pPr>
            <a:r>
              <a:rPr lang="de-DE" sz="2200" dirty="0">
                <a:solidFill>
                  <a:schemeClr val="tx1"/>
                </a:solidFill>
                <a:effectLst>
                  <a:outerShdw blurRad="38100" dist="38100" dir="2700000" algn="tl">
                    <a:srgbClr val="000000"/>
                  </a:outerShdw>
                </a:effectLst>
              </a:rPr>
              <a:t>Eine Folge davon war, dass der </a:t>
            </a:r>
            <a:r>
              <a:rPr lang="de-DE" sz="2200" dirty="0" err="1">
                <a:solidFill>
                  <a:schemeClr val="tx1"/>
                </a:solidFill>
                <a:effectLst>
                  <a:outerShdw blurRad="38100" dist="38100" dir="2700000" algn="tl">
                    <a:srgbClr val="000000"/>
                  </a:outerShdw>
                </a:effectLst>
              </a:rPr>
              <a:t>interna-tionale</a:t>
            </a:r>
            <a:r>
              <a:rPr lang="de-DE" sz="2200" dirty="0">
                <a:solidFill>
                  <a:schemeClr val="tx1"/>
                </a:solidFill>
                <a:effectLst>
                  <a:outerShdw blurRad="38100" dist="38100" dir="2700000" algn="tl">
                    <a:srgbClr val="000000"/>
                  </a:outerShdw>
                </a:effectLst>
              </a:rPr>
              <a:t> Güteraustausch in der Zeit zwischen den Weltkriegen nicht wieder auf das Niveau zurück fand, das er vor 1914 erreicht hatte (vgl. Diagramm).</a:t>
            </a:r>
          </a:p>
          <a:p>
            <a:pPr marL="495300" indent="-495300" algn="l">
              <a:spcBef>
                <a:spcPct val="20000"/>
              </a:spcBef>
              <a:buClr>
                <a:srgbClr val="FF0000"/>
              </a:buClr>
              <a:buFont typeface="Arial Unicode MS" pitchFamily="34" charset="-128"/>
              <a:buChar char="➤"/>
              <a:defRPr/>
            </a:pPr>
            <a:r>
              <a:rPr lang="de-DE" sz="2200" dirty="0">
                <a:solidFill>
                  <a:schemeClr val="tx1"/>
                </a:solidFill>
                <a:effectLst>
                  <a:outerShdw blurRad="38100" dist="38100" dir="2700000" algn="tl">
                    <a:srgbClr val="000000"/>
                  </a:outerShdw>
                </a:effectLst>
              </a:rPr>
              <a:t>Nach dem Zweiten Weltkrieg verein-barte die internationale Staatengemein-</a:t>
            </a:r>
            <a:r>
              <a:rPr lang="de-DE" sz="2200" dirty="0" err="1">
                <a:solidFill>
                  <a:schemeClr val="tx1"/>
                </a:solidFill>
                <a:effectLst>
                  <a:outerShdw blurRad="38100" dist="38100" dir="2700000" algn="tl">
                    <a:srgbClr val="000000"/>
                  </a:outerShdw>
                </a:effectLst>
              </a:rPr>
              <a:t>schaft</a:t>
            </a:r>
            <a:r>
              <a:rPr lang="de-DE" sz="2200" dirty="0">
                <a:solidFill>
                  <a:schemeClr val="tx1"/>
                </a:solidFill>
                <a:effectLst>
                  <a:outerShdw blurRad="38100" dist="38100" dir="2700000" algn="tl">
                    <a:srgbClr val="000000"/>
                  </a:outerShdw>
                </a:effectLst>
              </a:rPr>
              <a:t> deshalb </a:t>
            </a:r>
            <a:r>
              <a:rPr lang="de-DE" sz="2200" dirty="0">
                <a:solidFill>
                  <a:srgbClr val="00FF00"/>
                </a:solidFill>
                <a:effectLst>
                  <a:outerShdw blurRad="38100" dist="38100" dir="2700000" algn="tl">
                    <a:srgbClr val="000000"/>
                  </a:outerShdw>
                </a:effectLst>
              </a:rPr>
              <a:t>1944 </a:t>
            </a:r>
            <a:r>
              <a:rPr lang="de-DE" sz="2200" dirty="0">
                <a:solidFill>
                  <a:schemeClr val="tx1"/>
                </a:solidFill>
                <a:effectLst>
                  <a:outerShdw blurRad="38100" dist="38100" dir="2700000" algn="tl">
                    <a:srgbClr val="000000"/>
                  </a:outerShdw>
                </a:effectLst>
              </a:rPr>
              <a:t>auf Initiative der USA ein System fixer Wechselkurse (</a:t>
            </a:r>
            <a:r>
              <a:rPr lang="de-DE" sz="2200" dirty="0">
                <a:solidFill>
                  <a:srgbClr val="00FF00"/>
                </a:solidFill>
                <a:effectLst>
                  <a:outerShdw blurRad="38100" dist="38100" dir="2700000" algn="tl">
                    <a:srgbClr val="000000"/>
                  </a:outerShdw>
                </a:effectLst>
              </a:rPr>
              <a:t>Fixkursystem</a:t>
            </a:r>
            <a:r>
              <a:rPr lang="de-DE" sz="2200" dirty="0">
                <a:solidFill>
                  <a:schemeClr val="tx1"/>
                </a:solidFill>
                <a:effectLst>
                  <a:outerShdw blurRad="38100" dist="38100" dir="2700000" algn="tl">
                    <a:srgbClr val="000000"/>
                  </a:outerShdw>
                </a:effectLst>
              </a:rPr>
              <a:t>) – das </a:t>
            </a:r>
            <a:r>
              <a:rPr lang="de-DE" sz="2200" dirty="0" err="1">
                <a:solidFill>
                  <a:srgbClr val="00FF00"/>
                </a:solidFill>
                <a:effectLst>
                  <a:outerShdw blurRad="38100" dist="38100" dir="2700000" algn="tl">
                    <a:srgbClr val="000000"/>
                  </a:outerShdw>
                </a:effectLst>
              </a:rPr>
              <a:t>Bretton</a:t>
            </a:r>
            <a:r>
              <a:rPr lang="de-DE" sz="2200" dirty="0">
                <a:solidFill>
                  <a:srgbClr val="00FF00"/>
                </a:solidFill>
                <a:effectLst>
                  <a:outerShdw blurRad="38100" dist="38100" dir="2700000" algn="tl">
                    <a:srgbClr val="000000"/>
                  </a:outerShdw>
                </a:effectLst>
              </a:rPr>
              <a:t>-Woods-System</a:t>
            </a:r>
            <a:r>
              <a:rPr lang="de-DE" sz="2200" dirty="0">
                <a:solidFill>
                  <a:schemeClr val="tx1"/>
                </a:solidFill>
                <a:effectLst>
                  <a:outerShdw blurRad="38100" dist="38100" dir="2700000" algn="tl">
                    <a:srgbClr val="000000"/>
                  </a:outerShdw>
                </a:effectLst>
              </a:rPr>
              <a:t>.</a:t>
            </a:r>
          </a:p>
        </p:txBody>
      </p:sp>
      <p:pic>
        <p:nvPicPr>
          <p:cNvPr id="74759" name="Picture 8" descr="250px-WhiteandKey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0613" y="2220913"/>
            <a:ext cx="2636837"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1" name="Text Box 9"/>
          <p:cNvSpPr txBox="1">
            <a:spLocks noChangeArrowheads="1"/>
          </p:cNvSpPr>
          <p:nvPr/>
        </p:nvSpPr>
        <p:spPr bwMode="auto">
          <a:xfrm>
            <a:off x="5872163" y="5548313"/>
            <a:ext cx="3287712" cy="132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1600" dirty="0"/>
              <a:t>Der Leiter der US-Delegation Harry White (l.) und der Leiter der UK-Delegation John Maynard Keynes (r.) die </a:t>
            </a:r>
            <a:r>
              <a:rPr lang="en-US" altLang="en-US" sz="1600" dirty="0" err="1"/>
              <a:t>Hauptakteure</a:t>
            </a:r>
            <a:r>
              <a:rPr lang="en-US" altLang="en-US" sz="1600" dirty="0"/>
              <a:t> in Bretton-Woods</a:t>
            </a:r>
          </a:p>
        </p:txBody>
      </p:sp>
      <p:pic>
        <p:nvPicPr>
          <p:cNvPr id="9" name="Picture 11" descr="https://upload.wikimedia.org/wikipedia/commons/a/a6/The_Mount_Washington_Hotel%2C_Bretton_Woods%2C_NH.jpg">
            <a:extLst>
              <a:ext uri="{FF2B5EF4-FFF2-40B4-BE49-F238E27FC236}">
                <a16:creationId xmlns:a16="http://schemas.microsoft.com/office/drawing/2014/main" id="{FF14F41A-F502-469E-B25F-9B2ABA8CC4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7224" y="6136640"/>
            <a:ext cx="1005638" cy="61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0084D002-24A2-4A55-91CB-1EA67D88DE07}" type="slidenum">
              <a:rPr lang="de-DE" altLang="en-US" sz="1600" smtClean="0"/>
              <a:pPr algn="r" eaLnBrk="1" hangingPunct="1">
                <a:spcBef>
                  <a:spcPct val="0"/>
                </a:spcBef>
                <a:buClrTx/>
                <a:buFontTx/>
                <a:buNone/>
              </a:pPr>
              <a:t>7</a:t>
            </a:fld>
            <a:r>
              <a:rPr lang="de-DE" altLang="en-US" sz="1600"/>
              <a:t> -</a:t>
            </a:r>
          </a:p>
        </p:txBody>
      </p:sp>
      <p:sp>
        <p:nvSpPr>
          <p:cNvPr id="13315"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787522" name="Rectangle 2"/>
          <p:cNvSpPr>
            <a:spLocks noGrp="1" noChangeArrowheads="1"/>
          </p:cNvSpPr>
          <p:nvPr>
            <p:ph type="title" idx="4294967295"/>
          </p:nvPr>
        </p:nvSpPr>
        <p:spPr/>
        <p:txBody>
          <a:bodyPr/>
          <a:lstStyle/>
          <a:p>
            <a:pPr eaLnBrk="1" hangingPunct="1">
              <a:defRPr/>
            </a:pPr>
            <a:r>
              <a:rPr lang="de-DE" sz="2200" dirty="0"/>
              <a:t>3. Währungstheorie und Währungspolitik                                             3.1.1. Angebot und Nachfrage auf Devisenmärkten</a:t>
            </a:r>
          </a:p>
        </p:txBody>
      </p:sp>
      <p:sp>
        <p:nvSpPr>
          <p:cNvPr id="7787523" name="Rectangle 3"/>
          <p:cNvSpPr>
            <a:spLocks noGrp="1" noChangeArrowheads="1"/>
          </p:cNvSpPr>
          <p:nvPr>
            <p:ph type="body" idx="4294967295"/>
          </p:nvPr>
        </p:nvSpPr>
        <p:spPr>
          <a:xfrm>
            <a:off x="468313" y="1341438"/>
            <a:ext cx="8229600" cy="533400"/>
          </a:xfrm>
        </p:spPr>
        <p:txBody>
          <a:bodyPr/>
          <a:lstStyle/>
          <a:p>
            <a:pPr eaLnBrk="1" hangingPunct="1">
              <a:defRPr/>
            </a:pPr>
            <a:r>
              <a:rPr lang="de-DE" dirty="0"/>
              <a:t>Warum wird </a:t>
            </a:r>
            <a:r>
              <a:rPr lang="de-DE" dirty="0">
                <a:solidFill>
                  <a:srgbClr val="00FF00"/>
                </a:solidFill>
              </a:rPr>
              <a:t>ausländische Währung nachgefragt</a:t>
            </a:r>
            <a:r>
              <a:rPr lang="de-DE" dirty="0"/>
              <a:t>?</a:t>
            </a:r>
          </a:p>
          <a:p>
            <a:pPr eaLnBrk="1" hangingPunct="1">
              <a:defRPr/>
            </a:pPr>
            <a:endParaRPr lang="de-DE" dirty="0"/>
          </a:p>
          <a:p>
            <a:pPr eaLnBrk="1" hangingPunct="1">
              <a:defRPr/>
            </a:pPr>
            <a:endParaRPr lang="de-DE" dirty="0"/>
          </a:p>
          <a:p>
            <a:pPr eaLnBrk="1" hangingPunct="1">
              <a:defRPr/>
            </a:pPr>
            <a:endParaRPr lang="de-DE" dirty="0"/>
          </a:p>
        </p:txBody>
      </p:sp>
      <p:sp>
        <p:nvSpPr>
          <p:cNvPr id="13318" name="Text Box 4"/>
          <p:cNvSpPr txBox="1">
            <a:spLocks noChangeArrowheads="1"/>
          </p:cNvSpPr>
          <p:nvPr/>
        </p:nvSpPr>
        <p:spPr bwMode="auto">
          <a:xfrm>
            <a:off x="1042988" y="1966913"/>
            <a:ext cx="25971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200"/>
              <a:t>Kapitalbilanzsaldo</a:t>
            </a:r>
          </a:p>
        </p:txBody>
      </p:sp>
      <p:sp>
        <p:nvSpPr>
          <p:cNvPr id="13319" name="Text Box 5"/>
          <p:cNvSpPr txBox="1">
            <a:spLocks noChangeArrowheads="1"/>
          </p:cNvSpPr>
          <p:nvPr/>
        </p:nvSpPr>
        <p:spPr bwMode="auto">
          <a:xfrm>
            <a:off x="1425575" y="2708275"/>
            <a:ext cx="19716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500">
                <a:solidFill>
                  <a:srgbClr val="0066FF"/>
                </a:solidFill>
                <a:latin typeface="Times New Roman" pitchFamily="18" charset="0"/>
              </a:rPr>
              <a:t> </a:t>
            </a:r>
            <a:r>
              <a:rPr lang="de-DE" altLang="en-US" sz="2500"/>
              <a:t>S – (I + D</a:t>
            </a:r>
            <a:r>
              <a:rPr lang="de-DE" altLang="en-US" sz="2500" baseline="-25000"/>
              <a:t>G</a:t>
            </a:r>
            <a:r>
              <a:rPr lang="de-DE" altLang="en-US" sz="2500"/>
              <a:t>)</a:t>
            </a:r>
            <a:endParaRPr lang="de-DE" altLang="en-US" sz="2500">
              <a:solidFill>
                <a:srgbClr val="0066FF"/>
              </a:solidFill>
              <a:latin typeface="Times New Roman" pitchFamily="18" charset="0"/>
            </a:endParaRPr>
          </a:p>
        </p:txBody>
      </p:sp>
      <p:sp>
        <p:nvSpPr>
          <p:cNvPr id="13321" name="Text Box 7"/>
          <p:cNvSpPr txBox="1">
            <a:spLocks noChangeArrowheads="1"/>
          </p:cNvSpPr>
          <p:nvPr/>
        </p:nvSpPr>
        <p:spPr bwMode="auto">
          <a:xfrm>
            <a:off x="6121400" y="2705100"/>
            <a:ext cx="11874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500">
                <a:solidFill>
                  <a:srgbClr val="0066FF"/>
                </a:solidFill>
                <a:latin typeface="Times New Roman" pitchFamily="18" charset="0"/>
              </a:rPr>
              <a:t> </a:t>
            </a:r>
            <a:r>
              <a:rPr lang="de-DE" altLang="en-US"/>
              <a:t>X – M</a:t>
            </a:r>
            <a:r>
              <a:rPr lang="de-DE" altLang="en-US" sz="2500">
                <a:latin typeface="Times New Roman" pitchFamily="18" charset="0"/>
              </a:rPr>
              <a:t> </a:t>
            </a:r>
          </a:p>
        </p:txBody>
      </p:sp>
      <p:sp>
        <p:nvSpPr>
          <p:cNvPr id="13322" name="Text Box 8"/>
          <p:cNvSpPr txBox="1">
            <a:spLocks noChangeArrowheads="1"/>
          </p:cNvSpPr>
          <p:nvPr/>
        </p:nvSpPr>
        <p:spPr bwMode="auto">
          <a:xfrm>
            <a:off x="4022475" y="2709863"/>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dirty="0"/>
              <a:t>=</a:t>
            </a:r>
          </a:p>
        </p:txBody>
      </p:sp>
      <p:sp>
        <p:nvSpPr>
          <p:cNvPr id="13324" name="Text Box 11"/>
          <p:cNvSpPr txBox="1">
            <a:spLocks noChangeArrowheads="1"/>
          </p:cNvSpPr>
          <p:nvPr/>
        </p:nvSpPr>
        <p:spPr bwMode="auto">
          <a:xfrm>
            <a:off x="5314950" y="1971675"/>
            <a:ext cx="28940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200"/>
              <a:t>Leistungsbilanzsaldo</a:t>
            </a:r>
          </a:p>
        </p:txBody>
      </p:sp>
      <p:sp>
        <p:nvSpPr>
          <p:cNvPr id="13326" name="Text Box 15"/>
          <p:cNvSpPr txBox="1">
            <a:spLocks noChangeArrowheads="1"/>
          </p:cNvSpPr>
          <p:nvPr/>
        </p:nvSpPr>
        <p:spPr bwMode="auto">
          <a:xfrm>
            <a:off x="4632325" y="1966913"/>
            <a:ext cx="4365625" cy="4645025"/>
          </a:xfrm>
          <a:prstGeom prst="rect">
            <a:avLst/>
          </a:prstGeom>
          <a:noFill/>
          <a:ln w="28575" algn="ctr">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None/>
            </a:pPr>
            <a:r>
              <a:rPr lang="de-DE" altLang="en-US" sz="2200" dirty="0"/>
              <a:t> </a:t>
            </a:r>
          </a:p>
          <a:p>
            <a:pPr eaLnBrk="1" hangingPunct="1">
              <a:spcBef>
                <a:spcPct val="50000"/>
              </a:spcBef>
              <a:buFont typeface="Wingdings" pitchFamily="2" charset="2"/>
              <a:buChar char="§"/>
            </a:pPr>
            <a:endParaRPr lang="de-DE" altLang="en-US" sz="2200" dirty="0">
              <a:solidFill>
                <a:srgbClr val="66FF33"/>
              </a:solidFill>
            </a:endParaRPr>
          </a:p>
          <a:p>
            <a:pPr eaLnBrk="1" hangingPunct="1">
              <a:spcBef>
                <a:spcPct val="50000"/>
              </a:spcBef>
              <a:buNone/>
            </a:pPr>
            <a:endParaRPr lang="de-DE" altLang="en-US" sz="2200" dirty="0">
              <a:solidFill>
                <a:srgbClr val="66FF33"/>
              </a:solidFill>
            </a:endParaRPr>
          </a:p>
          <a:p>
            <a:pPr eaLnBrk="1" hangingPunct="1">
              <a:spcBef>
                <a:spcPct val="50000"/>
              </a:spcBef>
              <a:buFont typeface="Wingdings" pitchFamily="2" charset="2"/>
              <a:buChar char="§"/>
            </a:pPr>
            <a:r>
              <a:rPr lang="de-DE" altLang="en-US" sz="2000" dirty="0">
                <a:solidFill>
                  <a:srgbClr val="66FF33"/>
                </a:solidFill>
              </a:rPr>
              <a:t> Inländische Konsumenten </a:t>
            </a:r>
            <a:r>
              <a:rPr lang="de-DE" altLang="en-US" sz="2000" dirty="0"/>
              <a:t>(bzw. deren Händler), die ausländische Güter und Dienstleistungen kaufen wollen.</a:t>
            </a:r>
          </a:p>
          <a:p>
            <a:pPr eaLnBrk="1" hangingPunct="1">
              <a:spcBef>
                <a:spcPct val="50000"/>
              </a:spcBef>
              <a:buFont typeface="Wingdings" pitchFamily="2" charset="2"/>
              <a:buChar char="§"/>
            </a:pPr>
            <a:endParaRPr lang="de-DE" altLang="en-US" sz="2000" dirty="0"/>
          </a:p>
          <a:p>
            <a:pPr eaLnBrk="1" hangingPunct="1">
              <a:spcBef>
                <a:spcPct val="50000"/>
              </a:spcBef>
              <a:buFont typeface="Wingdings" pitchFamily="2" charset="2"/>
              <a:buChar char="§"/>
            </a:pPr>
            <a:r>
              <a:rPr lang="de-DE" altLang="en-US" sz="2000" dirty="0"/>
              <a:t> </a:t>
            </a:r>
            <a:r>
              <a:rPr lang="de-DE" altLang="en-US" sz="2000" dirty="0">
                <a:solidFill>
                  <a:srgbClr val="66FF33"/>
                </a:solidFill>
              </a:rPr>
              <a:t>Ausländische Produzenten</a:t>
            </a:r>
            <a:r>
              <a:rPr lang="de-DE" altLang="en-US" sz="2000" dirty="0"/>
              <a:t>, die ihre im Inland erzielten Umsätze in ausl. Währung umtauschen wollen.</a:t>
            </a:r>
          </a:p>
        </p:txBody>
      </p:sp>
      <p:sp>
        <p:nvSpPr>
          <p:cNvPr id="13328" name="Text Box 19"/>
          <p:cNvSpPr txBox="1">
            <a:spLocks noChangeArrowheads="1"/>
          </p:cNvSpPr>
          <p:nvPr/>
        </p:nvSpPr>
        <p:spPr bwMode="auto">
          <a:xfrm>
            <a:off x="538163" y="1962152"/>
            <a:ext cx="3759200" cy="4645024"/>
          </a:xfrm>
          <a:prstGeom prst="rect">
            <a:avLst/>
          </a:prstGeom>
          <a:noFill/>
          <a:ln w="28575" algn="ctr">
            <a:solidFill>
              <a:schemeClr val="tx1"/>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Font typeface="Wingdings" pitchFamily="2" charset="2"/>
              <a:buChar char="§"/>
            </a:pPr>
            <a:endParaRPr lang="de-DE" altLang="en-US" sz="2000" dirty="0"/>
          </a:p>
          <a:p>
            <a:pPr eaLnBrk="1" hangingPunct="1">
              <a:spcBef>
                <a:spcPct val="50000"/>
              </a:spcBef>
              <a:buFont typeface="Wingdings" pitchFamily="2" charset="2"/>
              <a:buChar char="§"/>
            </a:pPr>
            <a:endParaRPr lang="de-DE" altLang="en-US" sz="2000" dirty="0">
              <a:solidFill>
                <a:srgbClr val="66FF33"/>
              </a:solidFill>
            </a:endParaRPr>
          </a:p>
          <a:p>
            <a:pPr eaLnBrk="1" hangingPunct="1">
              <a:spcBef>
                <a:spcPct val="50000"/>
              </a:spcBef>
              <a:buNone/>
            </a:pPr>
            <a:endParaRPr lang="de-DE" altLang="en-US" sz="2000" dirty="0">
              <a:solidFill>
                <a:srgbClr val="66FF33"/>
              </a:solidFill>
            </a:endParaRPr>
          </a:p>
          <a:p>
            <a:pPr eaLnBrk="1" hangingPunct="1">
              <a:spcBef>
                <a:spcPct val="50000"/>
              </a:spcBef>
              <a:buFont typeface="Wingdings" pitchFamily="2" charset="2"/>
              <a:buChar char="§"/>
            </a:pPr>
            <a:r>
              <a:rPr lang="de-DE" altLang="en-US" sz="2000" dirty="0">
                <a:solidFill>
                  <a:srgbClr val="66FF33"/>
                </a:solidFill>
              </a:rPr>
              <a:t>Inländische Sparer</a:t>
            </a:r>
            <a:r>
              <a:rPr lang="de-DE" altLang="en-US" sz="2000" dirty="0"/>
              <a:t>, die auf ausländische Währung lautende Wertpapiere kaufen wollen.</a:t>
            </a:r>
          </a:p>
          <a:p>
            <a:pPr eaLnBrk="1" hangingPunct="1">
              <a:spcBef>
                <a:spcPct val="50000"/>
              </a:spcBef>
              <a:buFont typeface="Wingdings" pitchFamily="2" charset="2"/>
              <a:buChar char="§"/>
            </a:pPr>
            <a:endParaRPr lang="de-DE" altLang="en-US" sz="2000" dirty="0"/>
          </a:p>
          <a:p>
            <a:pPr eaLnBrk="1" hangingPunct="1">
              <a:spcBef>
                <a:spcPct val="50000"/>
              </a:spcBef>
              <a:buFont typeface="Wingdings" pitchFamily="2" charset="2"/>
              <a:buChar char="§"/>
            </a:pPr>
            <a:r>
              <a:rPr lang="de-DE" altLang="en-US" sz="2000" dirty="0">
                <a:solidFill>
                  <a:srgbClr val="66FFFF"/>
                </a:solidFill>
              </a:rPr>
              <a:t> </a:t>
            </a:r>
            <a:r>
              <a:rPr lang="de-DE" altLang="en-US" sz="2000" dirty="0">
                <a:solidFill>
                  <a:srgbClr val="66FF33"/>
                </a:solidFill>
              </a:rPr>
              <a:t>Ausländische Investoren</a:t>
            </a:r>
            <a:r>
              <a:rPr lang="de-DE" altLang="en-US" sz="2000" dirty="0"/>
              <a:t>, die Kredite in inländischer Währung erhalten haben.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2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2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2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0F4943C6-CAC1-4B44-BF95-6D87C37B6110}" type="slidenum">
              <a:rPr lang="de-DE" altLang="en-US" sz="1600" smtClean="0"/>
              <a:pPr algn="r" eaLnBrk="1" hangingPunct="1">
                <a:spcBef>
                  <a:spcPct val="0"/>
                </a:spcBef>
                <a:buClrTx/>
                <a:buFontTx/>
                <a:buNone/>
              </a:pPr>
              <a:t>70</a:t>
            </a:fld>
            <a:r>
              <a:rPr lang="de-DE" altLang="en-US" sz="1600"/>
              <a:t> -</a:t>
            </a:r>
          </a:p>
        </p:txBody>
      </p:sp>
      <p:sp>
        <p:nvSpPr>
          <p:cNvPr id="7577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582722" name="Rectangle 2"/>
          <p:cNvSpPr>
            <a:spLocks noChangeArrowheads="1"/>
          </p:cNvSpPr>
          <p:nvPr/>
        </p:nvSpPr>
        <p:spPr bwMode="auto">
          <a:xfrm>
            <a:off x="647700" y="1412875"/>
            <a:ext cx="7923213" cy="3925888"/>
          </a:xfrm>
          <a:prstGeom prst="rect">
            <a:avLst/>
          </a:prstGeom>
          <a:gradFill rotWithShape="0">
            <a:gsLst>
              <a:gs pos="0">
                <a:schemeClr val="bg1"/>
              </a:gs>
              <a:gs pos="100000">
                <a:schemeClr val="bg1">
                  <a:gamma/>
                  <a:shade val="29804"/>
                  <a:invGamma/>
                </a:schemeClr>
              </a:gs>
            </a:gsLst>
            <a:path path="rect">
              <a:fillToRect t="100000" r="100000"/>
            </a:path>
          </a:gradFill>
          <a:ln w="9525">
            <a:noFill/>
            <a:miter lim="800000"/>
            <a:headEnd/>
            <a:tailEnd/>
          </a:ln>
          <a:effectLst/>
        </p:spPr>
        <p:txBody>
          <a:bodyPr wrap="none" anchor="ctr"/>
          <a:lstStyle/>
          <a:p>
            <a:pPr>
              <a:defRPr/>
            </a:pPr>
            <a:endParaRPr lang="de-DE"/>
          </a:p>
        </p:txBody>
      </p:sp>
      <p:graphicFrame>
        <p:nvGraphicFramePr>
          <p:cNvPr id="75781" name="Object 3"/>
          <p:cNvGraphicFramePr>
            <a:graphicFrameLocks noChangeAspect="1"/>
          </p:cNvGraphicFramePr>
          <p:nvPr/>
        </p:nvGraphicFramePr>
        <p:xfrm>
          <a:off x="0" y="1044575"/>
          <a:ext cx="8955088" cy="5110163"/>
        </p:xfrm>
        <a:graphic>
          <a:graphicData uri="http://schemas.openxmlformats.org/presentationml/2006/ole">
            <mc:AlternateContent xmlns:mc="http://schemas.openxmlformats.org/markup-compatibility/2006">
              <mc:Choice xmlns:v="urn:schemas-microsoft-com:vml" Requires="v">
                <p:oleObj spid="_x0000_s76004" name="Diagramm" r:id="rId4" imgW="8448624" imgH="3743257" progId="Excel.Chart.8">
                  <p:embed/>
                </p:oleObj>
              </mc:Choice>
              <mc:Fallback>
                <p:oleObj name="Diagramm" r:id="rId4" imgW="8448624" imgH="3743257"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44575"/>
                        <a:ext cx="8955088" cy="5110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571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82724" name="Rectangle 4"/>
          <p:cNvSpPr>
            <a:spLocks noGrp="1" noChangeArrowheads="1"/>
          </p:cNvSpPr>
          <p:nvPr>
            <p:ph type="title" idx="4294967295"/>
          </p:nvPr>
        </p:nvSpPr>
        <p:spPr/>
        <p:txBody>
          <a:bodyPr/>
          <a:lstStyle/>
          <a:p>
            <a:pPr eaLnBrk="1" hangingPunct="1">
              <a:defRPr/>
            </a:pPr>
            <a:r>
              <a:rPr lang="de-DE"/>
              <a:t>Pro-Kopf BIP und Exportquote der frühen Industrieländer*</a:t>
            </a:r>
            <a:r>
              <a:rPr lang="de-DE" baseline="30000"/>
              <a:t>)</a:t>
            </a:r>
            <a:r>
              <a:rPr lang="de-DE"/>
              <a:t> von 1820 - 1990</a:t>
            </a:r>
          </a:p>
        </p:txBody>
      </p:sp>
      <p:sp>
        <p:nvSpPr>
          <p:cNvPr id="75783" name="Text Box 5"/>
          <p:cNvSpPr txBox="1">
            <a:spLocks noChangeArrowheads="1"/>
          </p:cNvSpPr>
          <p:nvPr/>
        </p:nvSpPr>
        <p:spPr bwMode="auto">
          <a:xfrm>
            <a:off x="0" y="5861050"/>
            <a:ext cx="9144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1600" b="1" dirty="0"/>
              <a:t>*</a:t>
            </a:r>
            <a:r>
              <a:rPr lang="de-DE" altLang="en-US" sz="1600" b="1" baseline="30000" dirty="0"/>
              <a:t>) </a:t>
            </a:r>
            <a:r>
              <a:rPr lang="de-DE" altLang="en-US" sz="1600" b="1" dirty="0"/>
              <a:t>Durchschnittswerte; bis 1870: Österreich, Belgien, Dänemark, Frankreich, </a:t>
            </a:r>
            <a:r>
              <a:rPr lang="de-DE" altLang="en-US" sz="1600" b="1" dirty="0" err="1"/>
              <a:t>Dtl</a:t>
            </a:r>
            <a:r>
              <a:rPr lang="de-DE" altLang="en-US" sz="1600" b="1" dirty="0"/>
              <a:t>., Italien, UK, USA; ab 1871 zusätzlich: Australien, Kanada, </a:t>
            </a:r>
            <a:r>
              <a:rPr lang="de-DE" altLang="en-US" sz="1600" b="1" dirty="0" err="1"/>
              <a:t>Finland</a:t>
            </a:r>
            <a:r>
              <a:rPr lang="de-DE" altLang="en-US" sz="1600" b="1" dirty="0"/>
              <a:t>, Niederlande, Norwegen, Schweden. Quelle: </a:t>
            </a:r>
            <a:r>
              <a:rPr lang="de-DE" altLang="en-US" sz="1600" b="1" dirty="0" err="1"/>
              <a:t>Maddison</a:t>
            </a:r>
            <a:r>
              <a:rPr lang="de-DE" altLang="en-US" sz="1600" b="1" dirty="0"/>
              <a:t>, 1992, Dynamic Forces in </a:t>
            </a:r>
            <a:r>
              <a:rPr lang="de-DE" altLang="en-US" sz="1600" b="1" dirty="0" err="1"/>
              <a:t>Capitalist</a:t>
            </a:r>
            <a:r>
              <a:rPr lang="de-DE" altLang="en-US" sz="1600" b="1" dirty="0"/>
              <a:t> Development, Oxford Univ. Press.</a:t>
            </a:r>
          </a:p>
        </p:txBody>
      </p:sp>
      <p:sp>
        <p:nvSpPr>
          <p:cNvPr id="75784" name="Text Box 6"/>
          <p:cNvSpPr txBox="1">
            <a:spLocks noChangeArrowheads="1"/>
          </p:cNvSpPr>
          <p:nvPr/>
        </p:nvSpPr>
        <p:spPr bwMode="auto">
          <a:xfrm>
            <a:off x="769938" y="1395413"/>
            <a:ext cx="2089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1800"/>
              <a:t>Pro-Kopf BIP in PPP US-$ of 1985</a:t>
            </a:r>
          </a:p>
        </p:txBody>
      </p:sp>
      <p:sp>
        <p:nvSpPr>
          <p:cNvPr id="75785" name="Text Box 7"/>
          <p:cNvSpPr txBox="1">
            <a:spLocks noChangeArrowheads="1"/>
          </p:cNvSpPr>
          <p:nvPr/>
        </p:nvSpPr>
        <p:spPr bwMode="auto">
          <a:xfrm>
            <a:off x="5761038" y="4902200"/>
            <a:ext cx="28717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1800"/>
              <a:t>Industrieexporte in % BIP</a:t>
            </a:r>
          </a:p>
        </p:txBody>
      </p:sp>
      <p:sp>
        <p:nvSpPr>
          <p:cNvPr id="7582728" name="Line 8"/>
          <p:cNvSpPr>
            <a:spLocks noChangeShapeType="1"/>
          </p:cNvSpPr>
          <p:nvPr/>
        </p:nvSpPr>
        <p:spPr bwMode="auto">
          <a:xfrm rot="10800000" flipV="1">
            <a:off x="4121150" y="3957638"/>
            <a:ext cx="723900" cy="382587"/>
          </a:xfrm>
          <a:prstGeom prst="line">
            <a:avLst/>
          </a:prstGeom>
          <a:noFill/>
          <a:ln w="25400">
            <a:solidFill>
              <a:srgbClr val="00FFFF"/>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7582729" name="Text Box 9"/>
          <p:cNvSpPr txBox="1">
            <a:spLocks noChangeArrowheads="1"/>
          </p:cNvSpPr>
          <p:nvPr/>
        </p:nvSpPr>
        <p:spPr bwMode="auto">
          <a:xfrm>
            <a:off x="4884738" y="3808413"/>
            <a:ext cx="256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type="none" w="med" len="lg"/>
                <a:tailEnd type="none" w="lg" len="lg"/>
              </a14:hiddenLine>
            </a:ext>
          </a:extLst>
        </p:spPr>
        <p:txBody>
          <a:bodyPr lIns="0" tIns="0" rIns="0" bIns="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dirty="0" err="1">
                <a:solidFill>
                  <a:srgbClr val="66FFFF"/>
                </a:solidFill>
              </a:rPr>
              <a:t>Smoot-Hawley</a:t>
            </a:r>
            <a:r>
              <a:rPr lang="de-DE" altLang="en-US" sz="2000" dirty="0">
                <a:solidFill>
                  <a:srgbClr val="66FFFF"/>
                </a:solidFill>
              </a:rPr>
              <a:t> Act</a:t>
            </a:r>
          </a:p>
        </p:txBody>
      </p:sp>
      <p:sp>
        <p:nvSpPr>
          <p:cNvPr id="7582730" name="Line 10"/>
          <p:cNvSpPr>
            <a:spLocks noChangeShapeType="1"/>
          </p:cNvSpPr>
          <p:nvPr/>
        </p:nvSpPr>
        <p:spPr bwMode="auto">
          <a:xfrm>
            <a:off x="2303463" y="3810000"/>
            <a:ext cx="725487" cy="625475"/>
          </a:xfrm>
          <a:prstGeom prst="line">
            <a:avLst/>
          </a:prstGeom>
          <a:noFill/>
          <a:ln w="25400">
            <a:solidFill>
              <a:srgbClr val="00FFFF"/>
            </a:solidFill>
            <a:round/>
            <a:headEnd type="none" w="med" len="lg"/>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7582731" name="Text Box 11"/>
          <p:cNvSpPr txBox="1">
            <a:spLocks noChangeArrowheads="1"/>
          </p:cNvSpPr>
          <p:nvPr/>
        </p:nvSpPr>
        <p:spPr bwMode="auto">
          <a:xfrm>
            <a:off x="1620838" y="3070225"/>
            <a:ext cx="200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type="none" w="med" len="lg"/>
                <a:tailEnd type="none" w="lg" len="lg"/>
              </a14:hiddenLine>
            </a:ext>
          </a:extLst>
        </p:spPr>
        <p:txBody>
          <a:bodyPr lIns="0" tIns="0" rIns="0" bIns="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66FFFF"/>
                </a:solidFill>
              </a:rPr>
              <a:t>Rückgang des Welthandels bis 1939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827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8272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5827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82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2728" grpId="0" animBg="1"/>
      <p:bldP spid="7582729" grpId="0"/>
      <p:bldP spid="7582730" grpId="0" animBg="1"/>
      <p:bldP spid="7582731"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E4408E7C-F3C6-48E7-9001-4DA9B8D840C1}" type="slidenum">
              <a:rPr lang="de-DE" altLang="en-US" sz="1600" smtClean="0"/>
              <a:pPr algn="r" eaLnBrk="1" hangingPunct="1">
                <a:spcBef>
                  <a:spcPct val="0"/>
                </a:spcBef>
                <a:buClrTx/>
                <a:buFontTx/>
                <a:buNone/>
              </a:pPr>
              <a:t>71</a:t>
            </a:fld>
            <a:r>
              <a:rPr lang="de-DE" altLang="en-US" sz="1600"/>
              <a:t> -</a:t>
            </a:r>
          </a:p>
        </p:txBody>
      </p:sp>
      <p:sp>
        <p:nvSpPr>
          <p:cNvPr id="7680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447554" name="Rectangle 2"/>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b="0"/>
              <a:t>3.2.2. Geldpolitik bei fixen Wechselkursen</a:t>
            </a:r>
          </a:p>
        </p:txBody>
      </p:sp>
      <p:sp>
        <p:nvSpPr>
          <p:cNvPr id="7447555" name="Rectangle 3"/>
          <p:cNvSpPr>
            <a:spLocks noGrp="1" noChangeArrowheads="1"/>
          </p:cNvSpPr>
          <p:nvPr>
            <p:ph type="body" idx="4294967295"/>
          </p:nvPr>
        </p:nvSpPr>
        <p:spPr>
          <a:xfrm>
            <a:off x="457200" y="1358900"/>
            <a:ext cx="8229600" cy="5126038"/>
          </a:xfrm>
        </p:spPr>
        <p:txBody>
          <a:bodyPr/>
          <a:lstStyle/>
          <a:p>
            <a:pPr marL="495300" indent="-495300" eaLnBrk="1" hangingPunct="1">
              <a:defRPr/>
            </a:pPr>
            <a:r>
              <a:rPr lang="de-DE" dirty="0"/>
              <a:t>Die Vereinbarungen des </a:t>
            </a:r>
            <a:r>
              <a:rPr lang="de-DE" dirty="0" err="1"/>
              <a:t>Bretton</a:t>
            </a:r>
            <a:r>
              <a:rPr lang="de-DE" dirty="0"/>
              <a:t>-Woods-Systems:</a:t>
            </a:r>
          </a:p>
          <a:p>
            <a:pPr marL="914400" lvl="1" indent="-457200" eaLnBrk="1" hangingPunct="1">
              <a:defRPr/>
            </a:pPr>
            <a:r>
              <a:rPr lang="de-DE" dirty="0"/>
              <a:t>Die </a:t>
            </a:r>
            <a:r>
              <a:rPr lang="de-DE" dirty="0">
                <a:solidFill>
                  <a:srgbClr val="00FF00"/>
                </a:solidFill>
              </a:rPr>
              <a:t>Wechselkurse </a:t>
            </a:r>
            <a:r>
              <a:rPr lang="de-DE" dirty="0"/>
              <a:t>aller Teilnehmerstaaten </a:t>
            </a:r>
            <a:r>
              <a:rPr lang="de-DE" dirty="0">
                <a:solidFill>
                  <a:srgbClr val="00FF00"/>
                </a:solidFill>
              </a:rPr>
              <a:t>gegenüber </a:t>
            </a:r>
            <a:r>
              <a:rPr lang="de-DE" dirty="0"/>
              <a:t>dem </a:t>
            </a:r>
            <a:r>
              <a:rPr lang="de-DE" dirty="0">
                <a:solidFill>
                  <a:srgbClr val="00FF00"/>
                </a:solidFill>
              </a:rPr>
              <a:t>US-$ </a:t>
            </a:r>
            <a:r>
              <a:rPr lang="de-DE" dirty="0"/>
              <a:t>werden </a:t>
            </a:r>
            <a:r>
              <a:rPr lang="de-DE" dirty="0">
                <a:solidFill>
                  <a:srgbClr val="00FF00"/>
                </a:solidFill>
              </a:rPr>
              <a:t>fixiert</a:t>
            </a:r>
            <a:r>
              <a:rPr lang="de-DE" dirty="0"/>
              <a:t>.</a:t>
            </a:r>
          </a:p>
          <a:p>
            <a:pPr marL="914400" lvl="1" indent="-457200" eaLnBrk="1" hangingPunct="1">
              <a:defRPr/>
            </a:pPr>
            <a:r>
              <a:rPr lang="de-DE" dirty="0"/>
              <a:t>Jede Währung darf nur mit einer </a:t>
            </a:r>
            <a:r>
              <a:rPr lang="de-DE" dirty="0">
                <a:solidFill>
                  <a:srgbClr val="00FF00"/>
                </a:solidFill>
              </a:rPr>
              <a:t>Bandbreite von +/- 1% </a:t>
            </a:r>
            <a:r>
              <a:rPr lang="de-DE" dirty="0"/>
              <a:t>um ihren fixierten Kurs schwanken, z.B. </a:t>
            </a:r>
            <a:r>
              <a:rPr lang="de-DE" dirty="0">
                <a:solidFill>
                  <a:srgbClr val="FFC000"/>
                </a:solidFill>
              </a:rPr>
              <a:t>0,27 $ / DM</a:t>
            </a:r>
            <a:r>
              <a:rPr lang="de-DE" dirty="0"/>
              <a:t>.</a:t>
            </a:r>
          </a:p>
          <a:p>
            <a:pPr marL="914400" lvl="1" indent="-457200" eaLnBrk="1" hangingPunct="1">
              <a:defRPr/>
            </a:pPr>
            <a:r>
              <a:rPr lang="de-DE" dirty="0"/>
              <a:t>Die </a:t>
            </a:r>
            <a:r>
              <a:rPr lang="de-DE" dirty="0">
                <a:solidFill>
                  <a:srgbClr val="00FF00"/>
                </a:solidFill>
              </a:rPr>
              <a:t>jeweilige Notenbank </a:t>
            </a:r>
            <a:r>
              <a:rPr lang="de-DE" dirty="0"/>
              <a:t>muss mit ihrer Geldpolitik dafür sorgen, dass diese </a:t>
            </a:r>
            <a:r>
              <a:rPr lang="de-DE" dirty="0">
                <a:solidFill>
                  <a:srgbClr val="00FF00"/>
                </a:solidFill>
              </a:rPr>
              <a:t>Bandbreite eingehalten </a:t>
            </a:r>
            <a:r>
              <a:rPr lang="de-DE" dirty="0"/>
              <a:t>wird.</a:t>
            </a:r>
          </a:p>
          <a:p>
            <a:pPr marL="914400" lvl="1" indent="-457200" eaLnBrk="1" hangingPunct="1">
              <a:defRPr/>
            </a:pPr>
            <a:r>
              <a:rPr lang="de-DE" dirty="0"/>
              <a:t>Im Gegenzug verpflichten sich die </a:t>
            </a:r>
            <a:r>
              <a:rPr lang="de-DE" dirty="0">
                <a:solidFill>
                  <a:srgbClr val="00FF00"/>
                </a:solidFill>
              </a:rPr>
              <a:t>USA </a:t>
            </a:r>
            <a:r>
              <a:rPr lang="de-DE" dirty="0"/>
              <a:t>dazu, jederzeit   </a:t>
            </a:r>
            <a:r>
              <a:rPr lang="de-DE" dirty="0">
                <a:solidFill>
                  <a:srgbClr val="00FF00"/>
                </a:solidFill>
              </a:rPr>
              <a:t>$-Forderungen </a:t>
            </a:r>
            <a:r>
              <a:rPr lang="de-DE" dirty="0"/>
              <a:t>ausländischer Zentralbanken zum einem Preis von </a:t>
            </a:r>
            <a:r>
              <a:rPr lang="de-DE" dirty="0">
                <a:solidFill>
                  <a:srgbClr val="00FF00"/>
                </a:solidFill>
              </a:rPr>
              <a:t>35 $ pro Unze in Gold </a:t>
            </a:r>
            <a:r>
              <a:rPr lang="de-DE" dirty="0"/>
              <a:t>umzutauschen.</a:t>
            </a:r>
          </a:p>
          <a:p>
            <a:pPr marL="495300" indent="-495300" eaLnBrk="1" hangingPunct="1">
              <a:defRPr/>
            </a:pPr>
            <a:r>
              <a:rPr lang="de-DE" sz="2200" dirty="0"/>
              <a:t>Das System existierte, bis der amerikanische Präsident Richard </a:t>
            </a:r>
            <a:r>
              <a:rPr lang="de-DE" sz="2200" dirty="0">
                <a:solidFill>
                  <a:srgbClr val="00FF00"/>
                </a:solidFill>
              </a:rPr>
              <a:t>Nixon 1971</a:t>
            </a:r>
            <a:r>
              <a:rPr lang="de-DE" sz="2200" dirty="0"/>
              <a:t> die </a:t>
            </a:r>
            <a:r>
              <a:rPr lang="de-DE" sz="2200" dirty="0">
                <a:solidFill>
                  <a:srgbClr val="00FF00"/>
                </a:solidFill>
              </a:rPr>
              <a:t>Goldeinlösepflicht</a:t>
            </a:r>
            <a:r>
              <a:rPr lang="de-DE" sz="2200" dirty="0"/>
              <a:t> der USA einseitig </a:t>
            </a:r>
            <a:r>
              <a:rPr lang="de-DE" sz="2200" dirty="0">
                <a:solidFill>
                  <a:srgbClr val="00FF00"/>
                </a:solidFill>
              </a:rPr>
              <a:t>kündigte</a:t>
            </a:r>
            <a:r>
              <a:rPr lang="de-DE" sz="2200" dirty="0"/>
              <a:t>. Warum kam es dazu?</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47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47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47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475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47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686B16F4-4462-4DA6-9D98-B46DF52B5257}" type="slidenum">
              <a:rPr lang="de-DE" altLang="en-US" sz="1600" smtClean="0"/>
              <a:pPr algn="r" eaLnBrk="1" hangingPunct="1">
                <a:spcBef>
                  <a:spcPct val="0"/>
                </a:spcBef>
                <a:buClrTx/>
                <a:buFontTx/>
                <a:buNone/>
              </a:pPr>
              <a:t>72</a:t>
            </a:fld>
            <a:r>
              <a:rPr lang="de-DE" altLang="en-US" sz="1600"/>
              <a:t> -</a:t>
            </a:r>
          </a:p>
        </p:txBody>
      </p:sp>
      <p:sp>
        <p:nvSpPr>
          <p:cNvPr id="7782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449602" name="Rectangle 2"/>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b="0"/>
              <a:t>3.2.2. Geldpolitik bei fixen Wechselkursen</a:t>
            </a:r>
          </a:p>
        </p:txBody>
      </p:sp>
      <p:sp>
        <p:nvSpPr>
          <p:cNvPr id="7449603" name="Rectangle 3"/>
          <p:cNvSpPr>
            <a:spLocks noGrp="1" noChangeArrowheads="1"/>
          </p:cNvSpPr>
          <p:nvPr>
            <p:ph type="body" idx="4294967295"/>
          </p:nvPr>
        </p:nvSpPr>
        <p:spPr>
          <a:xfrm>
            <a:off x="457200" y="1358900"/>
            <a:ext cx="8686800" cy="5126038"/>
          </a:xfrm>
        </p:spPr>
        <p:txBody>
          <a:bodyPr/>
          <a:lstStyle/>
          <a:p>
            <a:pPr marL="495300" indent="-495300" eaLnBrk="1" hangingPunct="1">
              <a:lnSpc>
                <a:spcPct val="90000"/>
              </a:lnSpc>
              <a:defRPr/>
            </a:pPr>
            <a:r>
              <a:rPr lang="de-DE" sz="2200" dirty="0">
                <a:effectLst/>
              </a:rPr>
              <a:t>Das System geriet in zunehmende Schwierigkeiten, als die USA unter der Regierung Johnson Mitte der 60er Jahre ihre Staatsausgaben zur Finanzierung </a:t>
            </a:r>
            <a:r>
              <a:rPr lang="de-DE" sz="2200" dirty="0">
                <a:solidFill>
                  <a:srgbClr val="00FF00"/>
                </a:solidFill>
                <a:effectLst/>
              </a:rPr>
              <a:t>wohlfahrtsstaatlicher Programme</a:t>
            </a:r>
            <a:r>
              <a:rPr lang="de-DE" sz="2200" dirty="0">
                <a:effectLst/>
              </a:rPr>
              <a:t> und des </a:t>
            </a:r>
            <a:r>
              <a:rPr lang="de-DE" sz="2200" dirty="0">
                <a:solidFill>
                  <a:srgbClr val="00FF00"/>
                </a:solidFill>
                <a:effectLst/>
              </a:rPr>
              <a:t>Vietnamkriegs</a:t>
            </a:r>
            <a:r>
              <a:rPr lang="de-DE" sz="2200" dirty="0">
                <a:effectLst/>
              </a:rPr>
              <a:t> erhöhten und dies über Kreditaufnahme finanzierten.</a:t>
            </a:r>
          </a:p>
          <a:p>
            <a:pPr marL="495300" indent="-495300" eaLnBrk="1" hangingPunct="1">
              <a:lnSpc>
                <a:spcPct val="90000"/>
              </a:lnSpc>
              <a:defRPr/>
            </a:pPr>
            <a:r>
              <a:rPr lang="de-DE" sz="2200" dirty="0">
                <a:effectLst/>
              </a:rPr>
              <a:t>Der </a:t>
            </a:r>
            <a:r>
              <a:rPr lang="de-DE" sz="2200" dirty="0">
                <a:solidFill>
                  <a:srgbClr val="00FF00"/>
                </a:solidFill>
                <a:effectLst/>
              </a:rPr>
              <a:t>Anstieg der Kreditnachfrage</a:t>
            </a:r>
            <a:r>
              <a:rPr lang="de-DE" sz="2200" dirty="0">
                <a:effectLst/>
              </a:rPr>
              <a:t> durch die US-Regierung führte zu einem Anstieg der $-Zinsen: </a:t>
            </a:r>
            <a:r>
              <a:rPr lang="de-DE" sz="2200" dirty="0">
                <a:solidFill>
                  <a:srgbClr val="00FF00"/>
                </a:solidFill>
                <a:effectLst/>
              </a:rPr>
              <a:t>i</a:t>
            </a:r>
            <a:r>
              <a:rPr lang="de-DE" sz="2200" baseline="-25000" dirty="0">
                <a:solidFill>
                  <a:srgbClr val="00FF00"/>
                </a:solidFill>
                <a:effectLst/>
              </a:rPr>
              <a:t>$</a:t>
            </a:r>
            <a:r>
              <a:rPr lang="de-DE" sz="2200" dirty="0">
                <a:solidFill>
                  <a:srgbClr val="00FF00"/>
                </a:solidFill>
                <a:effectLst/>
                <a:cs typeface="Arial" charset="0"/>
              </a:rPr>
              <a:t>↑</a:t>
            </a:r>
          </a:p>
          <a:p>
            <a:pPr marL="495300" indent="-495300" eaLnBrk="1" hangingPunct="1">
              <a:lnSpc>
                <a:spcPct val="90000"/>
              </a:lnSpc>
              <a:defRPr/>
            </a:pPr>
            <a:r>
              <a:rPr lang="de-DE" sz="2200" dirty="0">
                <a:effectLst/>
                <a:cs typeface="Arial" charset="0"/>
              </a:rPr>
              <a:t>Dadurch drohte die private Konsum- und Investitionsgüternachfrage in den USA zu sinken: </a:t>
            </a:r>
            <a:r>
              <a:rPr lang="de-DE" sz="2200" dirty="0">
                <a:solidFill>
                  <a:srgbClr val="00FF00"/>
                </a:solidFill>
                <a:effectLst/>
                <a:cs typeface="Arial" charset="0"/>
              </a:rPr>
              <a:t>C(i↑)↓ + I(i↑)↓</a:t>
            </a:r>
            <a:endParaRPr lang="de-DE" sz="2200" dirty="0">
              <a:solidFill>
                <a:srgbClr val="00FF00"/>
              </a:solidFill>
              <a:effectLst/>
            </a:endParaRPr>
          </a:p>
          <a:p>
            <a:pPr marL="495300" indent="-495300" eaLnBrk="1" hangingPunct="1">
              <a:lnSpc>
                <a:spcPct val="90000"/>
              </a:lnSpc>
              <a:defRPr/>
            </a:pPr>
            <a:r>
              <a:rPr lang="de-DE" sz="2200" dirty="0">
                <a:effectLst/>
                <a:cs typeface="Arial" charset="0"/>
              </a:rPr>
              <a:t>Um das zu verhindern erhöhte die amerikanische Notenbank (</a:t>
            </a:r>
            <a:r>
              <a:rPr lang="de-DE" sz="2200" dirty="0">
                <a:solidFill>
                  <a:srgbClr val="00FF00"/>
                </a:solidFill>
                <a:effectLst/>
                <a:cs typeface="Arial" charset="0"/>
              </a:rPr>
              <a:t>Fed</a:t>
            </a:r>
            <a:r>
              <a:rPr lang="de-DE" sz="2200" dirty="0">
                <a:effectLst/>
                <a:cs typeface="Arial" charset="0"/>
              </a:rPr>
              <a:t>) ihre Geldangebot: </a:t>
            </a:r>
            <a:r>
              <a:rPr lang="de-DE" sz="2200" dirty="0">
                <a:solidFill>
                  <a:srgbClr val="00FF00"/>
                </a:solidFill>
                <a:effectLst/>
                <a:cs typeface="Arial" charset="0"/>
              </a:rPr>
              <a:t>M</a:t>
            </a:r>
            <a:r>
              <a:rPr lang="de-DE" sz="2200" baseline="-25000" dirty="0">
                <a:solidFill>
                  <a:srgbClr val="00FF00"/>
                </a:solidFill>
                <a:effectLst/>
                <a:cs typeface="Arial" charset="0"/>
              </a:rPr>
              <a:t>$</a:t>
            </a:r>
            <a:r>
              <a:rPr lang="de-DE" sz="2200" dirty="0">
                <a:solidFill>
                  <a:srgbClr val="00FF00"/>
                </a:solidFill>
                <a:effectLst/>
                <a:cs typeface="Arial" charset="0"/>
              </a:rPr>
              <a:t>↑</a:t>
            </a:r>
            <a:r>
              <a:rPr lang="de-DE" sz="2200" dirty="0">
                <a:effectLst/>
                <a:cs typeface="Arial" charset="0"/>
              </a:rPr>
              <a:t>. </a:t>
            </a:r>
          </a:p>
          <a:p>
            <a:pPr marL="495300" indent="-495300" eaLnBrk="1" hangingPunct="1">
              <a:lnSpc>
                <a:spcPct val="90000"/>
              </a:lnSpc>
              <a:defRPr/>
            </a:pPr>
            <a:r>
              <a:rPr lang="de-DE" sz="2200" dirty="0">
                <a:effectLst/>
                <a:cs typeface="Arial" charset="0"/>
              </a:rPr>
              <a:t>Dadurch stieg das Kreditangebot, so dass die $–Zinsen wieder sanken =&gt; </a:t>
            </a:r>
            <a:r>
              <a:rPr lang="de-DE" sz="2200" dirty="0">
                <a:solidFill>
                  <a:srgbClr val="00FF00"/>
                </a:solidFill>
                <a:effectLst/>
              </a:rPr>
              <a:t>i</a:t>
            </a:r>
            <a:r>
              <a:rPr lang="de-DE" sz="2200" baseline="-25000" dirty="0">
                <a:solidFill>
                  <a:srgbClr val="00FF00"/>
                </a:solidFill>
                <a:effectLst/>
              </a:rPr>
              <a:t>$</a:t>
            </a:r>
            <a:r>
              <a:rPr lang="de-DE" sz="2200" dirty="0">
                <a:solidFill>
                  <a:srgbClr val="00FF00"/>
                </a:solidFill>
                <a:effectLst/>
                <a:cs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49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49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49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49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5C21FD09-4DFE-44AF-802D-B2BBE1AEDB09}" type="slidenum">
              <a:rPr lang="de-DE" altLang="en-US" sz="1600" smtClean="0"/>
              <a:pPr algn="r" eaLnBrk="1" hangingPunct="1">
                <a:spcBef>
                  <a:spcPct val="0"/>
                </a:spcBef>
                <a:buClrTx/>
                <a:buFontTx/>
                <a:buNone/>
              </a:pPr>
              <a:t>73</a:t>
            </a:fld>
            <a:r>
              <a:rPr lang="de-DE" altLang="en-US" sz="1600"/>
              <a:t> -</a:t>
            </a:r>
          </a:p>
        </p:txBody>
      </p:sp>
      <p:sp>
        <p:nvSpPr>
          <p:cNvPr id="7885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007682" name="Rectangle 2"/>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b="0"/>
              <a:t>3.2.2. Geldpolitik bei fixen Wechselkursen</a:t>
            </a:r>
          </a:p>
        </p:txBody>
      </p:sp>
      <p:sp>
        <p:nvSpPr>
          <p:cNvPr id="8007683" name="Rectangle 3"/>
          <p:cNvSpPr>
            <a:spLocks noGrp="1" noChangeArrowheads="1"/>
          </p:cNvSpPr>
          <p:nvPr>
            <p:ph type="body" idx="4294967295"/>
          </p:nvPr>
        </p:nvSpPr>
        <p:spPr>
          <a:xfrm>
            <a:off x="457200" y="1358900"/>
            <a:ext cx="8475663" cy="5126038"/>
          </a:xfrm>
        </p:spPr>
        <p:txBody>
          <a:bodyPr/>
          <a:lstStyle/>
          <a:p>
            <a:pPr marL="495300" lvl="0" indent="-495300" eaLnBrk="1" hangingPunct="1">
              <a:lnSpc>
                <a:spcPct val="90000"/>
              </a:lnSpc>
              <a:defRPr/>
            </a:pPr>
            <a:r>
              <a:rPr lang="de-DE" sz="2200" dirty="0">
                <a:solidFill>
                  <a:srgbClr val="FFFFFF"/>
                </a:solidFill>
                <a:cs typeface="Arial" charset="0"/>
              </a:rPr>
              <a:t>Die private Nachfrage in den USA blieb deshalb mehr oder weniger unverändert (kein </a:t>
            </a:r>
            <a:r>
              <a:rPr lang="de-DE" sz="2200" dirty="0" err="1">
                <a:solidFill>
                  <a:srgbClr val="FFFFFF"/>
                </a:solidFill>
                <a:cs typeface="Arial" charset="0"/>
              </a:rPr>
              <a:t>Crowding</a:t>
            </a:r>
            <a:r>
              <a:rPr lang="de-DE" sz="2200" dirty="0">
                <a:solidFill>
                  <a:srgbClr val="FFFFFF"/>
                </a:solidFill>
                <a:cs typeface="Arial" charset="0"/>
              </a:rPr>
              <a:t>-out), während die Staatsnachfrage stieg. Dadurch kam es zu einer </a:t>
            </a:r>
            <a:r>
              <a:rPr lang="de-DE" sz="2200" dirty="0">
                <a:solidFill>
                  <a:srgbClr val="00FF00"/>
                </a:solidFill>
                <a:cs typeface="Arial" charset="0"/>
              </a:rPr>
              <a:t>Überhitzung der USA Konjunktur</a:t>
            </a:r>
            <a:r>
              <a:rPr lang="de-DE" sz="2200" dirty="0">
                <a:solidFill>
                  <a:srgbClr val="FFFFFF"/>
                </a:solidFill>
                <a:cs typeface="Arial" charset="0"/>
              </a:rPr>
              <a:t>, so dass die Güterpreise in den USA langfristig zu steigen begannen: </a:t>
            </a:r>
            <a:r>
              <a:rPr lang="de-DE" sz="2200" dirty="0">
                <a:solidFill>
                  <a:srgbClr val="00FF00"/>
                </a:solidFill>
              </a:rPr>
              <a:t>P</a:t>
            </a:r>
            <a:r>
              <a:rPr lang="de-DE" sz="2200" baseline="-25000" dirty="0">
                <a:solidFill>
                  <a:srgbClr val="00FF00"/>
                </a:solidFill>
              </a:rPr>
              <a:t>$</a:t>
            </a:r>
            <a:r>
              <a:rPr lang="de-DE" sz="2200" dirty="0">
                <a:solidFill>
                  <a:srgbClr val="00FF00"/>
                </a:solidFill>
                <a:cs typeface="Arial" charset="0"/>
              </a:rPr>
              <a:t>↑</a:t>
            </a:r>
            <a:r>
              <a:rPr lang="de-DE" sz="2200" dirty="0">
                <a:solidFill>
                  <a:srgbClr val="FFFFFF"/>
                </a:solidFill>
                <a:cs typeface="Arial" charset="0"/>
              </a:rPr>
              <a:t>.</a:t>
            </a:r>
            <a:endParaRPr lang="de-DE" sz="2200" dirty="0">
              <a:cs typeface="Arial" charset="0"/>
            </a:endParaRPr>
          </a:p>
          <a:p>
            <a:pPr marL="495300" indent="-495300" eaLnBrk="1" hangingPunct="1">
              <a:lnSpc>
                <a:spcPct val="80000"/>
              </a:lnSpc>
              <a:defRPr/>
            </a:pPr>
            <a:r>
              <a:rPr lang="de-DE" sz="2200" dirty="0">
                <a:cs typeface="Arial" charset="0"/>
              </a:rPr>
              <a:t>Durch diese Kombination von Fiskal- und Geldpolitik stieg in den 60er Jahren das Preisniveau in den USA stärker als die Preisniveaus in den Mitgliedsländern des Bretton-Woods-Systems.</a:t>
            </a:r>
          </a:p>
          <a:p>
            <a:pPr marL="495300" indent="-495300" eaLnBrk="1" hangingPunct="1">
              <a:lnSpc>
                <a:spcPct val="80000"/>
              </a:lnSpc>
              <a:defRPr/>
            </a:pPr>
            <a:r>
              <a:rPr lang="de-DE" sz="2200" dirty="0">
                <a:cs typeface="Arial" charset="0"/>
              </a:rPr>
              <a:t>Die Kaufkraftparitätenbeziehung wurde dadurch stets gestört:</a:t>
            </a:r>
          </a:p>
          <a:p>
            <a:pPr marL="495300" indent="-495300" eaLnBrk="1" hangingPunct="1">
              <a:lnSpc>
                <a:spcPct val="80000"/>
              </a:lnSpc>
              <a:defRPr/>
            </a:pPr>
            <a:r>
              <a:rPr lang="de-DE" sz="2200" dirty="0">
                <a:cs typeface="Arial" charset="0"/>
              </a:rPr>
              <a:t>Aufgrund des Preisanstiegs waren US-Güter teuerer als z.B. deutsche Güter: </a:t>
            </a:r>
            <a:r>
              <a:rPr lang="de-DE" sz="2200" dirty="0" err="1">
                <a:solidFill>
                  <a:srgbClr val="00FF00"/>
                </a:solidFill>
              </a:rPr>
              <a:t>P</a:t>
            </a:r>
            <a:r>
              <a:rPr lang="de-DE" sz="2200" baseline="-25000" dirty="0" err="1">
                <a:solidFill>
                  <a:srgbClr val="00FF00"/>
                </a:solidFill>
              </a:rPr>
              <a:t>DM</a:t>
            </a:r>
            <a:r>
              <a:rPr lang="de-DE" sz="2200" dirty="0">
                <a:solidFill>
                  <a:srgbClr val="00FF00"/>
                </a:solidFill>
                <a:cs typeface="Arial" charset="0"/>
              </a:rPr>
              <a:t> * </a:t>
            </a:r>
            <a:r>
              <a:rPr lang="de-DE" sz="2200" dirty="0" err="1">
                <a:solidFill>
                  <a:srgbClr val="00FF00"/>
                </a:solidFill>
                <a:cs typeface="Arial" charset="0"/>
              </a:rPr>
              <a:t>e</a:t>
            </a:r>
            <a:r>
              <a:rPr lang="de-DE" sz="2200" baseline="30000" dirty="0" err="1">
                <a:solidFill>
                  <a:srgbClr val="00FF00"/>
                </a:solidFill>
                <a:cs typeface="Arial" charset="0"/>
              </a:rPr>
              <a:t>$</a:t>
            </a:r>
            <a:r>
              <a:rPr lang="de-DE" sz="2200" baseline="-25000" dirty="0" err="1">
                <a:solidFill>
                  <a:srgbClr val="00FF00"/>
                </a:solidFill>
                <a:cs typeface="Arial" charset="0"/>
              </a:rPr>
              <a:t>DM</a:t>
            </a:r>
            <a:r>
              <a:rPr lang="de-DE" sz="2200" baseline="-25000" dirty="0">
                <a:solidFill>
                  <a:srgbClr val="00FF00"/>
                </a:solidFill>
                <a:cs typeface="Arial" charset="0"/>
              </a:rPr>
              <a:t>  </a:t>
            </a:r>
            <a:r>
              <a:rPr lang="de-DE" sz="2200" dirty="0">
                <a:solidFill>
                  <a:srgbClr val="00FF00"/>
                </a:solidFill>
                <a:cs typeface="Arial" charset="0"/>
              </a:rPr>
              <a:t>&lt;  </a:t>
            </a:r>
            <a:r>
              <a:rPr lang="de-DE" sz="2200" dirty="0">
                <a:solidFill>
                  <a:srgbClr val="00FF00"/>
                </a:solidFill>
              </a:rPr>
              <a:t>P</a:t>
            </a:r>
            <a:r>
              <a:rPr lang="de-DE" sz="2200" baseline="-25000" dirty="0">
                <a:solidFill>
                  <a:srgbClr val="00FF00"/>
                </a:solidFill>
              </a:rPr>
              <a:t>$</a:t>
            </a:r>
            <a:r>
              <a:rPr lang="de-DE" sz="2200" dirty="0">
                <a:solidFill>
                  <a:srgbClr val="00FF00"/>
                </a:solidFill>
                <a:cs typeface="Arial" charset="0"/>
              </a:rPr>
              <a:t>↑</a:t>
            </a:r>
            <a:r>
              <a:rPr lang="de-DE" sz="2200" dirty="0">
                <a:cs typeface="Arial" charset="0"/>
              </a:rPr>
              <a:t>. Das galt auch in Bezug auf die Güterpreise in den anderen Mitgliedsländern.</a:t>
            </a:r>
          </a:p>
          <a:p>
            <a:pPr marL="495300" indent="-495300" eaLnBrk="1" hangingPunct="1">
              <a:lnSpc>
                <a:spcPct val="80000"/>
              </a:lnSpc>
              <a:defRPr/>
            </a:pPr>
            <a:r>
              <a:rPr lang="de-DE" sz="2200" dirty="0">
                <a:cs typeface="Arial" charset="0"/>
              </a:rPr>
              <a:t>Die </a:t>
            </a:r>
            <a:r>
              <a:rPr lang="de-DE" sz="2200" dirty="0">
                <a:solidFill>
                  <a:srgbClr val="00FF00"/>
                </a:solidFill>
                <a:cs typeface="Arial" charset="0"/>
              </a:rPr>
              <a:t>Amerikaner</a:t>
            </a:r>
            <a:r>
              <a:rPr lang="de-DE" sz="2200" dirty="0">
                <a:cs typeface="Arial" charset="0"/>
              </a:rPr>
              <a:t> fragten deshalb verstärkt die </a:t>
            </a:r>
            <a:r>
              <a:rPr lang="de-DE" sz="2200" dirty="0">
                <a:solidFill>
                  <a:srgbClr val="00FF00"/>
                </a:solidFill>
                <a:cs typeface="Arial" charset="0"/>
              </a:rPr>
              <a:t>billigeren Gütern</a:t>
            </a:r>
            <a:r>
              <a:rPr lang="de-DE" sz="2200" dirty="0">
                <a:cs typeface="Arial" charset="0"/>
              </a:rPr>
              <a:t> in den anderen Mitgliedsländern nach. Dazu mussten sie aber Dollar in die Währungen der anderen Mitgliedsländer tauschen.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076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076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076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07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B7CAB4FB-B3F2-423E-B398-BE0073E6337F}" type="slidenum">
              <a:rPr lang="de-DE" altLang="en-US" sz="1600" smtClean="0"/>
              <a:pPr algn="r" eaLnBrk="1" hangingPunct="1">
                <a:spcBef>
                  <a:spcPct val="0"/>
                </a:spcBef>
                <a:buClrTx/>
                <a:buFontTx/>
                <a:buNone/>
              </a:pPr>
              <a:t>74</a:t>
            </a:fld>
            <a:r>
              <a:rPr lang="de-DE" altLang="en-US" sz="1600"/>
              <a:t> -</a:t>
            </a:r>
          </a:p>
        </p:txBody>
      </p:sp>
      <p:sp>
        <p:nvSpPr>
          <p:cNvPr id="79875"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213506" name="Rectangle 2"/>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b="0"/>
              <a:t>3.2.2. Geldpolitik bei fixen Wechselkursen</a:t>
            </a:r>
          </a:p>
        </p:txBody>
      </p:sp>
      <p:sp>
        <p:nvSpPr>
          <p:cNvPr id="8213507" name="Rectangle 3"/>
          <p:cNvSpPr>
            <a:spLocks noGrp="1" noChangeArrowheads="1"/>
          </p:cNvSpPr>
          <p:nvPr>
            <p:ph type="body" idx="4294967295"/>
          </p:nvPr>
        </p:nvSpPr>
        <p:spPr>
          <a:xfrm>
            <a:off x="457200" y="1358900"/>
            <a:ext cx="8475663" cy="5126038"/>
          </a:xfrm>
        </p:spPr>
        <p:txBody>
          <a:bodyPr/>
          <a:lstStyle/>
          <a:p>
            <a:pPr marL="495300" indent="-495300" eaLnBrk="1" hangingPunct="1">
              <a:lnSpc>
                <a:spcPct val="80000"/>
              </a:lnSpc>
              <a:defRPr/>
            </a:pPr>
            <a:r>
              <a:rPr lang="de-DE" sz="2200" dirty="0">
                <a:cs typeface="Arial" charset="0"/>
              </a:rPr>
              <a:t>Auf den Devisenmärkten führte das dazu, dass das </a:t>
            </a:r>
            <a:r>
              <a:rPr lang="de-DE" sz="2200" dirty="0">
                <a:solidFill>
                  <a:srgbClr val="00FF00"/>
                </a:solidFill>
                <a:cs typeface="Arial" charset="0"/>
              </a:rPr>
              <a:t>Angebot an Dollar</a:t>
            </a:r>
            <a:r>
              <a:rPr lang="de-DE" sz="2200" dirty="0">
                <a:cs typeface="Arial" charset="0"/>
              </a:rPr>
              <a:t> und die Nachfrage nach DM ständig </a:t>
            </a:r>
            <a:r>
              <a:rPr lang="de-DE" sz="2200" dirty="0">
                <a:solidFill>
                  <a:srgbClr val="00FF00"/>
                </a:solidFill>
                <a:cs typeface="Arial" charset="0"/>
              </a:rPr>
              <a:t>stieg</a:t>
            </a:r>
            <a:r>
              <a:rPr lang="de-DE" sz="2200" dirty="0">
                <a:cs typeface="Arial" charset="0"/>
              </a:rPr>
              <a:t>.</a:t>
            </a:r>
          </a:p>
          <a:p>
            <a:pPr marL="495300" indent="-495300" eaLnBrk="1" hangingPunct="1">
              <a:lnSpc>
                <a:spcPct val="80000"/>
              </a:lnSpc>
              <a:defRPr/>
            </a:pPr>
            <a:r>
              <a:rPr lang="de-DE" sz="2200" dirty="0">
                <a:cs typeface="Arial" charset="0"/>
              </a:rPr>
              <a:t>Es resultierte deshalb eine stetige Abwertungstendenz des Dollar gegenüber den Währungen der anderen Mitgliedsländer:                                   </a:t>
            </a:r>
            <a:endParaRPr lang="de-DE" sz="2200" dirty="0">
              <a:solidFill>
                <a:srgbClr val="00FF00"/>
              </a:solidFill>
              <a:cs typeface="Arial" charset="0"/>
            </a:endParaRPr>
          </a:p>
          <a:p>
            <a:pPr marL="0" indent="0" eaLnBrk="1" hangingPunct="1">
              <a:lnSpc>
                <a:spcPct val="80000"/>
              </a:lnSpc>
              <a:buNone/>
              <a:defRPr/>
            </a:pPr>
            <a:r>
              <a:rPr lang="de-DE" sz="2200" dirty="0">
                <a:solidFill>
                  <a:srgbClr val="00FF00"/>
                </a:solidFill>
                <a:cs typeface="Arial" charset="0"/>
              </a:rPr>
              <a:t>                                      </a:t>
            </a:r>
            <a:r>
              <a:rPr lang="de-DE" sz="2200" dirty="0" err="1">
                <a:solidFill>
                  <a:srgbClr val="00FF00"/>
                </a:solidFill>
                <a:cs typeface="Arial" charset="0"/>
              </a:rPr>
              <a:t>e</a:t>
            </a:r>
            <a:r>
              <a:rPr lang="de-DE" sz="2200" baseline="30000" dirty="0" err="1">
                <a:solidFill>
                  <a:srgbClr val="00FF00"/>
                </a:solidFill>
                <a:cs typeface="Arial" charset="0"/>
              </a:rPr>
              <a:t>$</a:t>
            </a:r>
            <a:r>
              <a:rPr lang="de-DE" sz="2200" baseline="-25000" dirty="0" err="1">
                <a:solidFill>
                  <a:srgbClr val="00FF00"/>
                </a:solidFill>
                <a:cs typeface="Arial" charset="0"/>
              </a:rPr>
              <a:t>DM</a:t>
            </a:r>
            <a:r>
              <a:rPr lang="de-DE" sz="2200" baseline="-25000" dirty="0">
                <a:solidFill>
                  <a:srgbClr val="00FF00"/>
                </a:solidFill>
                <a:cs typeface="Arial" charset="0"/>
              </a:rPr>
              <a:t> </a:t>
            </a:r>
            <a:r>
              <a:rPr lang="de-DE" sz="2200" dirty="0">
                <a:solidFill>
                  <a:srgbClr val="FF0000"/>
                </a:solidFill>
                <a:cs typeface="Arial" charset="0"/>
              </a:rPr>
              <a:t>↑</a:t>
            </a:r>
            <a:r>
              <a:rPr lang="de-DE" sz="2200" dirty="0">
                <a:solidFill>
                  <a:srgbClr val="00FF00"/>
                </a:solidFill>
                <a:cs typeface="Arial" charset="0"/>
              </a:rPr>
              <a:t> = </a:t>
            </a:r>
            <a:r>
              <a:rPr lang="de-DE" sz="2200" dirty="0">
                <a:solidFill>
                  <a:srgbClr val="00FF00"/>
                </a:solidFill>
              </a:rPr>
              <a:t>P</a:t>
            </a:r>
            <a:r>
              <a:rPr lang="de-DE" sz="2200" baseline="-25000" dirty="0">
                <a:solidFill>
                  <a:srgbClr val="00FF00"/>
                </a:solidFill>
              </a:rPr>
              <a:t>$</a:t>
            </a:r>
            <a:r>
              <a:rPr lang="de-DE" sz="2200" dirty="0">
                <a:solidFill>
                  <a:srgbClr val="FF0000"/>
                </a:solidFill>
                <a:cs typeface="Arial" charset="0"/>
              </a:rPr>
              <a:t>↑ </a:t>
            </a:r>
            <a:r>
              <a:rPr lang="de-DE" sz="2200" dirty="0">
                <a:solidFill>
                  <a:srgbClr val="00FF00"/>
                </a:solidFill>
                <a:cs typeface="Arial" charset="0"/>
              </a:rPr>
              <a:t>/ </a:t>
            </a:r>
            <a:r>
              <a:rPr lang="de-DE" sz="2200" dirty="0">
                <a:solidFill>
                  <a:srgbClr val="00FF00"/>
                </a:solidFill>
              </a:rPr>
              <a:t>P</a:t>
            </a:r>
            <a:r>
              <a:rPr lang="de-DE" sz="2200" baseline="-25000" dirty="0">
                <a:solidFill>
                  <a:srgbClr val="00FF00"/>
                </a:solidFill>
              </a:rPr>
              <a:t>DM</a:t>
            </a:r>
            <a:endParaRPr lang="de-DE" sz="2200" dirty="0">
              <a:solidFill>
                <a:srgbClr val="00FF00"/>
              </a:solidFill>
              <a:cs typeface="Arial" charset="0"/>
            </a:endParaRPr>
          </a:p>
          <a:p>
            <a:pPr marL="495300" indent="-495300" eaLnBrk="1" hangingPunct="1">
              <a:defRPr/>
            </a:pPr>
            <a:r>
              <a:rPr lang="de-DE" sz="2200" dirty="0">
                <a:cs typeface="Arial" charset="0"/>
              </a:rPr>
              <a:t>Da die </a:t>
            </a:r>
            <a:r>
              <a:rPr lang="de-DE" sz="2200" dirty="0">
                <a:solidFill>
                  <a:srgbClr val="00FF00"/>
                </a:solidFill>
                <a:cs typeface="Arial" charset="0"/>
              </a:rPr>
              <a:t>Notenbanken</a:t>
            </a:r>
            <a:r>
              <a:rPr lang="de-DE" sz="2200" dirty="0">
                <a:cs typeface="Arial" charset="0"/>
              </a:rPr>
              <a:t> der Mitgliedsländer des Bretton-Woods-Systems verpflichtet waren, den Wechselkurs ihrer Währung gegenüber dem Dollar in einem festen Band zu halten, mussten sie gegen </a:t>
            </a:r>
            <a:r>
              <a:rPr lang="de-DE" sz="2200" dirty="0">
                <a:solidFill>
                  <a:srgbClr val="00FF00"/>
                </a:solidFill>
                <a:cs typeface="Arial" charset="0"/>
              </a:rPr>
              <a:t>die stetige Abwertung des Dollars</a:t>
            </a:r>
            <a:r>
              <a:rPr lang="de-DE" sz="2200" dirty="0">
                <a:cs typeface="Arial" charset="0"/>
              </a:rPr>
              <a:t> Maßnahmen ergreifen.</a:t>
            </a:r>
          </a:p>
          <a:p>
            <a:pPr marL="495300" indent="-495300" eaLnBrk="1" hangingPunct="1">
              <a:defRPr/>
            </a:pPr>
            <a:endParaRPr lang="de-DE" sz="2200" dirty="0">
              <a:cs typeface="Arial" charset="0"/>
            </a:endParaRPr>
          </a:p>
          <a:p>
            <a:pPr marL="495300" indent="-495300" eaLnBrk="1" hangingPunct="1">
              <a:defRPr/>
            </a:pPr>
            <a:r>
              <a:rPr lang="de-DE" sz="2200" dirty="0">
                <a:cs typeface="Arial" charset="0"/>
              </a:rPr>
              <a:t>Wie die Folgenden Diagramme für den Fall der Bundesbank zeigen, waren sie deshalb gezwungen, immer wieder zur </a:t>
            </a:r>
            <a:r>
              <a:rPr lang="de-DE" sz="2200" dirty="0">
                <a:solidFill>
                  <a:srgbClr val="00FF00"/>
                </a:solidFill>
                <a:cs typeface="Arial" charset="0"/>
              </a:rPr>
              <a:t>Stützung des Dollarwechselkurses</a:t>
            </a:r>
            <a:r>
              <a:rPr lang="de-DE" sz="2200" dirty="0">
                <a:cs typeface="Arial" charset="0"/>
              </a:rPr>
              <a:t> Dollar nachzufragen bzw. aufzukaufen</a:t>
            </a:r>
            <a:r>
              <a:rPr lang="de-DE" sz="2000" dirty="0">
                <a:cs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13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13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13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13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CEFCA840-67D9-40D2-AD2D-9A3A817C3257}" type="slidenum">
              <a:rPr lang="de-DE" altLang="en-US" sz="1600" smtClean="0"/>
              <a:pPr algn="r" eaLnBrk="1" hangingPunct="1">
                <a:spcBef>
                  <a:spcPct val="0"/>
                </a:spcBef>
                <a:buClrTx/>
                <a:buFontTx/>
                <a:buNone/>
              </a:pPr>
              <a:t>75</a:t>
            </a:fld>
            <a:r>
              <a:rPr lang="de-DE" altLang="en-US" sz="1600"/>
              <a:t> -</a:t>
            </a:r>
          </a:p>
        </p:txBody>
      </p:sp>
      <p:sp>
        <p:nvSpPr>
          <p:cNvPr id="8089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grpSp>
        <p:nvGrpSpPr>
          <p:cNvPr id="80900" name="Group 2"/>
          <p:cNvGrpSpPr>
            <a:grpSpLocks/>
          </p:cNvGrpSpPr>
          <p:nvPr/>
        </p:nvGrpSpPr>
        <p:grpSpPr bwMode="auto">
          <a:xfrm>
            <a:off x="1096963" y="1333500"/>
            <a:ext cx="6489700" cy="5153025"/>
            <a:chOff x="691" y="840"/>
            <a:chExt cx="4088" cy="3246"/>
          </a:xfrm>
        </p:grpSpPr>
        <p:graphicFrame>
          <p:nvGraphicFramePr>
            <p:cNvPr id="80918" name="Object 3"/>
            <p:cNvGraphicFramePr>
              <a:graphicFrameLocks/>
            </p:cNvGraphicFramePr>
            <p:nvPr/>
          </p:nvGraphicFramePr>
          <p:xfrm>
            <a:off x="691" y="840"/>
            <a:ext cx="4050" cy="3246"/>
          </p:xfrm>
          <a:graphic>
            <a:graphicData uri="http://schemas.openxmlformats.org/presentationml/2006/ole">
              <mc:AlternateContent xmlns:mc="http://schemas.openxmlformats.org/markup-compatibility/2006">
                <mc:Choice xmlns:v="urn:schemas-microsoft-com:vml" Requires="v">
                  <p:oleObj spid="_x0000_s81349" name="Diagramm" r:id="rId4" imgW="7438848" imgH="5324601" progId="MSGraph.Chart.8">
                    <p:embed followColorScheme="full"/>
                  </p:oleObj>
                </mc:Choice>
                <mc:Fallback>
                  <p:oleObj name="Diagramm" r:id="rId4" imgW="7438848" imgH="5324601"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 y="840"/>
                          <a:ext cx="4050" cy="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919" name="Line 4"/>
            <p:cNvSpPr>
              <a:spLocks noChangeShapeType="1"/>
            </p:cNvSpPr>
            <p:nvPr/>
          </p:nvSpPr>
          <p:spPr bwMode="auto">
            <a:xfrm>
              <a:off x="4577" y="3922"/>
              <a:ext cx="20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0920" name="Line 5"/>
            <p:cNvSpPr>
              <a:spLocks noChangeShapeType="1"/>
            </p:cNvSpPr>
            <p:nvPr/>
          </p:nvSpPr>
          <p:spPr bwMode="auto">
            <a:xfrm rot="5400000" flipH="1">
              <a:off x="654" y="967"/>
              <a:ext cx="20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7441414" name="Rectangle 6"/>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a:t> </a:t>
            </a:r>
            <a:r>
              <a:rPr lang="de-DE" b="0"/>
              <a:t>3.2.1. Der Einfluss der Notenbank auf den Wechselkurs</a:t>
            </a:r>
          </a:p>
        </p:txBody>
      </p:sp>
      <p:sp>
        <p:nvSpPr>
          <p:cNvPr id="80902" name="Rectangle 7"/>
          <p:cNvSpPr>
            <a:spLocks noChangeArrowheads="1"/>
          </p:cNvSpPr>
          <p:nvPr/>
        </p:nvSpPr>
        <p:spPr bwMode="auto">
          <a:xfrm>
            <a:off x="1146175" y="1433513"/>
            <a:ext cx="14954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e = $ / DM</a:t>
            </a:r>
            <a:endParaRPr lang="en-GB" altLang="en-US" sz="2200" b="1"/>
          </a:p>
        </p:txBody>
      </p:sp>
      <p:sp>
        <p:nvSpPr>
          <p:cNvPr id="80903" name="Rectangle 8"/>
          <p:cNvSpPr>
            <a:spLocks noChangeArrowheads="1"/>
          </p:cNvSpPr>
          <p:nvPr/>
        </p:nvSpPr>
        <p:spPr bwMode="auto">
          <a:xfrm>
            <a:off x="6953250" y="6267450"/>
            <a:ext cx="647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a:spcBef>
                <a:spcPct val="0"/>
              </a:spcBef>
              <a:buClrTx/>
              <a:buFontTx/>
              <a:buNone/>
            </a:pPr>
            <a:r>
              <a:rPr lang="en-GB" altLang="en-US" sz="2200"/>
              <a:t>DM</a:t>
            </a:r>
            <a:endParaRPr lang="en-GB" altLang="en-US" sz="2200" baseline="-25000"/>
          </a:p>
        </p:txBody>
      </p:sp>
      <p:sp>
        <p:nvSpPr>
          <p:cNvPr id="80904" name="Line 9"/>
          <p:cNvSpPr>
            <a:spLocks noChangeShapeType="1"/>
          </p:cNvSpPr>
          <p:nvPr/>
        </p:nvSpPr>
        <p:spPr bwMode="auto">
          <a:xfrm flipH="1">
            <a:off x="1162050" y="3708400"/>
            <a:ext cx="6321425" cy="0"/>
          </a:xfrm>
          <a:prstGeom prst="line">
            <a:avLst/>
          </a:prstGeom>
          <a:noFill/>
          <a:ln w="28575">
            <a:solidFill>
              <a:srgbClr val="00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0905" name="Line 10"/>
          <p:cNvSpPr>
            <a:spLocks noChangeShapeType="1"/>
          </p:cNvSpPr>
          <p:nvPr/>
        </p:nvSpPr>
        <p:spPr bwMode="auto">
          <a:xfrm>
            <a:off x="3994150" y="3711575"/>
            <a:ext cx="0" cy="2511425"/>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0906" name="Line 11"/>
          <p:cNvSpPr>
            <a:spLocks noChangeShapeType="1"/>
          </p:cNvSpPr>
          <p:nvPr/>
        </p:nvSpPr>
        <p:spPr bwMode="auto">
          <a:xfrm flipH="1" flipV="1">
            <a:off x="2128838" y="2105025"/>
            <a:ext cx="4108450" cy="353377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0907" name="Line 12"/>
          <p:cNvSpPr>
            <a:spLocks noChangeShapeType="1"/>
          </p:cNvSpPr>
          <p:nvPr/>
        </p:nvSpPr>
        <p:spPr bwMode="auto">
          <a:xfrm rot="-5400000" flipH="1" flipV="1">
            <a:off x="2436812" y="1500188"/>
            <a:ext cx="3152775" cy="43815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0908" name="Text Box 14"/>
          <p:cNvSpPr txBox="1">
            <a:spLocks noChangeArrowheads="1"/>
          </p:cNvSpPr>
          <p:nvPr/>
        </p:nvSpPr>
        <p:spPr bwMode="auto">
          <a:xfrm>
            <a:off x="4713288" y="5737225"/>
            <a:ext cx="3141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cs typeface="Arial" charset="0"/>
              </a:rPr>
              <a:t>DM-Nachfrage(P</a:t>
            </a:r>
            <a:r>
              <a:rPr lang="de-DE" altLang="en-US" sz="2000" baseline="-25000">
                <a:cs typeface="Arial" charset="0"/>
              </a:rPr>
              <a:t>1</a:t>
            </a:r>
            <a:r>
              <a:rPr lang="de-DE" altLang="en-US" sz="2000" baseline="30000">
                <a:cs typeface="Arial" charset="0"/>
              </a:rPr>
              <a:t>DM</a:t>
            </a:r>
            <a:r>
              <a:rPr lang="de-DE" altLang="en-US" sz="2000">
                <a:cs typeface="Arial" charset="0"/>
              </a:rPr>
              <a:t>,P</a:t>
            </a:r>
            <a:r>
              <a:rPr lang="de-DE" altLang="en-US" sz="2000" baseline="-25000">
                <a:cs typeface="Arial" charset="0"/>
              </a:rPr>
              <a:t>1</a:t>
            </a:r>
            <a:r>
              <a:rPr lang="de-DE" altLang="en-US" sz="2000" baseline="30000">
                <a:cs typeface="Arial" charset="0"/>
              </a:rPr>
              <a:t>$</a:t>
            </a:r>
            <a:r>
              <a:rPr lang="de-DE" altLang="en-US" sz="2000">
                <a:cs typeface="Arial" charset="0"/>
              </a:rPr>
              <a:t>)</a:t>
            </a:r>
          </a:p>
        </p:txBody>
      </p:sp>
      <p:sp>
        <p:nvSpPr>
          <p:cNvPr id="80909" name="Rectangle 15"/>
          <p:cNvSpPr>
            <a:spLocks noChangeArrowheads="1"/>
          </p:cNvSpPr>
          <p:nvPr/>
        </p:nvSpPr>
        <p:spPr bwMode="auto">
          <a:xfrm>
            <a:off x="420688" y="3506788"/>
            <a:ext cx="7588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e</a:t>
            </a:r>
            <a:r>
              <a:rPr lang="en-GB" altLang="en-US" sz="2200" baseline="30000"/>
              <a:t>Fix</a:t>
            </a:r>
            <a:r>
              <a:rPr lang="en-GB" altLang="en-US" sz="2200" baseline="-25000"/>
              <a:t>1</a:t>
            </a:r>
          </a:p>
        </p:txBody>
      </p:sp>
      <p:sp>
        <p:nvSpPr>
          <p:cNvPr id="80910" name="Rectangle 16"/>
          <p:cNvSpPr>
            <a:spLocks noChangeArrowheads="1"/>
          </p:cNvSpPr>
          <p:nvPr/>
        </p:nvSpPr>
        <p:spPr bwMode="auto">
          <a:xfrm>
            <a:off x="3605213" y="6302375"/>
            <a:ext cx="7477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DM</a:t>
            </a:r>
            <a:r>
              <a:rPr lang="en-GB" altLang="en-US" sz="2200" baseline="-25000"/>
              <a:t>1</a:t>
            </a:r>
            <a:endParaRPr lang="en-GB" altLang="en-US" sz="2200" b="1" baseline="-25000"/>
          </a:p>
        </p:txBody>
      </p:sp>
      <p:sp>
        <p:nvSpPr>
          <p:cNvPr id="80911" name="Text Box 25"/>
          <p:cNvSpPr txBox="1">
            <a:spLocks noChangeArrowheads="1"/>
          </p:cNvSpPr>
          <p:nvPr/>
        </p:nvSpPr>
        <p:spPr bwMode="auto">
          <a:xfrm>
            <a:off x="5930900" y="1736725"/>
            <a:ext cx="3021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DM-Angebot</a:t>
            </a:r>
            <a:r>
              <a:rPr lang="de-DE" altLang="en-US" sz="2000">
                <a:cs typeface="Arial" charset="0"/>
              </a:rPr>
              <a:t>(P</a:t>
            </a:r>
            <a:r>
              <a:rPr lang="de-DE" altLang="en-US" sz="2000" baseline="-25000">
                <a:cs typeface="Arial" charset="0"/>
              </a:rPr>
              <a:t>1</a:t>
            </a:r>
            <a:r>
              <a:rPr lang="de-DE" altLang="en-US" sz="2000" baseline="30000">
                <a:cs typeface="Arial" charset="0"/>
              </a:rPr>
              <a:t>DM</a:t>
            </a:r>
            <a:r>
              <a:rPr lang="de-DE" altLang="en-US" sz="2000">
                <a:cs typeface="Arial" charset="0"/>
              </a:rPr>
              <a:t>,P</a:t>
            </a:r>
            <a:r>
              <a:rPr lang="de-DE" altLang="en-US" sz="2000" baseline="-25000">
                <a:cs typeface="Arial" charset="0"/>
              </a:rPr>
              <a:t>1</a:t>
            </a:r>
            <a:r>
              <a:rPr lang="de-DE" altLang="en-US" sz="2000" baseline="30000">
                <a:cs typeface="Arial" charset="0"/>
              </a:rPr>
              <a:t>$</a:t>
            </a:r>
            <a:r>
              <a:rPr lang="de-DE" altLang="en-US" sz="2000">
                <a:cs typeface="Arial" charset="0"/>
              </a:rPr>
              <a:t>)</a:t>
            </a:r>
          </a:p>
        </p:txBody>
      </p:sp>
      <p:sp>
        <p:nvSpPr>
          <p:cNvPr id="80912" name="Oval 26"/>
          <p:cNvSpPr>
            <a:spLocks noChangeArrowheads="1"/>
          </p:cNvSpPr>
          <p:nvPr/>
        </p:nvSpPr>
        <p:spPr bwMode="auto">
          <a:xfrm>
            <a:off x="3930650" y="3643313"/>
            <a:ext cx="130175" cy="123825"/>
          </a:xfrm>
          <a:prstGeom prst="ellipse">
            <a:avLst/>
          </a:prstGeom>
          <a:solidFill>
            <a:srgbClr val="00FF00"/>
          </a:solidFill>
          <a:ln w="3175" algn="ctr">
            <a:solidFill>
              <a:srgbClr val="000000"/>
            </a:solidFill>
            <a:round/>
            <a:headEnd type="none" w="med" len="lg"/>
            <a:tailEnd type="none" w="lg" len="lg"/>
          </a:ln>
        </p:spPr>
        <p:txBody>
          <a:bodyPr lIns="90000" tIns="46800" rIns="90000" bIns="4680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grpSp>
        <p:nvGrpSpPr>
          <p:cNvPr id="3" name="Group 33"/>
          <p:cNvGrpSpPr>
            <a:grpSpLocks/>
          </p:cNvGrpSpPr>
          <p:nvPr/>
        </p:nvGrpSpPr>
        <p:grpSpPr bwMode="auto">
          <a:xfrm>
            <a:off x="88900" y="3856038"/>
            <a:ext cx="2827338" cy="784225"/>
            <a:chOff x="56" y="2429"/>
            <a:chExt cx="1781" cy="494"/>
          </a:xfrm>
        </p:grpSpPr>
        <p:sp>
          <p:nvSpPr>
            <p:cNvPr id="80914" name="Line 31"/>
            <p:cNvSpPr>
              <a:spLocks noChangeShapeType="1"/>
            </p:cNvSpPr>
            <p:nvPr/>
          </p:nvSpPr>
          <p:spPr bwMode="auto">
            <a:xfrm flipV="1">
              <a:off x="405" y="2429"/>
              <a:ext cx="78" cy="217"/>
            </a:xfrm>
            <a:prstGeom prst="line">
              <a:avLst/>
            </a:prstGeom>
            <a:noFill/>
            <a:ln w="2540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lstStyle/>
            <a:p>
              <a:endParaRPr lang="en-US"/>
            </a:p>
          </p:txBody>
        </p:sp>
        <p:grpSp>
          <p:nvGrpSpPr>
            <p:cNvPr id="80915" name="Group 32"/>
            <p:cNvGrpSpPr>
              <a:grpSpLocks/>
            </p:cNvGrpSpPr>
            <p:nvPr/>
          </p:nvGrpSpPr>
          <p:grpSpPr bwMode="auto">
            <a:xfrm>
              <a:off x="56" y="2583"/>
              <a:ext cx="1781" cy="340"/>
              <a:chOff x="56" y="2583"/>
              <a:chExt cx="1781" cy="340"/>
            </a:xfrm>
          </p:grpSpPr>
          <p:sp>
            <p:nvSpPr>
              <p:cNvPr id="80916" name="AutoShape 27"/>
              <p:cNvSpPr>
                <a:spLocks noChangeArrowheads="1"/>
              </p:cNvSpPr>
              <p:nvPr/>
            </p:nvSpPr>
            <p:spPr bwMode="auto">
              <a:xfrm>
                <a:off x="56" y="2583"/>
                <a:ext cx="1781" cy="340"/>
              </a:xfrm>
              <a:prstGeom prst="roundRect">
                <a:avLst>
                  <a:gd name="adj" fmla="val 12495"/>
                </a:avLst>
              </a:prstGeom>
              <a:solidFill>
                <a:srgbClr val="FFFF99"/>
              </a:solidFill>
              <a:ln w="50800">
                <a:solidFill>
                  <a:srgbClr val="FF0000"/>
                </a:solidFill>
                <a:round/>
                <a:headEnd/>
                <a:tailEnd/>
              </a:ln>
            </p:spPr>
            <p:txBody>
              <a:bodyPr lIns="0" tIns="0" rIns="1800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2000">
                    <a:solidFill>
                      <a:srgbClr val="3333FF"/>
                    </a:solidFill>
                  </a:rPr>
                  <a:t>z.B.: 0,27 $/DM      1%</a:t>
                </a:r>
                <a:endParaRPr lang="de-DE" altLang="en-US" sz="2000" baseline="-25000">
                  <a:solidFill>
                    <a:srgbClr val="3333FF"/>
                  </a:solidFill>
                </a:endParaRPr>
              </a:p>
            </p:txBody>
          </p:sp>
          <p:graphicFrame>
            <p:nvGraphicFramePr>
              <p:cNvPr id="80917" name="Object 28"/>
              <p:cNvGraphicFramePr>
                <a:graphicFrameLocks noChangeAspect="1"/>
              </p:cNvGraphicFramePr>
              <p:nvPr/>
            </p:nvGraphicFramePr>
            <p:xfrm>
              <a:off x="1318" y="2649"/>
              <a:ext cx="173" cy="189"/>
            </p:xfrm>
            <a:graphic>
              <a:graphicData uri="http://schemas.openxmlformats.org/presentationml/2006/ole">
                <mc:AlternateContent xmlns:mc="http://schemas.openxmlformats.org/markup-compatibility/2006">
                  <mc:Choice xmlns:v="urn:schemas-microsoft-com:vml" Requires="v">
                    <p:oleObj spid="_x0000_s81350" name="Formel" r:id="rId6" imgW="139639" imgH="152334" progId="Equation.3">
                      <p:embed/>
                    </p:oleObj>
                  </mc:Choice>
                  <mc:Fallback>
                    <p:oleObj name="Formel" r:id="rId6" imgW="139639" imgH="152334" progId="Equation.3">
                      <p:embed/>
                      <p:pic>
                        <p:nvPicPr>
                          <p:cNvPr id="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8" y="2649"/>
                            <a:ext cx="173" cy="1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50C8582E-F451-4F26-8F81-EE8CF30305DA}" type="slidenum">
              <a:rPr lang="de-DE" altLang="en-US" sz="1600" smtClean="0"/>
              <a:pPr algn="r" eaLnBrk="1" hangingPunct="1">
                <a:spcBef>
                  <a:spcPct val="0"/>
                </a:spcBef>
                <a:buClrTx/>
                <a:buFontTx/>
                <a:buNone/>
              </a:pPr>
              <a:t>76</a:t>
            </a:fld>
            <a:r>
              <a:rPr lang="de-DE" altLang="en-US" sz="1600"/>
              <a:t> -</a:t>
            </a:r>
          </a:p>
        </p:txBody>
      </p:sp>
      <p:sp>
        <p:nvSpPr>
          <p:cNvPr id="8192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grpSp>
        <p:nvGrpSpPr>
          <p:cNvPr id="81924" name="Group 2"/>
          <p:cNvGrpSpPr>
            <a:grpSpLocks/>
          </p:cNvGrpSpPr>
          <p:nvPr/>
        </p:nvGrpSpPr>
        <p:grpSpPr bwMode="auto">
          <a:xfrm>
            <a:off x="1096963" y="1333500"/>
            <a:ext cx="6489700" cy="5153025"/>
            <a:chOff x="691" y="840"/>
            <a:chExt cx="4088" cy="3246"/>
          </a:xfrm>
        </p:grpSpPr>
        <p:graphicFrame>
          <p:nvGraphicFramePr>
            <p:cNvPr id="81945" name="Object 3"/>
            <p:cNvGraphicFramePr>
              <a:graphicFrameLocks/>
            </p:cNvGraphicFramePr>
            <p:nvPr/>
          </p:nvGraphicFramePr>
          <p:xfrm>
            <a:off x="691" y="840"/>
            <a:ext cx="4050" cy="3246"/>
          </p:xfrm>
          <a:graphic>
            <a:graphicData uri="http://schemas.openxmlformats.org/presentationml/2006/ole">
              <mc:AlternateContent xmlns:mc="http://schemas.openxmlformats.org/markup-compatibility/2006">
                <mc:Choice xmlns:v="urn:schemas-microsoft-com:vml" Requires="v">
                  <p:oleObj spid="_x0000_s82162" name="Diagramm" r:id="rId4" imgW="7438848" imgH="5324601" progId="MSGraph.Chart.8">
                    <p:embed followColorScheme="full"/>
                  </p:oleObj>
                </mc:Choice>
                <mc:Fallback>
                  <p:oleObj name="Diagramm" r:id="rId4" imgW="7438848" imgH="5324601"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 y="840"/>
                          <a:ext cx="4050" cy="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46" name="Line 4"/>
            <p:cNvSpPr>
              <a:spLocks noChangeShapeType="1"/>
            </p:cNvSpPr>
            <p:nvPr/>
          </p:nvSpPr>
          <p:spPr bwMode="auto">
            <a:xfrm>
              <a:off x="4577" y="3922"/>
              <a:ext cx="20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1947" name="Line 5"/>
            <p:cNvSpPr>
              <a:spLocks noChangeShapeType="1"/>
            </p:cNvSpPr>
            <p:nvPr/>
          </p:nvSpPr>
          <p:spPr bwMode="auto">
            <a:xfrm rot="5400000" flipH="1">
              <a:off x="654" y="967"/>
              <a:ext cx="20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7450630" name="Rectangle 6"/>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a:t> </a:t>
            </a:r>
            <a:r>
              <a:rPr lang="de-DE" b="0"/>
              <a:t>3.2.1. Der Einfluss der Notenbank auf den Wechselkurs</a:t>
            </a:r>
          </a:p>
        </p:txBody>
      </p:sp>
      <p:sp>
        <p:nvSpPr>
          <p:cNvPr id="81926" name="Rectangle 7"/>
          <p:cNvSpPr>
            <a:spLocks noChangeArrowheads="1"/>
          </p:cNvSpPr>
          <p:nvPr/>
        </p:nvSpPr>
        <p:spPr bwMode="auto">
          <a:xfrm>
            <a:off x="1146175" y="1433513"/>
            <a:ext cx="14954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e = $ / DM</a:t>
            </a:r>
            <a:endParaRPr lang="en-GB" altLang="en-US" sz="2200" b="1"/>
          </a:p>
        </p:txBody>
      </p:sp>
      <p:sp>
        <p:nvSpPr>
          <p:cNvPr id="81927" name="Line 10"/>
          <p:cNvSpPr>
            <a:spLocks noChangeShapeType="1"/>
          </p:cNvSpPr>
          <p:nvPr/>
        </p:nvSpPr>
        <p:spPr bwMode="auto">
          <a:xfrm>
            <a:off x="3994150" y="3711575"/>
            <a:ext cx="0" cy="2511425"/>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1928" name="Line 11"/>
          <p:cNvSpPr>
            <a:spLocks noChangeShapeType="1"/>
          </p:cNvSpPr>
          <p:nvPr/>
        </p:nvSpPr>
        <p:spPr bwMode="auto">
          <a:xfrm flipH="1" flipV="1">
            <a:off x="2128838" y="2105025"/>
            <a:ext cx="4108450" cy="353377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1929" name="Line 12"/>
          <p:cNvSpPr>
            <a:spLocks noChangeShapeType="1"/>
          </p:cNvSpPr>
          <p:nvPr/>
        </p:nvSpPr>
        <p:spPr bwMode="auto">
          <a:xfrm rot="-5400000" flipH="1" flipV="1">
            <a:off x="2436812" y="1500188"/>
            <a:ext cx="3152775" cy="43815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1930" name="Text Box 14"/>
          <p:cNvSpPr txBox="1">
            <a:spLocks noChangeArrowheads="1"/>
          </p:cNvSpPr>
          <p:nvPr/>
        </p:nvSpPr>
        <p:spPr bwMode="auto">
          <a:xfrm>
            <a:off x="4713288" y="5737225"/>
            <a:ext cx="3141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cs typeface="Arial" charset="0"/>
              </a:rPr>
              <a:t>DM-Nachfrage(P</a:t>
            </a:r>
            <a:r>
              <a:rPr lang="de-DE" altLang="en-US" sz="2000" baseline="-25000">
                <a:cs typeface="Arial" charset="0"/>
              </a:rPr>
              <a:t>1</a:t>
            </a:r>
            <a:r>
              <a:rPr lang="de-DE" altLang="en-US" sz="2000" baseline="30000">
                <a:cs typeface="Arial" charset="0"/>
              </a:rPr>
              <a:t>DM</a:t>
            </a:r>
            <a:r>
              <a:rPr lang="de-DE" altLang="en-US" sz="2000">
                <a:cs typeface="Arial" charset="0"/>
              </a:rPr>
              <a:t>,P</a:t>
            </a:r>
            <a:r>
              <a:rPr lang="de-DE" altLang="en-US" sz="2000" baseline="-25000">
                <a:cs typeface="Arial" charset="0"/>
              </a:rPr>
              <a:t>1</a:t>
            </a:r>
            <a:r>
              <a:rPr lang="de-DE" altLang="en-US" sz="2000" baseline="30000">
                <a:cs typeface="Arial" charset="0"/>
              </a:rPr>
              <a:t>$</a:t>
            </a:r>
            <a:r>
              <a:rPr lang="de-DE" altLang="en-US" sz="2000">
                <a:cs typeface="Arial" charset="0"/>
              </a:rPr>
              <a:t>)</a:t>
            </a:r>
          </a:p>
        </p:txBody>
      </p:sp>
      <p:sp>
        <p:nvSpPr>
          <p:cNvPr id="81931" name="Line 17"/>
          <p:cNvSpPr>
            <a:spLocks noChangeShapeType="1"/>
          </p:cNvSpPr>
          <p:nvPr/>
        </p:nvSpPr>
        <p:spPr bwMode="auto">
          <a:xfrm flipH="1" flipV="1">
            <a:off x="2930525" y="1577975"/>
            <a:ext cx="4108450" cy="353377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1932" name="Text Box 18"/>
          <p:cNvSpPr txBox="1">
            <a:spLocks noChangeArrowheads="1"/>
          </p:cNvSpPr>
          <p:nvPr/>
        </p:nvSpPr>
        <p:spPr bwMode="auto">
          <a:xfrm>
            <a:off x="6115050" y="5095875"/>
            <a:ext cx="3028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dirty="0">
                <a:cs typeface="Arial" charset="0"/>
              </a:rPr>
              <a:t>DM-Nachfrage(P</a:t>
            </a:r>
            <a:r>
              <a:rPr lang="de-DE" altLang="en-US" sz="2000" baseline="-25000" dirty="0">
                <a:cs typeface="Arial" charset="0"/>
              </a:rPr>
              <a:t>1</a:t>
            </a:r>
            <a:r>
              <a:rPr lang="de-DE" altLang="en-US" sz="2000" baseline="30000" dirty="0">
                <a:cs typeface="Arial" charset="0"/>
              </a:rPr>
              <a:t>DM</a:t>
            </a:r>
            <a:r>
              <a:rPr lang="de-DE" altLang="en-US" sz="2000" dirty="0">
                <a:cs typeface="Arial" charset="0"/>
              </a:rPr>
              <a:t>,P</a:t>
            </a:r>
            <a:r>
              <a:rPr lang="de-DE" altLang="en-US" sz="2000" baseline="-25000" dirty="0">
                <a:cs typeface="Arial" charset="0"/>
              </a:rPr>
              <a:t>2</a:t>
            </a:r>
            <a:r>
              <a:rPr lang="de-DE" altLang="en-US" sz="2000" baseline="30000" dirty="0">
                <a:cs typeface="Arial" charset="0"/>
              </a:rPr>
              <a:t>$</a:t>
            </a:r>
            <a:r>
              <a:rPr lang="de-DE" altLang="en-US" sz="2000" dirty="0">
                <a:cs typeface="Arial" charset="0"/>
              </a:rPr>
              <a:t>)</a:t>
            </a:r>
          </a:p>
        </p:txBody>
      </p:sp>
      <p:sp>
        <p:nvSpPr>
          <p:cNvPr id="81933" name="Line 23"/>
          <p:cNvSpPr>
            <a:spLocks noChangeShapeType="1"/>
          </p:cNvSpPr>
          <p:nvPr/>
        </p:nvSpPr>
        <p:spPr bwMode="auto">
          <a:xfrm>
            <a:off x="2782888" y="2441575"/>
            <a:ext cx="982662" cy="1270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1934" name="Line 24"/>
          <p:cNvSpPr>
            <a:spLocks noChangeShapeType="1"/>
          </p:cNvSpPr>
          <p:nvPr/>
        </p:nvSpPr>
        <p:spPr bwMode="auto">
          <a:xfrm>
            <a:off x="5335588" y="4630738"/>
            <a:ext cx="982662" cy="1270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1935" name="Line 25"/>
          <p:cNvSpPr>
            <a:spLocks noChangeShapeType="1"/>
          </p:cNvSpPr>
          <p:nvPr/>
        </p:nvSpPr>
        <p:spPr bwMode="auto">
          <a:xfrm flipH="1">
            <a:off x="1162050" y="3708400"/>
            <a:ext cx="6321425" cy="0"/>
          </a:xfrm>
          <a:prstGeom prst="line">
            <a:avLst/>
          </a:prstGeom>
          <a:noFill/>
          <a:ln w="28575">
            <a:solidFill>
              <a:srgbClr val="00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1936" name="Rectangle 26"/>
          <p:cNvSpPr>
            <a:spLocks noChangeArrowheads="1"/>
          </p:cNvSpPr>
          <p:nvPr/>
        </p:nvSpPr>
        <p:spPr bwMode="auto">
          <a:xfrm>
            <a:off x="420688" y="3506788"/>
            <a:ext cx="7588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e</a:t>
            </a:r>
            <a:r>
              <a:rPr lang="en-GB" altLang="en-US" sz="2200" baseline="30000"/>
              <a:t>Fix</a:t>
            </a:r>
            <a:r>
              <a:rPr lang="en-GB" altLang="en-US" sz="2200" baseline="-25000"/>
              <a:t>1</a:t>
            </a:r>
          </a:p>
        </p:txBody>
      </p:sp>
      <p:sp>
        <p:nvSpPr>
          <p:cNvPr id="81937" name="Line 27"/>
          <p:cNvSpPr>
            <a:spLocks noChangeShapeType="1"/>
          </p:cNvSpPr>
          <p:nvPr/>
        </p:nvSpPr>
        <p:spPr bwMode="auto">
          <a:xfrm flipV="1">
            <a:off x="4013200" y="3179763"/>
            <a:ext cx="709613" cy="517525"/>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1938" name="Oval 28"/>
          <p:cNvSpPr>
            <a:spLocks noChangeArrowheads="1"/>
          </p:cNvSpPr>
          <p:nvPr/>
        </p:nvSpPr>
        <p:spPr bwMode="auto">
          <a:xfrm>
            <a:off x="3930650" y="3643313"/>
            <a:ext cx="130175" cy="123825"/>
          </a:xfrm>
          <a:prstGeom prst="ellipse">
            <a:avLst/>
          </a:prstGeom>
          <a:solidFill>
            <a:srgbClr val="00FF00"/>
          </a:solidFill>
          <a:ln w="3175" algn="ctr">
            <a:solidFill>
              <a:srgbClr val="000000"/>
            </a:solidFill>
            <a:round/>
            <a:headEnd type="none" w="med" len="lg"/>
            <a:tailEnd type="none" w="lg" len="lg"/>
          </a:ln>
        </p:spPr>
        <p:txBody>
          <a:bodyPr lIns="90000" tIns="46800" rIns="90000" bIns="4680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81939" name="Oval 29"/>
          <p:cNvSpPr>
            <a:spLocks noChangeArrowheads="1"/>
          </p:cNvSpPr>
          <p:nvPr/>
        </p:nvSpPr>
        <p:spPr bwMode="auto">
          <a:xfrm>
            <a:off x="4689475" y="3073400"/>
            <a:ext cx="130175" cy="123825"/>
          </a:xfrm>
          <a:prstGeom prst="ellipse">
            <a:avLst/>
          </a:prstGeom>
          <a:solidFill>
            <a:srgbClr val="00FF00"/>
          </a:solidFill>
          <a:ln w="3175" algn="ctr">
            <a:solidFill>
              <a:srgbClr val="000000"/>
            </a:solidFill>
            <a:round/>
            <a:headEnd type="none" w="med" len="lg"/>
            <a:tailEnd type="none" w="lg" len="lg"/>
          </a:ln>
        </p:spPr>
        <p:txBody>
          <a:bodyPr lIns="90000" tIns="46800" rIns="90000" bIns="4680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81940" name="Text Box 30"/>
          <p:cNvSpPr txBox="1">
            <a:spLocks noChangeArrowheads="1"/>
          </p:cNvSpPr>
          <p:nvPr/>
        </p:nvSpPr>
        <p:spPr bwMode="auto">
          <a:xfrm>
            <a:off x="5988050" y="1736725"/>
            <a:ext cx="3021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DM-Angebot</a:t>
            </a:r>
            <a:r>
              <a:rPr lang="de-DE" altLang="en-US" sz="2000">
                <a:cs typeface="Arial" charset="0"/>
              </a:rPr>
              <a:t>(P</a:t>
            </a:r>
            <a:r>
              <a:rPr lang="de-DE" altLang="en-US" sz="2000" baseline="-25000">
                <a:cs typeface="Arial" charset="0"/>
              </a:rPr>
              <a:t>1</a:t>
            </a:r>
            <a:r>
              <a:rPr lang="de-DE" altLang="en-US" sz="2000" baseline="30000">
                <a:cs typeface="Arial" charset="0"/>
              </a:rPr>
              <a:t>DM</a:t>
            </a:r>
            <a:r>
              <a:rPr lang="de-DE" altLang="en-US" sz="2000">
                <a:cs typeface="Arial" charset="0"/>
              </a:rPr>
              <a:t>,P</a:t>
            </a:r>
            <a:r>
              <a:rPr lang="de-DE" altLang="en-US" sz="2000" baseline="-25000">
                <a:cs typeface="Arial" charset="0"/>
              </a:rPr>
              <a:t>1</a:t>
            </a:r>
            <a:r>
              <a:rPr lang="de-DE" altLang="en-US" sz="2000" baseline="30000">
                <a:cs typeface="Arial" charset="0"/>
              </a:rPr>
              <a:t>$</a:t>
            </a:r>
            <a:r>
              <a:rPr lang="de-DE" altLang="en-US" sz="2000">
                <a:cs typeface="Arial" charset="0"/>
              </a:rPr>
              <a:t>)</a:t>
            </a:r>
          </a:p>
        </p:txBody>
      </p:sp>
      <p:sp>
        <p:nvSpPr>
          <p:cNvPr id="81941" name="AutoShape 32"/>
          <p:cNvSpPr>
            <a:spLocks noChangeArrowheads="1"/>
          </p:cNvSpPr>
          <p:nvPr/>
        </p:nvSpPr>
        <p:spPr bwMode="auto">
          <a:xfrm>
            <a:off x="101600" y="4857750"/>
            <a:ext cx="3481388" cy="1666875"/>
          </a:xfrm>
          <a:prstGeom prst="roundRect">
            <a:avLst>
              <a:gd name="adj" fmla="val 12495"/>
            </a:avLst>
          </a:prstGeom>
          <a:solidFill>
            <a:srgbClr val="FFFF99"/>
          </a:solidFill>
          <a:ln w="50800">
            <a:solidFill>
              <a:srgbClr val="FF0000"/>
            </a:solidFill>
            <a:round/>
            <a:headEnd/>
            <a:tailEnd/>
          </a:ln>
        </p:spPr>
        <p:txBody>
          <a:bodyPr lIns="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2000">
                <a:solidFill>
                  <a:srgbClr val="3333FF"/>
                </a:solidFill>
              </a:rPr>
              <a:t>Durch den Preisanstieg in den USA wurden die Güter in Deutschland aus Sicht der USA billiger. Dadurch stieg die Nachfrage nach DM.</a:t>
            </a:r>
            <a:endParaRPr lang="de-DE" altLang="en-US" sz="2000" baseline="-25000">
              <a:solidFill>
                <a:srgbClr val="3333FF"/>
              </a:solidFill>
            </a:endParaRPr>
          </a:p>
        </p:txBody>
      </p:sp>
      <p:sp>
        <p:nvSpPr>
          <p:cNvPr id="81942" name="Rectangle 33"/>
          <p:cNvSpPr>
            <a:spLocks noChangeArrowheads="1"/>
          </p:cNvSpPr>
          <p:nvPr/>
        </p:nvSpPr>
        <p:spPr bwMode="auto">
          <a:xfrm>
            <a:off x="6953250" y="6267450"/>
            <a:ext cx="647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a:spcBef>
                <a:spcPct val="0"/>
              </a:spcBef>
              <a:buClrTx/>
              <a:buFontTx/>
              <a:buNone/>
            </a:pPr>
            <a:r>
              <a:rPr lang="en-GB" altLang="en-US" sz="2200"/>
              <a:t>DM</a:t>
            </a:r>
            <a:endParaRPr lang="en-GB" altLang="en-US" sz="2200" baseline="-25000"/>
          </a:p>
        </p:txBody>
      </p:sp>
      <p:sp>
        <p:nvSpPr>
          <p:cNvPr id="81943" name="Rectangle 35"/>
          <p:cNvSpPr>
            <a:spLocks noChangeArrowheads="1"/>
          </p:cNvSpPr>
          <p:nvPr/>
        </p:nvSpPr>
        <p:spPr bwMode="auto">
          <a:xfrm>
            <a:off x="3605213" y="6302375"/>
            <a:ext cx="7477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DM</a:t>
            </a:r>
            <a:r>
              <a:rPr lang="en-GB" altLang="en-US" sz="2200" baseline="-25000"/>
              <a:t>1</a:t>
            </a:r>
            <a:endParaRPr lang="en-GB" altLang="en-US" sz="2200" b="1" baseline="-25000"/>
          </a:p>
        </p:txBody>
      </p:sp>
      <p:sp>
        <p:nvSpPr>
          <p:cNvPr id="81944" name="Text Box 36"/>
          <p:cNvSpPr txBox="1">
            <a:spLocks noChangeArrowheads="1"/>
          </p:cNvSpPr>
          <p:nvPr/>
        </p:nvSpPr>
        <p:spPr bwMode="auto">
          <a:xfrm>
            <a:off x="7742238" y="3498850"/>
            <a:ext cx="1300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t>P</a:t>
            </a:r>
            <a:r>
              <a:rPr lang="de-DE" altLang="en-US" sz="2000" baseline="-25000"/>
              <a:t>1</a:t>
            </a:r>
            <a:r>
              <a:rPr lang="de-DE" altLang="en-US" sz="2000" baseline="30000"/>
              <a:t>$</a:t>
            </a:r>
            <a:r>
              <a:rPr lang="de-DE" altLang="en-US" sz="2000"/>
              <a:t> </a:t>
            </a:r>
            <a:r>
              <a:rPr lang="de-DE" altLang="en-US" sz="2000">
                <a:cs typeface="Arial" charset="0"/>
              </a:rPr>
              <a:t>&lt; P</a:t>
            </a:r>
            <a:r>
              <a:rPr lang="de-DE" altLang="en-US" sz="2000" baseline="-25000">
                <a:cs typeface="Arial" charset="0"/>
              </a:rPr>
              <a:t>2</a:t>
            </a:r>
            <a:r>
              <a:rPr lang="de-DE" altLang="en-US" sz="2000" baseline="3000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9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9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1" grpId="0" animBg="1"/>
      <p:bldP spid="81932" grpId="0"/>
      <p:bldP spid="81933" grpId="0" animBg="1"/>
      <p:bldP spid="81934" grpId="0" animBg="1"/>
      <p:bldP spid="81937" grpId="0" animBg="1"/>
      <p:bldP spid="81939"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6502368B-0BE9-4A8A-A0E6-F4AD48664641}" type="slidenum">
              <a:rPr lang="de-DE" altLang="en-US" sz="1600" smtClean="0"/>
              <a:pPr algn="r" eaLnBrk="1" hangingPunct="1">
                <a:spcBef>
                  <a:spcPct val="0"/>
                </a:spcBef>
                <a:buClrTx/>
                <a:buFontTx/>
                <a:buNone/>
              </a:pPr>
              <a:t>77</a:t>
            </a:fld>
            <a:r>
              <a:rPr lang="de-DE" altLang="en-US" sz="1600"/>
              <a:t> -</a:t>
            </a:r>
          </a:p>
        </p:txBody>
      </p:sp>
      <p:sp>
        <p:nvSpPr>
          <p:cNvPr id="8294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grpSp>
        <p:nvGrpSpPr>
          <p:cNvPr id="82948" name="Group 2"/>
          <p:cNvGrpSpPr>
            <a:grpSpLocks/>
          </p:cNvGrpSpPr>
          <p:nvPr/>
        </p:nvGrpSpPr>
        <p:grpSpPr bwMode="auto">
          <a:xfrm>
            <a:off x="1096963" y="1333500"/>
            <a:ext cx="6489700" cy="5153025"/>
            <a:chOff x="691" y="840"/>
            <a:chExt cx="4088" cy="3246"/>
          </a:xfrm>
        </p:grpSpPr>
        <p:graphicFrame>
          <p:nvGraphicFramePr>
            <p:cNvPr id="82975" name="Object 3"/>
            <p:cNvGraphicFramePr>
              <a:graphicFrameLocks/>
            </p:cNvGraphicFramePr>
            <p:nvPr/>
          </p:nvGraphicFramePr>
          <p:xfrm>
            <a:off x="691" y="840"/>
            <a:ext cx="4050" cy="3246"/>
          </p:xfrm>
          <a:graphic>
            <a:graphicData uri="http://schemas.openxmlformats.org/presentationml/2006/ole">
              <mc:AlternateContent xmlns:mc="http://schemas.openxmlformats.org/markup-compatibility/2006">
                <mc:Choice xmlns:v="urn:schemas-microsoft-com:vml" Requires="v">
                  <p:oleObj spid="_x0000_s83192" name="Diagramm" r:id="rId4" imgW="7438848" imgH="5324601" progId="MSGraph.Chart.8">
                    <p:embed followColorScheme="full"/>
                  </p:oleObj>
                </mc:Choice>
                <mc:Fallback>
                  <p:oleObj name="Diagramm" r:id="rId4" imgW="7438848" imgH="5324601"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 y="840"/>
                          <a:ext cx="4050" cy="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76" name="Line 4"/>
            <p:cNvSpPr>
              <a:spLocks noChangeShapeType="1"/>
            </p:cNvSpPr>
            <p:nvPr/>
          </p:nvSpPr>
          <p:spPr bwMode="auto">
            <a:xfrm>
              <a:off x="4577" y="3922"/>
              <a:ext cx="20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77" name="Line 5"/>
            <p:cNvSpPr>
              <a:spLocks noChangeShapeType="1"/>
            </p:cNvSpPr>
            <p:nvPr/>
          </p:nvSpPr>
          <p:spPr bwMode="auto">
            <a:xfrm rot="5400000" flipH="1">
              <a:off x="654" y="967"/>
              <a:ext cx="20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7452678" name="Rectangle 6"/>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a:t> </a:t>
            </a:r>
            <a:r>
              <a:rPr lang="de-DE" b="0"/>
              <a:t>3.2.1. Der Einfluss der Notenbank auf den Wechselkurs</a:t>
            </a:r>
          </a:p>
        </p:txBody>
      </p:sp>
      <p:sp>
        <p:nvSpPr>
          <p:cNvPr id="82950" name="Rectangle 7"/>
          <p:cNvSpPr>
            <a:spLocks noChangeArrowheads="1"/>
          </p:cNvSpPr>
          <p:nvPr/>
        </p:nvSpPr>
        <p:spPr bwMode="auto">
          <a:xfrm>
            <a:off x="1146175" y="1433513"/>
            <a:ext cx="14954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e = $ / DM</a:t>
            </a:r>
            <a:endParaRPr lang="en-GB" altLang="en-US" sz="2200" b="1"/>
          </a:p>
        </p:txBody>
      </p:sp>
      <p:sp>
        <p:nvSpPr>
          <p:cNvPr id="82951" name="Line 9"/>
          <p:cNvSpPr>
            <a:spLocks noChangeShapeType="1"/>
          </p:cNvSpPr>
          <p:nvPr/>
        </p:nvSpPr>
        <p:spPr bwMode="auto">
          <a:xfrm>
            <a:off x="3994150" y="3711575"/>
            <a:ext cx="0" cy="2511425"/>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52" name="Line 10"/>
          <p:cNvSpPr>
            <a:spLocks noChangeShapeType="1"/>
          </p:cNvSpPr>
          <p:nvPr/>
        </p:nvSpPr>
        <p:spPr bwMode="auto">
          <a:xfrm flipH="1" flipV="1">
            <a:off x="2128838" y="2105025"/>
            <a:ext cx="4108450" cy="353377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53" name="Line 11"/>
          <p:cNvSpPr>
            <a:spLocks noChangeShapeType="1"/>
          </p:cNvSpPr>
          <p:nvPr/>
        </p:nvSpPr>
        <p:spPr bwMode="auto">
          <a:xfrm rot="-5400000" flipH="1" flipV="1">
            <a:off x="2436812" y="1500188"/>
            <a:ext cx="3152775" cy="43815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54" name="Text Box 13"/>
          <p:cNvSpPr txBox="1">
            <a:spLocks noChangeArrowheads="1"/>
          </p:cNvSpPr>
          <p:nvPr/>
        </p:nvSpPr>
        <p:spPr bwMode="auto">
          <a:xfrm>
            <a:off x="4713288" y="5737225"/>
            <a:ext cx="3141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cs typeface="Arial" charset="0"/>
              </a:rPr>
              <a:t>DM-Nachfrage(P</a:t>
            </a:r>
            <a:r>
              <a:rPr lang="de-DE" altLang="en-US" sz="2000" baseline="-25000">
                <a:cs typeface="Arial" charset="0"/>
              </a:rPr>
              <a:t>1</a:t>
            </a:r>
            <a:r>
              <a:rPr lang="de-DE" altLang="en-US" sz="2000" baseline="30000">
                <a:cs typeface="Arial" charset="0"/>
              </a:rPr>
              <a:t>DM</a:t>
            </a:r>
            <a:r>
              <a:rPr lang="de-DE" altLang="en-US" sz="2000">
                <a:cs typeface="Arial" charset="0"/>
              </a:rPr>
              <a:t>,P</a:t>
            </a:r>
            <a:r>
              <a:rPr lang="de-DE" altLang="en-US" sz="2000" baseline="-25000">
                <a:cs typeface="Arial" charset="0"/>
              </a:rPr>
              <a:t>1</a:t>
            </a:r>
            <a:r>
              <a:rPr lang="de-DE" altLang="en-US" sz="2000" baseline="30000">
                <a:cs typeface="Arial" charset="0"/>
              </a:rPr>
              <a:t>$</a:t>
            </a:r>
            <a:r>
              <a:rPr lang="de-DE" altLang="en-US" sz="2000">
                <a:cs typeface="Arial" charset="0"/>
              </a:rPr>
              <a:t>)</a:t>
            </a:r>
          </a:p>
        </p:txBody>
      </p:sp>
      <p:sp>
        <p:nvSpPr>
          <p:cNvPr id="82955" name="Line 15"/>
          <p:cNvSpPr>
            <a:spLocks noChangeShapeType="1"/>
          </p:cNvSpPr>
          <p:nvPr/>
        </p:nvSpPr>
        <p:spPr bwMode="auto">
          <a:xfrm flipH="1" flipV="1">
            <a:off x="2930525" y="1577975"/>
            <a:ext cx="4108450" cy="353377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56" name="Text Box 16"/>
          <p:cNvSpPr txBox="1">
            <a:spLocks noChangeArrowheads="1"/>
          </p:cNvSpPr>
          <p:nvPr/>
        </p:nvSpPr>
        <p:spPr bwMode="auto">
          <a:xfrm>
            <a:off x="6115050" y="5095875"/>
            <a:ext cx="3028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cs typeface="Arial" charset="0"/>
              </a:rPr>
              <a:t>DM-Nachfrage(P</a:t>
            </a:r>
            <a:r>
              <a:rPr lang="de-DE" altLang="en-US" sz="2000" baseline="-25000">
                <a:cs typeface="Arial" charset="0"/>
              </a:rPr>
              <a:t>1</a:t>
            </a:r>
            <a:r>
              <a:rPr lang="de-DE" altLang="en-US" sz="2000" baseline="30000">
                <a:cs typeface="Arial" charset="0"/>
              </a:rPr>
              <a:t>DM</a:t>
            </a:r>
            <a:r>
              <a:rPr lang="de-DE" altLang="en-US" sz="2000">
                <a:cs typeface="Arial" charset="0"/>
              </a:rPr>
              <a:t>,P</a:t>
            </a:r>
            <a:r>
              <a:rPr lang="de-DE" altLang="en-US" sz="2000" baseline="-25000">
                <a:cs typeface="Arial" charset="0"/>
              </a:rPr>
              <a:t>2</a:t>
            </a:r>
            <a:r>
              <a:rPr lang="de-DE" altLang="en-US" sz="2000" baseline="30000">
                <a:cs typeface="Arial" charset="0"/>
              </a:rPr>
              <a:t>$</a:t>
            </a:r>
            <a:r>
              <a:rPr lang="de-DE" altLang="en-US" sz="2000">
                <a:cs typeface="Arial" charset="0"/>
              </a:rPr>
              <a:t>)</a:t>
            </a:r>
          </a:p>
        </p:txBody>
      </p:sp>
      <p:sp>
        <p:nvSpPr>
          <p:cNvPr id="82957" name="Line 17"/>
          <p:cNvSpPr>
            <a:spLocks noChangeShapeType="1"/>
          </p:cNvSpPr>
          <p:nvPr/>
        </p:nvSpPr>
        <p:spPr bwMode="auto">
          <a:xfrm rot="-5400000" flipH="1" flipV="1">
            <a:off x="1952625" y="1481138"/>
            <a:ext cx="2701925" cy="378142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58" name="Line 19"/>
          <p:cNvSpPr>
            <a:spLocks noChangeShapeType="1"/>
          </p:cNvSpPr>
          <p:nvPr/>
        </p:nvSpPr>
        <p:spPr bwMode="auto">
          <a:xfrm flipH="1" flipV="1">
            <a:off x="4879975" y="2449513"/>
            <a:ext cx="614363" cy="1587"/>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59" name="Line 20"/>
          <p:cNvSpPr>
            <a:spLocks noChangeShapeType="1"/>
          </p:cNvSpPr>
          <p:nvPr/>
        </p:nvSpPr>
        <p:spPr bwMode="auto">
          <a:xfrm flipH="1">
            <a:off x="2214563" y="4338638"/>
            <a:ext cx="666750"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60" name="Line 21"/>
          <p:cNvSpPr>
            <a:spLocks noChangeShapeType="1"/>
          </p:cNvSpPr>
          <p:nvPr/>
        </p:nvSpPr>
        <p:spPr bwMode="auto">
          <a:xfrm>
            <a:off x="2525713" y="2298700"/>
            <a:ext cx="982662" cy="1270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61" name="Line 22"/>
          <p:cNvSpPr>
            <a:spLocks noChangeShapeType="1"/>
          </p:cNvSpPr>
          <p:nvPr/>
        </p:nvSpPr>
        <p:spPr bwMode="auto">
          <a:xfrm>
            <a:off x="5335588" y="4630738"/>
            <a:ext cx="982662" cy="1270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62" name="Line 23"/>
          <p:cNvSpPr>
            <a:spLocks noChangeShapeType="1"/>
          </p:cNvSpPr>
          <p:nvPr/>
        </p:nvSpPr>
        <p:spPr bwMode="auto">
          <a:xfrm flipH="1">
            <a:off x="1162050" y="3708400"/>
            <a:ext cx="6321425" cy="0"/>
          </a:xfrm>
          <a:prstGeom prst="line">
            <a:avLst/>
          </a:prstGeom>
          <a:noFill/>
          <a:ln w="28575">
            <a:solidFill>
              <a:srgbClr val="00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63" name="Rectangle 24"/>
          <p:cNvSpPr>
            <a:spLocks noChangeArrowheads="1"/>
          </p:cNvSpPr>
          <p:nvPr/>
        </p:nvSpPr>
        <p:spPr bwMode="auto">
          <a:xfrm>
            <a:off x="420688" y="3506788"/>
            <a:ext cx="7588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e</a:t>
            </a:r>
            <a:r>
              <a:rPr lang="en-GB" altLang="en-US" sz="2200" baseline="30000"/>
              <a:t>Fix</a:t>
            </a:r>
            <a:r>
              <a:rPr lang="en-GB" altLang="en-US" sz="2200" baseline="-25000"/>
              <a:t>1</a:t>
            </a:r>
          </a:p>
        </p:txBody>
      </p:sp>
      <p:sp>
        <p:nvSpPr>
          <p:cNvPr id="82964" name="Line 25"/>
          <p:cNvSpPr>
            <a:spLocks noChangeShapeType="1"/>
          </p:cNvSpPr>
          <p:nvPr/>
        </p:nvSpPr>
        <p:spPr bwMode="auto">
          <a:xfrm flipV="1">
            <a:off x="4013200" y="3179763"/>
            <a:ext cx="709613" cy="517525"/>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65" name="Oval 26"/>
          <p:cNvSpPr>
            <a:spLocks noChangeArrowheads="1"/>
          </p:cNvSpPr>
          <p:nvPr/>
        </p:nvSpPr>
        <p:spPr bwMode="auto">
          <a:xfrm>
            <a:off x="3930650" y="3643313"/>
            <a:ext cx="130175" cy="123825"/>
          </a:xfrm>
          <a:prstGeom prst="ellipse">
            <a:avLst/>
          </a:prstGeom>
          <a:solidFill>
            <a:srgbClr val="00FF00"/>
          </a:solidFill>
          <a:ln w="3175" algn="ctr">
            <a:solidFill>
              <a:srgbClr val="000000"/>
            </a:solidFill>
            <a:round/>
            <a:headEnd type="none" w="med" len="lg"/>
            <a:tailEnd type="none" w="lg" len="lg"/>
          </a:ln>
        </p:spPr>
        <p:txBody>
          <a:bodyPr lIns="90000" tIns="46800" rIns="90000" bIns="4680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82966" name="Oval 27"/>
          <p:cNvSpPr>
            <a:spLocks noChangeArrowheads="1"/>
          </p:cNvSpPr>
          <p:nvPr/>
        </p:nvSpPr>
        <p:spPr bwMode="auto">
          <a:xfrm>
            <a:off x="4703763" y="3087688"/>
            <a:ext cx="130175" cy="123825"/>
          </a:xfrm>
          <a:prstGeom prst="ellipse">
            <a:avLst/>
          </a:prstGeom>
          <a:solidFill>
            <a:srgbClr val="00FF00"/>
          </a:solidFill>
          <a:ln w="3175" algn="ctr">
            <a:solidFill>
              <a:srgbClr val="000000"/>
            </a:solidFill>
            <a:round/>
            <a:headEnd type="none" w="med" len="lg"/>
            <a:tailEnd type="none" w="lg" len="lg"/>
          </a:ln>
        </p:spPr>
        <p:txBody>
          <a:bodyPr lIns="90000" tIns="46800" rIns="90000" bIns="4680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82967" name="Oval 28"/>
          <p:cNvSpPr>
            <a:spLocks noChangeArrowheads="1"/>
          </p:cNvSpPr>
          <p:nvPr/>
        </p:nvSpPr>
        <p:spPr bwMode="auto">
          <a:xfrm>
            <a:off x="4191000" y="2632075"/>
            <a:ext cx="130175" cy="123825"/>
          </a:xfrm>
          <a:prstGeom prst="ellipse">
            <a:avLst/>
          </a:prstGeom>
          <a:solidFill>
            <a:srgbClr val="00FF00"/>
          </a:solidFill>
          <a:ln w="3175" algn="ctr">
            <a:solidFill>
              <a:srgbClr val="000000"/>
            </a:solidFill>
            <a:round/>
            <a:headEnd type="none" w="med" len="lg"/>
            <a:tailEnd type="none" w="lg" len="lg"/>
          </a:ln>
        </p:spPr>
        <p:txBody>
          <a:bodyPr lIns="90000" tIns="46800" rIns="90000" bIns="4680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82968" name="Line 29"/>
          <p:cNvSpPr>
            <a:spLocks noChangeShapeType="1"/>
          </p:cNvSpPr>
          <p:nvPr/>
        </p:nvSpPr>
        <p:spPr bwMode="auto">
          <a:xfrm flipH="1" flipV="1">
            <a:off x="4324350" y="2770188"/>
            <a:ext cx="342900" cy="298450"/>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2969" name="Text Box 31"/>
          <p:cNvSpPr txBox="1">
            <a:spLocks noChangeArrowheads="1"/>
          </p:cNvSpPr>
          <p:nvPr/>
        </p:nvSpPr>
        <p:spPr bwMode="auto">
          <a:xfrm>
            <a:off x="5988050" y="1736725"/>
            <a:ext cx="3021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DM-Angebot</a:t>
            </a:r>
            <a:r>
              <a:rPr lang="de-DE" altLang="en-US" sz="2000">
                <a:cs typeface="Arial" charset="0"/>
              </a:rPr>
              <a:t>(P</a:t>
            </a:r>
            <a:r>
              <a:rPr lang="de-DE" altLang="en-US" sz="2000" baseline="-25000">
                <a:cs typeface="Arial" charset="0"/>
              </a:rPr>
              <a:t>1</a:t>
            </a:r>
            <a:r>
              <a:rPr lang="de-DE" altLang="en-US" sz="2000" baseline="30000">
                <a:cs typeface="Arial" charset="0"/>
              </a:rPr>
              <a:t>DM</a:t>
            </a:r>
            <a:r>
              <a:rPr lang="de-DE" altLang="en-US" sz="2000">
                <a:cs typeface="Arial" charset="0"/>
              </a:rPr>
              <a:t>,P</a:t>
            </a:r>
            <a:r>
              <a:rPr lang="de-DE" altLang="en-US" sz="2000" baseline="-25000">
                <a:cs typeface="Arial" charset="0"/>
              </a:rPr>
              <a:t>1</a:t>
            </a:r>
            <a:r>
              <a:rPr lang="de-DE" altLang="en-US" sz="2000" baseline="30000">
                <a:cs typeface="Arial" charset="0"/>
              </a:rPr>
              <a:t>$</a:t>
            </a:r>
            <a:r>
              <a:rPr lang="de-DE" altLang="en-US" sz="2000">
                <a:cs typeface="Arial" charset="0"/>
              </a:rPr>
              <a:t>)</a:t>
            </a:r>
          </a:p>
        </p:txBody>
      </p:sp>
      <p:sp>
        <p:nvSpPr>
          <p:cNvPr id="82970" name="Text Box 32"/>
          <p:cNvSpPr txBox="1">
            <a:spLocks noChangeArrowheads="1"/>
          </p:cNvSpPr>
          <p:nvPr/>
        </p:nvSpPr>
        <p:spPr bwMode="auto">
          <a:xfrm>
            <a:off x="3346450" y="1452563"/>
            <a:ext cx="3021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dirty="0"/>
              <a:t>DM-Angebot</a:t>
            </a:r>
            <a:r>
              <a:rPr lang="de-DE" altLang="en-US" sz="2000" dirty="0">
                <a:cs typeface="Arial" charset="0"/>
              </a:rPr>
              <a:t>(P</a:t>
            </a:r>
            <a:r>
              <a:rPr lang="de-DE" altLang="en-US" sz="2000" baseline="-25000" dirty="0">
                <a:cs typeface="Arial" charset="0"/>
              </a:rPr>
              <a:t>1</a:t>
            </a:r>
            <a:r>
              <a:rPr lang="de-DE" altLang="en-US" sz="2000" baseline="30000" dirty="0">
                <a:cs typeface="Arial" charset="0"/>
              </a:rPr>
              <a:t>DM</a:t>
            </a:r>
            <a:r>
              <a:rPr lang="de-DE" altLang="en-US" sz="2000" dirty="0">
                <a:cs typeface="Arial" charset="0"/>
              </a:rPr>
              <a:t>,P</a:t>
            </a:r>
            <a:r>
              <a:rPr lang="de-DE" altLang="en-US" sz="2000" baseline="-25000" dirty="0">
                <a:cs typeface="Arial" charset="0"/>
              </a:rPr>
              <a:t>2</a:t>
            </a:r>
            <a:r>
              <a:rPr lang="de-DE" altLang="en-US" sz="2000" baseline="30000" dirty="0">
                <a:cs typeface="Arial" charset="0"/>
              </a:rPr>
              <a:t>$</a:t>
            </a:r>
            <a:r>
              <a:rPr lang="de-DE" altLang="en-US" sz="2000" dirty="0">
                <a:cs typeface="Arial" charset="0"/>
              </a:rPr>
              <a:t>)</a:t>
            </a:r>
          </a:p>
        </p:txBody>
      </p:sp>
      <p:sp>
        <p:nvSpPr>
          <p:cNvPr id="82971" name="Rectangle 33"/>
          <p:cNvSpPr>
            <a:spLocks noChangeArrowheads="1"/>
          </p:cNvSpPr>
          <p:nvPr/>
        </p:nvSpPr>
        <p:spPr bwMode="auto">
          <a:xfrm>
            <a:off x="6953250" y="6267450"/>
            <a:ext cx="647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a:spcBef>
                <a:spcPct val="0"/>
              </a:spcBef>
              <a:buClrTx/>
              <a:buFontTx/>
              <a:buNone/>
            </a:pPr>
            <a:r>
              <a:rPr lang="en-GB" altLang="en-US" sz="2200"/>
              <a:t>DM</a:t>
            </a:r>
            <a:endParaRPr lang="en-GB" altLang="en-US" sz="2200" baseline="-25000"/>
          </a:p>
        </p:txBody>
      </p:sp>
      <p:sp>
        <p:nvSpPr>
          <p:cNvPr id="82972" name="AutoShape 34"/>
          <p:cNvSpPr>
            <a:spLocks noChangeArrowheads="1"/>
          </p:cNvSpPr>
          <p:nvPr/>
        </p:nvSpPr>
        <p:spPr bwMode="auto">
          <a:xfrm>
            <a:off x="160338" y="4832350"/>
            <a:ext cx="3321050" cy="1666875"/>
          </a:xfrm>
          <a:prstGeom prst="roundRect">
            <a:avLst>
              <a:gd name="adj" fmla="val 12495"/>
            </a:avLst>
          </a:prstGeom>
          <a:solidFill>
            <a:srgbClr val="FFFF99"/>
          </a:solidFill>
          <a:ln w="50800">
            <a:solidFill>
              <a:srgbClr val="FF0000"/>
            </a:solidFill>
            <a:round/>
            <a:headEnd/>
            <a:tailEnd/>
          </a:ln>
        </p:spPr>
        <p:txBody>
          <a:bodyPr lIns="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2000">
                <a:solidFill>
                  <a:srgbClr val="3333FF"/>
                </a:solidFill>
              </a:rPr>
              <a:t>Gleichzeitig wurden die Güter in den USA aus deutscher Sicht teurer. Dadurch sank das Angebot an DM.</a:t>
            </a:r>
            <a:endParaRPr lang="de-DE" altLang="en-US" sz="2000" baseline="-25000">
              <a:solidFill>
                <a:srgbClr val="3333FF"/>
              </a:solidFill>
            </a:endParaRPr>
          </a:p>
        </p:txBody>
      </p:sp>
      <p:sp>
        <p:nvSpPr>
          <p:cNvPr id="82973" name="Rectangle 35"/>
          <p:cNvSpPr>
            <a:spLocks noChangeArrowheads="1"/>
          </p:cNvSpPr>
          <p:nvPr/>
        </p:nvSpPr>
        <p:spPr bwMode="auto">
          <a:xfrm>
            <a:off x="3605213" y="6302375"/>
            <a:ext cx="7477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DM</a:t>
            </a:r>
            <a:r>
              <a:rPr lang="en-GB" altLang="en-US" sz="2200" baseline="-25000"/>
              <a:t>1</a:t>
            </a:r>
            <a:endParaRPr lang="en-GB" altLang="en-US" sz="2200" b="1" baseline="-25000"/>
          </a:p>
        </p:txBody>
      </p:sp>
      <p:sp>
        <p:nvSpPr>
          <p:cNvPr id="82974" name="Text Box 36"/>
          <p:cNvSpPr txBox="1">
            <a:spLocks noChangeArrowheads="1"/>
          </p:cNvSpPr>
          <p:nvPr/>
        </p:nvSpPr>
        <p:spPr bwMode="auto">
          <a:xfrm>
            <a:off x="7742238" y="3498850"/>
            <a:ext cx="1300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t>P</a:t>
            </a:r>
            <a:r>
              <a:rPr lang="de-DE" altLang="en-US" sz="2000" baseline="-25000"/>
              <a:t>1</a:t>
            </a:r>
            <a:r>
              <a:rPr lang="de-DE" altLang="en-US" sz="2000" baseline="30000"/>
              <a:t>$</a:t>
            </a:r>
            <a:r>
              <a:rPr lang="de-DE" altLang="en-US" sz="2000"/>
              <a:t> </a:t>
            </a:r>
            <a:r>
              <a:rPr lang="de-DE" altLang="en-US" sz="2000">
                <a:cs typeface="Arial" charset="0"/>
              </a:rPr>
              <a:t>&lt; P</a:t>
            </a:r>
            <a:r>
              <a:rPr lang="de-DE" altLang="en-US" sz="2000" baseline="-25000">
                <a:cs typeface="Arial" charset="0"/>
              </a:rPr>
              <a:t>2</a:t>
            </a:r>
            <a:r>
              <a:rPr lang="de-DE" altLang="en-US" sz="2000" baseline="3000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9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9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9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9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2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7" grpId="0" animBg="1"/>
      <p:bldP spid="82958" grpId="0" animBg="1"/>
      <p:bldP spid="82959" grpId="0" animBg="1"/>
      <p:bldP spid="82967" grpId="0" animBg="1"/>
      <p:bldP spid="82968" grpId="0" animBg="1"/>
      <p:bldP spid="82970" grpId="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288F7218-AE29-42B0-849C-C0CF75BECF86}" type="slidenum">
              <a:rPr lang="de-DE" altLang="en-US" sz="1600" smtClean="0"/>
              <a:pPr algn="r" eaLnBrk="1" hangingPunct="1">
                <a:spcBef>
                  <a:spcPct val="0"/>
                </a:spcBef>
                <a:buClrTx/>
                <a:buFontTx/>
                <a:buNone/>
              </a:pPr>
              <a:t>78</a:t>
            </a:fld>
            <a:r>
              <a:rPr lang="de-DE" altLang="en-US" sz="1600"/>
              <a:t> -</a:t>
            </a:r>
          </a:p>
        </p:txBody>
      </p:sp>
      <p:sp>
        <p:nvSpPr>
          <p:cNvPr id="8397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grpSp>
        <p:nvGrpSpPr>
          <p:cNvPr id="83972" name="Group 2"/>
          <p:cNvGrpSpPr>
            <a:grpSpLocks/>
          </p:cNvGrpSpPr>
          <p:nvPr/>
        </p:nvGrpSpPr>
        <p:grpSpPr bwMode="auto">
          <a:xfrm>
            <a:off x="1096963" y="1333500"/>
            <a:ext cx="6489700" cy="5153025"/>
            <a:chOff x="691" y="840"/>
            <a:chExt cx="4088" cy="3246"/>
          </a:xfrm>
        </p:grpSpPr>
        <p:graphicFrame>
          <p:nvGraphicFramePr>
            <p:cNvPr id="84004" name="Object 3"/>
            <p:cNvGraphicFramePr>
              <a:graphicFrameLocks/>
            </p:cNvGraphicFramePr>
            <p:nvPr/>
          </p:nvGraphicFramePr>
          <p:xfrm>
            <a:off x="691" y="840"/>
            <a:ext cx="4050" cy="3246"/>
          </p:xfrm>
          <a:graphic>
            <a:graphicData uri="http://schemas.openxmlformats.org/presentationml/2006/ole">
              <mc:AlternateContent xmlns:mc="http://schemas.openxmlformats.org/markup-compatibility/2006">
                <mc:Choice xmlns:v="urn:schemas-microsoft-com:vml" Requires="v">
                  <p:oleObj spid="_x0000_s84221" name="Diagramm" r:id="rId4" imgW="7438848" imgH="5324601" progId="MSGraph.Chart.8">
                    <p:embed followColorScheme="full"/>
                  </p:oleObj>
                </mc:Choice>
                <mc:Fallback>
                  <p:oleObj name="Diagramm" r:id="rId4" imgW="7438848" imgH="5324601"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 y="840"/>
                          <a:ext cx="4050" cy="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005" name="Line 4"/>
            <p:cNvSpPr>
              <a:spLocks noChangeShapeType="1"/>
            </p:cNvSpPr>
            <p:nvPr/>
          </p:nvSpPr>
          <p:spPr bwMode="auto">
            <a:xfrm>
              <a:off x="4577" y="3922"/>
              <a:ext cx="20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4006" name="Line 5"/>
            <p:cNvSpPr>
              <a:spLocks noChangeShapeType="1"/>
            </p:cNvSpPr>
            <p:nvPr/>
          </p:nvSpPr>
          <p:spPr bwMode="auto">
            <a:xfrm rot="5400000" flipH="1">
              <a:off x="654" y="967"/>
              <a:ext cx="20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7456774" name="Rectangle 6"/>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a:t> </a:t>
            </a:r>
            <a:r>
              <a:rPr lang="de-DE" b="0"/>
              <a:t>3.2.1. Der Einfluss der Notenbank auf den Wechselkurs</a:t>
            </a:r>
          </a:p>
        </p:txBody>
      </p:sp>
      <p:sp>
        <p:nvSpPr>
          <p:cNvPr id="83974" name="Rectangle 7"/>
          <p:cNvSpPr>
            <a:spLocks noChangeArrowheads="1"/>
          </p:cNvSpPr>
          <p:nvPr/>
        </p:nvSpPr>
        <p:spPr bwMode="auto">
          <a:xfrm>
            <a:off x="1146175" y="1433513"/>
            <a:ext cx="14954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e = $ / DM</a:t>
            </a:r>
            <a:endParaRPr lang="en-GB" altLang="en-US" sz="2200" b="1"/>
          </a:p>
        </p:txBody>
      </p:sp>
      <p:sp>
        <p:nvSpPr>
          <p:cNvPr id="83975" name="Line 9"/>
          <p:cNvSpPr>
            <a:spLocks noChangeShapeType="1"/>
          </p:cNvSpPr>
          <p:nvPr/>
        </p:nvSpPr>
        <p:spPr bwMode="auto">
          <a:xfrm>
            <a:off x="3994150" y="3711575"/>
            <a:ext cx="0" cy="2511425"/>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76" name="Line 10"/>
          <p:cNvSpPr>
            <a:spLocks noChangeShapeType="1"/>
          </p:cNvSpPr>
          <p:nvPr/>
        </p:nvSpPr>
        <p:spPr bwMode="auto">
          <a:xfrm flipH="1" flipV="1">
            <a:off x="2128838" y="2105025"/>
            <a:ext cx="4108450" cy="353377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77" name="Line 11"/>
          <p:cNvSpPr>
            <a:spLocks noChangeShapeType="1"/>
          </p:cNvSpPr>
          <p:nvPr/>
        </p:nvSpPr>
        <p:spPr bwMode="auto">
          <a:xfrm rot="-5400000" flipH="1" flipV="1">
            <a:off x="2436812" y="1500188"/>
            <a:ext cx="3152775" cy="43815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78" name="Text Box 12"/>
          <p:cNvSpPr txBox="1">
            <a:spLocks noChangeArrowheads="1"/>
          </p:cNvSpPr>
          <p:nvPr/>
        </p:nvSpPr>
        <p:spPr bwMode="auto">
          <a:xfrm>
            <a:off x="5988050" y="1736725"/>
            <a:ext cx="3021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DM-Angebot</a:t>
            </a:r>
            <a:r>
              <a:rPr lang="de-DE" altLang="en-US" sz="2000">
                <a:cs typeface="Arial" charset="0"/>
              </a:rPr>
              <a:t>(P</a:t>
            </a:r>
            <a:r>
              <a:rPr lang="de-DE" altLang="en-US" sz="2000" baseline="-25000">
                <a:cs typeface="Arial" charset="0"/>
              </a:rPr>
              <a:t>1</a:t>
            </a:r>
            <a:r>
              <a:rPr lang="de-DE" altLang="en-US" sz="2000" baseline="30000">
                <a:cs typeface="Arial" charset="0"/>
              </a:rPr>
              <a:t>DM</a:t>
            </a:r>
            <a:r>
              <a:rPr lang="de-DE" altLang="en-US" sz="2000">
                <a:cs typeface="Arial" charset="0"/>
              </a:rPr>
              <a:t>,P</a:t>
            </a:r>
            <a:r>
              <a:rPr lang="de-DE" altLang="en-US" sz="2000" baseline="-25000">
                <a:cs typeface="Arial" charset="0"/>
              </a:rPr>
              <a:t>1</a:t>
            </a:r>
            <a:r>
              <a:rPr lang="de-DE" altLang="en-US" sz="2000" baseline="30000">
                <a:cs typeface="Arial" charset="0"/>
              </a:rPr>
              <a:t>$</a:t>
            </a:r>
            <a:r>
              <a:rPr lang="de-DE" altLang="en-US" sz="2000">
                <a:cs typeface="Arial" charset="0"/>
              </a:rPr>
              <a:t>)</a:t>
            </a:r>
          </a:p>
        </p:txBody>
      </p:sp>
      <p:sp>
        <p:nvSpPr>
          <p:cNvPr id="83979" name="Text Box 13"/>
          <p:cNvSpPr txBox="1">
            <a:spLocks noChangeArrowheads="1"/>
          </p:cNvSpPr>
          <p:nvPr/>
        </p:nvSpPr>
        <p:spPr bwMode="auto">
          <a:xfrm>
            <a:off x="4713288" y="5737225"/>
            <a:ext cx="3141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cs typeface="Arial" charset="0"/>
              </a:rPr>
              <a:t>DM-Nachfrage(P</a:t>
            </a:r>
            <a:r>
              <a:rPr lang="de-DE" altLang="en-US" sz="2000" baseline="-25000">
                <a:cs typeface="Arial" charset="0"/>
              </a:rPr>
              <a:t>1</a:t>
            </a:r>
            <a:r>
              <a:rPr lang="de-DE" altLang="en-US" sz="2000" baseline="30000">
                <a:cs typeface="Arial" charset="0"/>
              </a:rPr>
              <a:t>DM</a:t>
            </a:r>
            <a:r>
              <a:rPr lang="de-DE" altLang="en-US" sz="2000">
                <a:cs typeface="Arial" charset="0"/>
              </a:rPr>
              <a:t>,P</a:t>
            </a:r>
            <a:r>
              <a:rPr lang="de-DE" altLang="en-US" sz="2000" baseline="-25000">
                <a:cs typeface="Arial" charset="0"/>
              </a:rPr>
              <a:t>1</a:t>
            </a:r>
            <a:r>
              <a:rPr lang="de-DE" altLang="en-US" sz="2000" baseline="30000">
                <a:cs typeface="Arial" charset="0"/>
              </a:rPr>
              <a:t>$</a:t>
            </a:r>
            <a:r>
              <a:rPr lang="de-DE" altLang="en-US" sz="2000">
                <a:cs typeface="Arial" charset="0"/>
              </a:rPr>
              <a:t>)</a:t>
            </a:r>
          </a:p>
        </p:txBody>
      </p:sp>
      <p:sp>
        <p:nvSpPr>
          <p:cNvPr id="83980" name="Line 15"/>
          <p:cNvSpPr>
            <a:spLocks noChangeShapeType="1"/>
          </p:cNvSpPr>
          <p:nvPr/>
        </p:nvSpPr>
        <p:spPr bwMode="auto">
          <a:xfrm flipH="1" flipV="1">
            <a:off x="2930525" y="1577975"/>
            <a:ext cx="4108450" cy="353377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81" name="Text Box 16"/>
          <p:cNvSpPr txBox="1">
            <a:spLocks noChangeArrowheads="1"/>
          </p:cNvSpPr>
          <p:nvPr/>
        </p:nvSpPr>
        <p:spPr bwMode="auto">
          <a:xfrm>
            <a:off x="6115050" y="5095875"/>
            <a:ext cx="3028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cs typeface="Arial" charset="0"/>
              </a:rPr>
              <a:t>DM-Nachfrage(P</a:t>
            </a:r>
            <a:r>
              <a:rPr lang="de-DE" altLang="en-US" sz="2000" baseline="-25000">
                <a:cs typeface="Arial" charset="0"/>
              </a:rPr>
              <a:t>1</a:t>
            </a:r>
            <a:r>
              <a:rPr lang="de-DE" altLang="en-US" sz="2000" baseline="30000">
                <a:cs typeface="Arial" charset="0"/>
              </a:rPr>
              <a:t>DM</a:t>
            </a:r>
            <a:r>
              <a:rPr lang="de-DE" altLang="en-US" sz="2000">
                <a:cs typeface="Arial" charset="0"/>
              </a:rPr>
              <a:t>,P</a:t>
            </a:r>
            <a:r>
              <a:rPr lang="de-DE" altLang="en-US" sz="2000" baseline="-25000">
                <a:cs typeface="Arial" charset="0"/>
              </a:rPr>
              <a:t>2</a:t>
            </a:r>
            <a:r>
              <a:rPr lang="de-DE" altLang="en-US" sz="2000" baseline="30000">
                <a:cs typeface="Arial" charset="0"/>
              </a:rPr>
              <a:t>$</a:t>
            </a:r>
            <a:r>
              <a:rPr lang="de-DE" altLang="en-US" sz="2000">
                <a:cs typeface="Arial" charset="0"/>
              </a:rPr>
              <a:t>)</a:t>
            </a:r>
          </a:p>
        </p:txBody>
      </p:sp>
      <p:sp>
        <p:nvSpPr>
          <p:cNvPr id="83982" name="Line 17"/>
          <p:cNvSpPr>
            <a:spLocks noChangeShapeType="1"/>
          </p:cNvSpPr>
          <p:nvPr/>
        </p:nvSpPr>
        <p:spPr bwMode="auto">
          <a:xfrm rot="-5400000" flipH="1" flipV="1">
            <a:off x="1952625" y="1481138"/>
            <a:ext cx="2701925" cy="378142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83" name="Line 19"/>
          <p:cNvSpPr>
            <a:spLocks noChangeShapeType="1"/>
          </p:cNvSpPr>
          <p:nvPr/>
        </p:nvSpPr>
        <p:spPr bwMode="auto">
          <a:xfrm flipH="1" flipV="1">
            <a:off x="4879975" y="2449513"/>
            <a:ext cx="614363" cy="1587"/>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84" name="Line 20"/>
          <p:cNvSpPr>
            <a:spLocks noChangeShapeType="1"/>
          </p:cNvSpPr>
          <p:nvPr/>
        </p:nvSpPr>
        <p:spPr bwMode="auto">
          <a:xfrm flipH="1">
            <a:off x="2214563" y="4338638"/>
            <a:ext cx="666750"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85" name="Line 21"/>
          <p:cNvSpPr>
            <a:spLocks noChangeShapeType="1"/>
          </p:cNvSpPr>
          <p:nvPr/>
        </p:nvSpPr>
        <p:spPr bwMode="auto">
          <a:xfrm>
            <a:off x="2525713" y="2298700"/>
            <a:ext cx="982662" cy="1270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86" name="Line 22"/>
          <p:cNvSpPr>
            <a:spLocks noChangeShapeType="1"/>
          </p:cNvSpPr>
          <p:nvPr/>
        </p:nvSpPr>
        <p:spPr bwMode="auto">
          <a:xfrm>
            <a:off x="5335588" y="4630738"/>
            <a:ext cx="982662" cy="1270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87" name="Line 23"/>
          <p:cNvSpPr>
            <a:spLocks noChangeShapeType="1"/>
          </p:cNvSpPr>
          <p:nvPr/>
        </p:nvSpPr>
        <p:spPr bwMode="auto">
          <a:xfrm flipH="1">
            <a:off x="1162050" y="3708400"/>
            <a:ext cx="6321425" cy="0"/>
          </a:xfrm>
          <a:prstGeom prst="line">
            <a:avLst/>
          </a:prstGeom>
          <a:noFill/>
          <a:ln w="28575">
            <a:solidFill>
              <a:srgbClr val="00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88" name="Rectangle 24"/>
          <p:cNvSpPr>
            <a:spLocks noChangeArrowheads="1"/>
          </p:cNvSpPr>
          <p:nvPr/>
        </p:nvSpPr>
        <p:spPr bwMode="auto">
          <a:xfrm>
            <a:off x="420688" y="3506788"/>
            <a:ext cx="7588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e</a:t>
            </a:r>
            <a:r>
              <a:rPr lang="en-GB" altLang="en-US" sz="2200" baseline="30000"/>
              <a:t>Fix</a:t>
            </a:r>
            <a:r>
              <a:rPr lang="en-GB" altLang="en-US" sz="2200" baseline="-25000"/>
              <a:t>1</a:t>
            </a:r>
          </a:p>
        </p:txBody>
      </p:sp>
      <p:sp>
        <p:nvSpPr>
          <p:cNvPr id="83989" name="Line 25"/>
          <p:cNvSpPr>
            <a:spLocks noChangeShapeType="1"/>
          </p:cNvSpPr>
          <p:nvPr/>
        </p:nvSpPr>
        <p:spPr bwMode="auto">
          <a:xfrm flipV="1">
            <a:off x="4013200" y="3179763"/>
            <a:ext cx="709613" cy="517525"/>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90" name="Oval 26"/>
          <p:cNvSpPr>
            <a:spLocks noChangeArrowheads="1"/>
          </p:cNvSpPr>
          <p:nvPr/>
        </p:nvSpPr>
        <p:spPr bwMode="auto">
          <a:xfrm>
            <a:off x="3930650" y="3643313"/>
            <a:ext cx="130175" cy="123825"/>
          </a:xfrm>
          <a:prstGeom prst="ellipse">
            <a:avLst/>
          </a:prstGeom>
          <a:solidFill>
            <a:srgbClr val="00FF00"/>
          </a:solidFill>
          <a:ln w="3175" algn="ctr">
            <a:solidFill>
              <a:srgbClr val="000000"/>
            </a:solidFill>
            <a:round/>
            <a:headEnd type="none" w="med" len="lg"/>
            <a:tailEnd type="none" w="lg" len="lg"/>
          </a:ln>
        </p:spPr>
        <p:txBody>
          <a:bodyPr lIns="90000" tIns="46800" rIns="90000" bIns="4680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83991" name="Oval 27"/>
          <p:cNvSpPr>
            <a:spLocks noChangeArrowheads="1"/>
          </p:cNvSpPr>
          <p:nvPr/>
        </p:nvSpPr>
        <p:spPr bwMode="auto">
          <a:xfrm>
            <a:off x="4703763" y="3087688"/>
            <a:ext cx="130175" cy="123825"/>
          </a:xfrm>
          <a:prstGeom prst="ellipse">
            <a:avLst/>
          </a:prstGeom>
          <a:solidFill>
            <a:srgbClr val="00FF00"/>
          </a:solidFill>
          <a:ln w="3175" algn="ctr">
            <a:solidFill>
              <a:srgbClr val="000000"/>
            </a:solidFill>
            <a:round/>
            <a:headEnd type="none" w="med" len="lg"/>
            <a:tailEnd type="none" w="lg" len="lg"/>
          </a:ln>
        </p:spPr>
        <p:txBody>
          <a:bodyPr lIns="90000" tIns="46800" rIns="90000" bIns="4680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83992" name="Line 29"/>
          <p:cNvSpPr>
            <a:spLocks noChangeShapeType="1"/>
          </p:cNvSpPr>
          <p:nvPr/>
        </p:nvSpPr>
        <p:spPr bwMode="auto">
          <a:xfrm flipH="1" flipV="1">
            <a:off x="4324350" y="2770188"/>
            <a:ext cx="342900" cy="298450"/>
          </a:xfrm>
          <a:prstGeom prst="line">
            <a:avLst/>
          </a:prstGeom>
          <a:noFill/>
          <a:ln w="3492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93" name="Line 30"/>
          <p:cNvSpPr>
            <a:spLocks noChangeShapeType="1"/>
          </p:cNvSpPr>
          <p:nvPr/>
        </p:nvSpPr>
        <p:spPr bwMode="auto">
          <a:xfrm flipH="1">
            <a:off x="1092200" y="2709863"/>
            <a:ext cx="3195638"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94" name="Rectangle 31"/>
          <p:cNvSpPr>
            <a:spLocks noChangeArrowheads="1"/>
          </p:cNvSpPr>
          <p:nvPr/>
        </p:nvSpPr>
        <p:spPr bwMode="auto">
          <a:xfrm>
            <a:off x="350838" y="2508250"/>
            <a:ext cx="7588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e</a:t>
            </a:r>
            <a:r>
              <a:rPr lang="en-GB" altLang="en-US" sz="2200" baseline="-25000"/>
              <a:t>2</a:t>
            </a:r>
          </a:p>
        </p:txBody>
      </p:sp>
      <p:sp>
        <p:nvSpPr>
          <p:cNvPr id="83995" name="Line 32"/>
          <p:cNvSpPr>
            <a:spLocks noChangeShapeType="1"/>
          </p:cNvSpPr>
          <p:nvPr/>
        </p:nvSpPr>
        <p:spPr bwMode="auto">
          <a:xfrm>
            <a:off x="4252913" y="2730500"/>
            <a:ext cx="0" cy="3494088"/>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96" name="Oval 28"/>
          <p:cNvSpPr>
            <a:spLocks noChangeArrowheads="1"/>
          </p:cNvSpPr>
          <p:nvPr/>
        </p:nvSpPr>
        <p:spPr bwMode="auto">
          <a:xfrm>
            <a:off x="4191000" y="2632075"/>
            <a:ext cx="130175" cy="123825"/>
          </a:xfrm>
          <a:prstGeom prst="ellipse">
            <a:avLst/>
          </a:prstGeom>
          <a:solidFill>
            <a:srgbClr val="00FF00"/>
          </a:solidFill>
          <a:ln w="3175" algn="ctr">
            <a:solidFill>
              <a:srgbClr val="000000"/>
            </a:solidFill>
            <a:round/>
            <a:headEnd type="none" w="med" len="lg"/>
            <a:tailEnd type="none" w="lg" len="lg"/>
          </a:ln>
        </p:spPr>
        <p:txBody>
          <a:bodyPr lIns="90000" tIns="46800" rIns="90000" bIns="4680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83997" name="Line 34"/>
          <p:cNvSpPr>
            <a:spLocks noChangeShapeType="1"/>
          </p:cNvSpPr>
          <p:nvPr/>
        </p:nvSpPr>
        <p:spPr bwMode="auto">
          <a:xfrm flipH="1" flipV="1">
            <a:off x="1322388" y="2838450"/>
            <a:ext cx="12700" cy="750888"/>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98" name="Line 35"/>
          <p:cNvSpPr>
            <a:spLocks noChangeShapeType="1"/>
          </p:cNvSpPr>
          <p:nvPr/>
        </p:nvSpPr>
        <p:spPr bwMode="auto">
          <a:xfrm>
            <a:off x="4054475" y="6065838"/>
            <a:ext cx="163513" cy="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999" name="Text Box 36"/>
          <p:cNvSpPr txBox="1">
            <a:spLocks noChangeArrowheads="1"/>
          </p:cNvSpPr>
          <p:nvPr/>
        </p:nvSpPr>
        <p:spPr bwMode="auto">
          <a:xfrm>
            <a:off x="3346450" y="1452563"/>
            <a:ext cx="3021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DM-Angebot</a:t>
            </a:r>
            <a:r>
              <a:rPr lang="de-DE" altLang="en-US" sz="2000">
                <a:cs typeface="Arial" charset="0"/>
              </a:rPr>
              <a:t>(P</a:t>
            </a:r>
            <a:r>
              <a:rPr lang="de-DE" altLang="en-US" sz="2000" baseline="-25000">
                <a:cs typeface="Arial" charset="0"/>
              </a:rPr>
              <a:t>1</a:t>
            </a:r>
            <a:r>
              <a:rPr lang="de-DE" altLang="en-US" sz="2000" baseline="30000">
                <a:cs typeface="Arial" charset="0"/>
              </a:rPr>
              <a:t>DM</a:t>
            </a:r>
            <a:r>
              <a:rPr lang="de-DE" altLang="en-US" sz="2000">
                <a:cs typeface="Arial" charset="0"/>
              </a:rPr>
              <a:t>,P</a:t>
            </a:r>
            <a:r>
              <a:rPr lang="de-DE" altLang="en-US" sz="2000" baseline="-25000">
                <a:cs typeface="Arial" charset="0"/>
              </a:rPr>
              <a:t>2</a:t>
            </a:r>
            <a:r>
              <a:rPr lang="de-DE" altLang="en-US" sz="2000" baseline="30000">
                <a:cs typeface="Arial" charset="0"/>
              </a:rPr>
              <a:t>$</a:t>
            </a:r>
            <a:r>
              <a:rPr lang="de-DE" altLang="en-US" sz="2000">
                <a:cs typeface="Arial" charset="0"/>
              </a:rPr>
              <a:t>)</a:t>
            </a:r>
          </a:p>
        </p:txBody>
      </p:sp>
      <p:sp>
        <p:nvSpPr>
          <p:cNvPr id="84000" name="Rectangle 37"/>
          <p:cNvSpPr>
            <a:spLocks noChangeArrowheads="1"/>
          </p:cNvSpPr>
          <p:nvPr/>
        </p:nvSpPr>
        <p:spPr bwMode="auto">
          <a:xfrm>
            <a:off x="6953250" y="6267450"/>
            <a:ext cx="647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a:spcBef>
                <a:spcPct val="0"/>
              </a:spcBef>
              <a:buClrTx/>
              <a:buFontTx/>
              <a:buNone/>
            </a:pPr>
            <a:r>
              <a:rPr lang="en-GB" altLang="en-US" sz="2200"/>
              <a:t>DM</a:t>
            </a:r>
            <a:endParaRPr lang="en-GB" altLang="en-US" sz="2200" baseline="-25000"/>
          </a:p>
        </p:txBody>
      </p:sp>
      <p:sp>
        <p:nvSpPr>
          <p:cNvPr id="84001" name="Rectangle 38"/>
          <p:cNvSpPr>
            <a:spLocks noChangeArrowheads="1"/>
          </p:cNvSpPr>
          <p:nvPr/>
        </p:nvSpPr>
        <p:spPr bwMode="auto">
          <a:xfrm>
            <a:off x="3567113" y="6342063"/>
            <a:ext cx="7477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DM</a:t>
            </a:r>
            <a:r>
              <a:rPr lang="en-GB" altLang="en-US" sz="2200" baseline="-25000"/>
              <a:t>1</a:t>
            </a:r>
            <a:endParaRPr lang="en-GB" altLang="en-US" sz="2200" b="1" baseline="-25000"/>
          </a:p>
        </p:txBody>
      </p:sp>
      <p:sp>
        <p:nvSpPr>
          <p:cNvPr id="84002" name="Rectangle 39"/>
          <p:cNvSpPr>
            <a:spLocks noChangeArrowheads="1"/>
          </p:cNvSpPr>
          <p:nvPr/>
        </p:nvSpPr>
        <p:spPr bwMode="auto">
          <a:xfrm>
            <a:off x="4164013" y="6354763"/>
            <a:ext cx="7477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DM</a:t>
            </a:r>
            <a:r>
              <a:rPr lang="en-GB" altLang="en-US" sz="2200" baseline="-25000"/>
              <a:t>2</a:t>
            </a:r>
            <a:endParaRPr lang="en-GB" altLang="en-US" sz="2200" b="1" baseline="-25000"/>
          </a:p>
        </p:txBody>
      </p:sp>
      <p:sp>
        <p:nvSpPr>
          <p:cNvPr id="84003" name="AutoShape 40"/>
          <p:cNvSpPr>
            <a:spLocks noChangeArrowheads="1"/>
          </p:cNvSpPr>
          <p:nvPr/>
        </p:nvSpPr>
        <p:spPr bwMode="auto">
          <a:xfrm>
            <a:off x="209550" y="4832350"/>
            <a:ext cx="3271838" cy="1666875"/>
          </a:xfrm>
          <a:prstGeom prst="roundRect">
            <a:avLst>
              <a:gd name="adj" fmla="val 12495"/>
            </a:avLst>
          </a:prstGeom>
          <a:solidFill>
            <a:srgbClr val="FFFF99"/>
          </a:solidFill>
          <a:ln w="50800">
            <a:solidFill>
              <a:srgbClr val="FF0000"/>
            </a:solidFill>
            <a:round/>
            <a:headEnd/>
            <a:tailEnd/>
          </a:ln>
        </p:spPr>
        <p:txBody>
          <a:bodyPr lIns="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2000">
                <a:solidFill>
                  <a:srgbClr val="3333FF"/>
                </a:solidFill>
              </a:rPr>
              <a:t>Daraus resultierte eine tendenzielle Aufwertung der DM gegenüber dem Dollar von e</a:t>
            </a:r>
            <a:r>
              <a:rPr lang="de-DE" altLang="en-US" sz="2000" baseline="30000">
                <a:solidFill>
                  <a:srgbClr val="3333FF"/>
                </a:solidFill>
              </a:rPr>
              <a:t>FIX</a:t>
            </a:r>
            <a:r>
              <a:rPr lang="de-DE" altLang="en-US" sz="2000" baseline="-25000">
                <a:solidFill>
                  <a:srgbClr val="3333FF"/>
                </a:solidFill>
              </a:rPr>
              <a:t>1</a:t>
            </a:r>
            <a:r>
              <a:rPr lang="de-DE" altLang="en-US" sz="2000">
                <a:solidFill>
                  <a:srgbClr val="3333FF"/>
                </a:solidFill>
              </a:rPr>
              <a:t> auf e</a:t>
            </a:r>
            <a:r>
              <a:rPr lang="de-DE" altLang="en-US" sz="2000" baseline="-25000">
                <a:solidFill>
                  <a:srgbClr val="3333FF"/>
                </a:solidFill>
              </a:rPr>
              <a:t>2</a:t>
            </a:r>
            <a:r>
              <a:rPr lang="de-DE" altLang="en-US" sz="2000">
                <a:solidFill>
                  <a:srgbClr val="3333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9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9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9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9" grpId="0" animBg="1"/>
      <p:bldP spid="83992" grpId="0" animBg="1"/>
      <p:bldP spid="83993" grpId="0" animBg="1"/>
      <p:bldP spid="83994" grpId="0"/>
      <p:bldP spid="83997"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3236C6AD-B8E6-4C8E-A31F-40AEAB8CF7CE}" type="slidenum">
              <a:rPr lang="de-DE" altLang="en-US" sz="1600" smtClean="0"/>
              <a:pPr algn="r" eaLnBrk="1" hangingPunct="1">
                <a:spcBef>
                  <a:spcPct val="0"/>
                </a:spcBef>
                <a:buClrTx/>
                <a:buFontTx/>
                <a:buNone/>
              </a:pPr>
              <a:t>79</a:t>
            </a:fld>
            <a:r>
              <a:rPr lang="de-DE" altLang="en-US" sz="1600"/>
              <a:t> -</a:t>
            </a:r>
          </a:p>
        </p:txBody>
      </p:sp>
      <p:sp>
        <p:nvSpPr>
          <p:cNvPr id="84995"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grpSp>
        <p:nvGrpSpPr>
          <p:cNvPr id="84996" name="Group 2"/>
          <p:cNvGrpSpPr>
            <a:grpSpLocks/>
          </p:cNvGrpSpPr>
          <p:nvPr/>
        </p:nvGrpSpPr>
        <p:grpSpPr bwMode="auto">
          <a:xfrm>
            <a:off x="1096963" y="1333500"/>
            <a:ext cx="6489700" cy="5153025"/>
            <a:chOff x="691" y="840"/>
            <a:chExt cx="4088" cy="3246"/>
          </a:xfrm>
        </p:grpSpPr>
        <p:graphicFrame>
          <p:nvGraphicFramePr>
            <p:cNvPr id="85012" name="Object 3"/>
            <p:cNvGraphicFramePr>
              <a:graphicFrameLocks/>
            </p:cNvGraphicFramePr>
            <p:nvPr/>
          </p:nvGraphicFramePr>
          <p:xfrm>
            <a:off x="691" y="840"/>
            <a:ext cx="4050" cy="3246"/>
          </p:xfrm>
          <a:graphic>
            <a:graphicData uri="http://schemas.openxmlformats.org/presentationml/2006/ole">
              <mc:AlternateContent xmlns:mc="http://schemas.openxmlformats.org/markup-compatibility/2006">
                <mc:Choice xmlns:v="urn:schemas-microsoft-com:vml" Requires="v">
                  <p:oleObj spid="_x0000_s85229" name="Diagramm" r:id="rId4" imgW="7438848" imgH="5324601" progId="MSGraph.Chart.8">
                    <p:embed followColorScheme="full"/>
                  </p:oleObj>
                </mc:Choice>
                <mc:Fallback>
                  <p:oleObj name="Diagramm" r:id="rId4" imgW="7438848" imgH="5324601"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 y="840"/>
                          <a:ext cx="4050" cy="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5013" name="Line 4"/>
            <p:cNvSpPr>
              <a:spLocks noChangeShapeType="1"/>
            </p:cNvSpPr>
            <p:nvPr/>
          </p:nvSpPr>
          <p:spPr bwMode="auto">
            <a:xfrm>
              <a:off x="4577" y="3922"/>
              <a:ext cx="20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5014" name="Line 5"/>
            <p:cNvSpPr>
              <a:spLocks noChangeShapeType="1"/>
            </p:cNvSpPr>
            <p:nvPr/>
          </p:nvSpPr>
          <p:spPr bwMode="auto">
            <a:xfrm rot="5400000" flipH="1">
              <a:off x="654" y="967"/>
              <a:ext cx="20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7458822" name="Rectangle 6"/>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a:t> </a:t>
            </a:r>
            <a:r>
              <a:rPr lang="de-DE" b="0"/>
              <a:t>3.2.1. Der Einfluss der Notenbank auf den Wechselkurs</a:t>
            </a:r>
          </a:p>
        </p:txBody>
      </p:sp>
      <p:sp>
        <p:nvSpPr>
          <p:cNvPr id="84998" name="Rectangle 7"/>
          <p:cNvSpPr>
            <a:spLocks noChangeArrowheads="1"/>
          </p:cNvSpPr>
          <p:nvPr/>
        </p:nvSpPr>
        <p:spPr bwMode="auto">
          <a:xfrm>
            <a:off x="1146175" y="1433513"/>
            <a:ext cx="14954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e = $ / DM</a:t>
            </a:r>
            <a:endParaRPr lang="en-GB" altLang="en-US" sz="2200" b="1"/>
          </a:p>
        </p:txBody>
      </p:sp>
      <p:sp>
        <p:nvSpPr>
          <p:cNvPr id="84999" name="Line 15"/>
          <p:cNvSpPr>
            <a:spLocks noChangeShapeType="1"/>
          </p:cNvSpPr>
          <p:nvPr/>
        </p:nvSpPr>
        <p:spPr bwMode="auto">
          <a:xfrm flipH="1" flipV="1">
            <a:off x="2930525" y="1577975"/>
            <a:ext cx="4108450" cy="353377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5000" name="Text Box 16"/>
          <p:cNvSpPr txBox="1">
            <a:spLocks noChangeArrowheads="1"/>
          </p:cNvSpPr>
          <p:nvPr/>
        </p:nvSpPr>
        <p:spPr bwMode="auto">
          <a:xfrm>
            <a:off x="6115050" y="5095875"/>
            <a:ext cx="3028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cs typeface="Arial" charset="0"/>
              </a:rPr>
              <a:t>DM-Nachfrage(P</a:t>
            </a:r>
            <a:r>
              <a:rPr lang="de-DE" altLang="en-US" sz="2000" baseline="-25000">
                <a:cs typeface="Arial" charset="0"/>
              </a:rPr>
              <a:t>1</a:t>
            </a:r>
            <a:r>
              <a:rPr lang="de-DE" altLang="en-US" sz="2000" baseline="30000">
                <a:cs typeface="Arial" charset="0"/>
              </a:rPr>
              <a:t>DM</a:t>
            </a:r>
            <a:r>
              <a:rPr lang="de-DE" altLang="en-US" sz="2000">
                <a:cs typeface="Arial" charset="0"/>
              </a:rPr>
              <a:t>,P</a:t>
            </a:r>
            <a:r>
              <a:rPr lang="de-DE" altLang="en-US" sz="2000" baseline="-25000">
                <a:cs typeface="Arial" charset="0"/>
              </a:rPr>
              <a:t>2</a:t>
            </a:r>
            <a:r>
              <a:rPr lang="de-DE" altLang="en-US" sz="2000" baseline="30000">
                <a:cs typeface="Arial" charset="0"/>
              </a:rPr>
              <a:t>$</a:t>
            </a:r>
            <a:r>
              <a:rPr lang="de-DE" altLang="en-US" sz="2000">
                <a:cs typeface="Arial" charset="0"/>
              </a:rPr>
              <a:t>)</a:t>
            </a:r>
          </a:p>
        </p:txBody>
      </p:sp>
      <p:sp>
        <p:nvSpPr>
          <p:cNvPr id="85001" name="Line 17"/>
          <p:cNvSpPr>
            <a:spLocks noChangeShapeType="1"/>
          </p:cNvSpPr>
          <p:nvPr/>
        </p:nvSpPr>
        <p:spPr bwMode="auto">
          <a:xfrm rot="-5400000" flipH="1" flipV="1">
            <a:off x="1952625" y="1481138"/>
            <a:ext cx="2701925" cy="378142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5002" name="Line 23"/>
          <p:cNvSpPr>
            <a:spLocks noChangeShapeType="1"/>
          </p:cNvSpPr>
          <p:nvPr/>
        </p:nvSpPr>
        <p:spPr bwMode="auto">
          <a:xfrm flipH="1">
            <a:off x="1162050" y="3708400"/>
            <a:ext cx="6321425" cy="0"/>
          </a:xfrm>
          <a:prstGeom prst="line">
            <a:avLst/>
          </a:prstGeom>
          <a:noFill/>
          <a:ln w="28575">
            <a:solidFill>
              <a:srgbClr val="00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5003" name="Rectangle 24"/>
          <p:cNvSpPr>
            <a:spLocks noChangeArrowheads="1"/>
          </p:cNvSpPr>
          <p:nvPr/>
        </p:nvSpPr>
        <p:spPr bwMode="auto">
          <a:xfrm>
            <a:off x="420688" y="3506788"/>
            <a:ext cx="7588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e</a:t>
            </a:r>
            <a:r>
              <a:rPr lang="en-GB" altLang="en-US" sz="2200" baseline="30000"/>
              <a:t>Fix</a:t>
            </a:r>
            <a:r>
              <a:rPr lang="en-GB" altLang="en-US" sz="2200" baseline="-25000"/>
              <a:t>1</a:t>
            </a:r>
          </a:p>
        </p:txBody>
      </p:sp>
      <p:sp>
        <p:nvSpPr>
          <p:cNvPr id="85004" name="Line 29"/>
          <p:cNvSpPr>
            <a:spLocks noChangeShapeType="1"/>
          </p:cNvSpPr>
          <p:nvPr/>
        </p:nvSpPr>
        <p:spPr bwMode="auto">
          <a:xfrm flipH="1">
            <a:off x="1092200" y="2709863"/>
            <a:ext cx="3195638"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5005" name="Rectangle 30"/>
          <p:cNvSpPr>
            <a:spLocks noChangeArrowheads="1"/>
          </p:cNvSpPr>
          <p:nvPr/>
        </p:nvSpPr>
        <p:spPr bwMode="auto">
          <a:xfrm>
            <a:off x="350838" y="2508250"/>
            <a:ext cx="7588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e</a:t>
            </a:r>
            <a:r>
              <a:rPr lang="en-GB" altLang="en-US" sz="2200" baseline="-25000"/>
              <a:t>2</a:t>
            </a:r>
          </a:p>
        </p:txBody>
      </p:sp>
      <p:sp>
        <p:nvSpPr>
          <p:cNvPr id="85006" name="Line 31"/>
          <p:cNvSpPr>
            <a:spLocks noChangeShapeType="1"/>
          </p:cNvSpPr>
          <p:nvPr/>
        </p:nvSpPr>
        <p:spPr bwMode="auto">
          <a:xfrm>
            <a:off x="4252913" y="2730500"/>
            <a:ext cx="0" cy="3494088"/>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5007" name="Oval 33"/>
          <p:cNvSpPr>
            <a:spLocks noChangeArrowheads="1"/>
          </p:cNvSpPr>
          <p:nvPr/>
        </p:nvSpPr>
        <p:spPr bwMode="auto">
          <a:xfrm>
            <a:off x="4191000" y="2632075"/>
            <a:ext cx="130175" cy="123825"/>
          </a:xfrm>
          <a:prstGeom prst="ellipse">
            <a:avLst/>
          </a:prstGeom>
          <a:solidFill>
            <a:srgbClr val="00FF00"/>
          </a:solidFill>
          <a:ln w="3175" algn="ctr">
            <a:solidFill>
              <a:srgbClr val="000000"/>
            </a:solidFill>
            <a:round/>
            <a:headEnd type="none" w="med" len="lg"/>
            <a:tailEnd type="none" w="lg" len="lg"/>
          </a:ln>
        </p:spPr>
        <p:txBody>
          <a:bodyPr lIns="90000" tIns="46800" rIns="90000" bIns="4680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85008" name="Text Box 37"/>
          <p:cNvSpPr txBox="1">
            <a:spLocks noChangeArrowheads="1"/>
          </p:cNvSpPr>
          <p:nvPr/>
        </p:nvSpPr>
        <p:spPr bwMode="auto">
          <a:xfrm>
            <a:off x="3346450" y="1452563"/>
            <a:ext cx="3021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DM-Angebot</a:t>
            </a:r>
            <a:r>
              <a:rPr lang="de-DE" altLang="en-US" sz="2000">
                <a:cs typeface="Arial" charset="0"/>
              </a:rPr>
              <a:t>(P</a:t>
            </a:r>
            <a:r>
              <a:rPr lang="de-DE" altLang="en-US" sz="2000" baseline="-25000">
                <a:cs typeface="Arial" charset="0"/>
              </a:rPr>
              <a:t>1</a:t>
            </a:r>
            <a:r>
              <a:rPr lang="de-DE" altLang="en-US" sz="2000" baseline="30000">
                <a:cs typeface="Arial" charset="0"/>
              </a:rPr>
              <a:t>DM</a:t>
            </a:r>
            <a:r>
              <a:rPr lang="de-DE" altLang="en-US" sz="2000">
                <a:cs typeface="Arial" charset="0"/>
              </a:rPr>
              <a:t>,P</a:t>
            </a:r>
            <a:r>
              <a:rPr lang="de-DE" altLang="en-US" sz="2000" baseline="-25000">
                <a:cs typeface="Arial" charset="0"/>
              </a:rPr>
              <a:t>2</a:t>
            </a:r>
            <a:r>
              <a:rPr lang="de-DE" altLang="en-US" sz="2000" baseline="30000">
                <a:cs typeface="Arial" charset="0"/>
              </a:rPr>
              <a:t>$</a:t>
            </a:r>
            <a:r>
              <a:rPr lang="de-DE" altLang="en-US" sz="2000">
                <a:cs typeface="Arial" charset="0"/>
              </a:rPr>
              <a:t>)</a:t>
            </a:r>
          </a:p>
        </p:txBody>
      </p:sp>
      <p:sp>
        <p:nvSpPr>
          <p:cNvPr id="85009" name="Rectangle 38"/>
          <p:cNvSpPr>
            <a:spLocks noChangeArrowheads="1"/>
          </p:cNvSpPr>
          <p:nvPr/>
        </p:nvSpPr>
        <p:spPr bwMode="auto">
          <a:xfrm>
            <a:off x="6953250" y="6267450"/>
            <a:ext cx="647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a:spcBef>
                <a:spcPct val="0"/>
              </a:spcBef>
              <a:buClrTx/>
              <a:buFontTx/>
              <a:buNone/>
            </a:pPr>
            <a:r>
              <a:rPr lang="en-GB" altLang="en-US" sz="2200"/>
              <a:t>DM</a:t>
            </a:r>
            <a:endParaRPr lang="en-GB" altLang="en-US" sz="2200" baseline="-25000"/>
          </a:p>
        </p:txBody>
      </p:sp>
      <p:sp>
        <p:nvSpPr>
          <p:cNvPr id="85010" name="Rectangle 39"/>
          <p:cNvSpPr>
            <a:spLocks noChangeArrowheads="1"/>
          </p:cNvSpPr>
          <p:nvPr/>
        </p:nvSpPr>
        <p:spPr bwMode="auto">
          <a:xfrm>
            <a:off x="3871913" y="6342063"/>
            <a:ext cx="7477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DM</a:t>
            </a:r>
            <a:r>
              <a:rPr lang="en-GB" altLang="en-US" sz="2200" baseline="-25000"/>
              <a:t>2</a:t>
            </a:r>
            <a:endParaRPr lang="en-GB" altLang="en-US" sz="2200" b="1" baseline="-25000"/>
          </a:p>
        </p:txBody>
      </p:sp>
      <p:sp>
        <p:nvSpPr>
          <p:cNvPr id="85011" name="AutoShape 40"/>
          <p:cNvSpPr>
            <a:spLocks noChangeArrowheads="1"/>
          </p:cNvSpPr>
          <p:nvPr/>
        </p:nvSpPr>
        <p:spPr bwMode="auto">
          <a:xfrm>
            <a:off x="209550" y="4832350"/>
            <a:ext cx="3271838" cy="1666875"/>
          </a:xfrm>
          <a:prstGeom prst="roundRect">
            <a:avLst>
              <a:gd name="adj" fmla="val 12495"/>
            </a:avLst>
          </a:prstGeom>
          <a:solidFill>
            <a:srgbClr val="FFFF99"/>
          </a:solidFill>
          <a:ln w="50800">
            <a:solidFill>
              <a:srgbClr val="FF0000"/>
            </a:solidFill>
            <a:round/>
            <a:headEnd/>
            <a:tailEnd/>
          </a:ln>
        </p:spPr>
        <p:txBody>
          <a:bodyPr lIns="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2000">
                <a:solidFill>
                  <a:srgbClr val="3333FF"/>
                </a:solidFill>
              </a:rPr>
              <a:t>Daraus resultierte eine tendenzielle Aufwertung der DM gegenüber dem Dollar von e</a:t>
            </a:r>
            <a:r>
              <a:rPr lang="de-DE" altLang="en-US" sz="2000" baseline="30000">
                <a:solidFill>
                  <a:srgbClr val="3333FF"/>
                </a:solidFill>
              </a:rPr>
              <a:t>FIX</a:t>
            </a:r>
            <a:r>
              <a:rPr lang="de-DE" altLang="en-US" sz="2000" baseline="-25000">
                <a:solidFill>
                  <a:srgbClr val="3333FF"/>
                </a:solidFill>
              </a:rPr>
              <a:t>1</a:t>
            </a:r>
            <a:r>
              <a:rPr lang="de-DE" altLang="en-US" sz="2000">
                <a:solidFill>
                  <a:srgbClr val="3333FF"/>
                </a:solidFill>
              </a:rPr>
              <a:t> auf e</a:t>
            </a:r>
            <a:r>
              <a:rPr lang="de-DE" altLang="en-US" sz="2000" baseline="-25000">
                <a:solidFill>
                  <a:srgbClr val="3333FF"/>
                </a:solidFill>
              </a:rPr>
              <a:t>2</a:t>
            </a:r>
            <a:r>
              <a:rPr lang="de-DE" altLang="en-US" sz="2000">
                <a:solidFill>
                  <a:srgbClr val="3333FF"/>
                </a:solidFill>
              </a:rPr>
              <a:t>.</a:t>
            </a:r>
          </a:p>
        </p:txBody>
      </p:sp>
      <p:sp>
        <p:nvSpPr>
          <p:cNvPr id="23" name="Line 34">
            <a:extLst>
              <a:ext uri="{FF2B5EF4-FFF2-40B4-BE49-F238E27FC236}">
                <a16:creationId xmlns:a16="http://schemas.microsoft.com/office/drawing/2014/main" id="{5E638174-A11E-4557-BECD-743F23D374E5}"/>
              </a:ext>
            </a:extLst>
          </p:cNvPr>
          <p:cNvSpPr>
            <a:spLocks noChangeShapeType="1"/>
          </p:cNvSpPr>
          <p:nvPr/>
        </p:nvSpPr>
        <p:spPr bwMode="auto">
          <a:xfrm flipH="1" flipV="1">
            <a:off x="1322388" y="2838450"/>
            <a:ext cx="12700" cy="750888"/>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33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F6D0E0BA-802C-4DCC-826D-3B61450B1AE8}" type="slidenum">
              <a:rPr lang="de-DE" altLang="en-US" sz="1600" smtClean="0"/>
              <a:pPr algn="r" eaLnBrk="1" hangingPunct="1">
                <a:spcBef>
                  <a:spcPct val="0"/>
                </a:spcBef>
                <a:buClrTx/>
                <a:buFontTx/>
                <a:buNone/>
              </a:pPr>
              <a:t>8</a:t>
            </a:fld>
            <a:r>
              <a:rPr lang="de-DE" altLang="en-US" sz="1600"/>
              <a:t> -</a:t>
            </a:r>
          </a:p>
        </p:txBody>
      </p:sp>
      <p:sp>
        <p:nvSpPr>
          <p:cNvPr id="1433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789571" name="Rectangle 3"/>
          <p:cNvSpPr>
            <a:spLocks noGrp="1" noChangeArrowheads="1"/>
          </p:cNvSpPr>
          <p:nvPr>
            <p:ph type="body" idx="4294967295"/>
          </p:nvPr>
        </p:nvSpPr>
        <p:spPr>
          <a:xfrm>
            <a:off x="468313" y="1341438"/>
            <a:ext cx="8675687" cy="5367337"/>
          </a:xfrm>
        </p:spPr>
        <p:txBody>
          <a:bodyPr/>
          <a:lstStyle/>
          <a:p>
            <a:pPr eaLnBrk="1" hangingPunct="1">
              <a:lnSpc>
                <a:spcPct val="90000"/>
              </a:lnSpc>
              <a:defRPr/>
            </a:pPr>
            <a:r>
              <a:rPr lang="de-DE"/>
              <a:t>Ökonomische Gründe für </a:t>
            </a:r>
            <a:r>
              <a:rPr lang="de-DE">
                <a:solidFill>
                  <a:srgbClr val="00FF00"/>
                </a:solidFill>
              </a:rPr>
              <a:t>Nachfrage</a:t>
            </a:r>
            <a:r>
              <a:rPr lang="de-DE"/>
              <a:t> nach </a:t>
            </a:r>
            <a:r>
              <a:rPr lang="de-DE">
                <a:solidFill>
                  <a:srgbClr val="00FF00"/>
                </a:solidFill>
              </a:rPr>
              <a:t>ausländischer Währung</a:t>
            </a:r>
            <a:r>
              <a:rPr lang="de-DE"/>
              <a:t>:</a:t>
            </a:r>
          </a:p>
          <a:p>
            <a:pPr eaLnBrk="1" hangingPunct="1">
              <a:lnSpc>
                <a:spcPct val="10000"/>
              </a:lnSpc>
              <a:defRPr/>
            </a:pPr>
            <a:endParaRPr lang="de-DE"/>
          </a:p>
          <a:p>
            <a:pPr lvl="1" eaLnBrk="1" hangingPunct="1">
              <a:lnSpc>
                <a:spcPct val="90000"/>
              </a:lnSpc>
              <a:defRPr/>
            </a:pPr>
            <a:r>
              <a:rPr lang="de-DE" sz="2000">
                <a:solidFill>
                  <a:srgbClr val="00FF00"/>
                </a:solidFill>
              </a:rPr>
              <a:t>Höhere Zinsen </a:t>
            </a:r>
            <a:r>
              <a:rPr lang="de-DE" sz="2000"/>
              <a:t>auf Wertpapiere, die </a:t>
            </a:r>
            <a:r>
              <a:rPr lang="de-DE" sz="2000">
                <a:solidFill>
                  <a:srgbClr val="00FF00"/>
                </a:solidFill>
              </a:rPr>
              <a:t>auf ausländische Währung </a:t>
            </a:r>
            <a:r>
              <a:rPr lang="de-DE" sz="2000"/>
              <a:t>lauten. </a:t>
            </a:r>
            <a:r>
              <a:rPr lang="de-DE" sz="2000">
                <a:solidFill>
                  <a:srgbClr val="FF3300"/>
                </a:solidFill>
              </a:rPr>
              <a:t>=&gt;</a:t>
            </a:r>
            <a:r>
              <a:rPr lang="de-DE" sz="2000"/>
              <a:t> Inländische Sparer fragen ausländische Wertpapiere nach und benötigen ausländische Währung, um sie zu bezahlen.</a:t>
            </a:r>
          </a:p>
          <a:p>
            <a:pPr lvl="1" eaLnBrk="1" hangingPunct="1">
              <a:lnSpc>
                <a:spcPct val="90000"/>
              </a:lnSpc>
              <a:defRPr/>
            </a:pPr>
            <a:r>
              <a:rPr lang="de-DE" sz="2000">
                <a:solidFill>
                  <a:srgbClr val="00FF00"/>
                </a:solidFill>
              </a:rPr>
              <a:t>Niedrigere Zinsen</a:t>
            </a:r>
            <a:r>
              <a:rPr lang="de-DE" sz="2000"/>
              <a:t> für Kredite, die in </a:t>
            </a:r>
            <a:r>
              <a:rPr lang="de-DE" sz="2000">
                <a:solidFill>
                  <a:srgbClr val="00FF00"/>
                </a:solidFill>
              </a:rPr>
              <a:t>inländischer Währung</a:t>
            </a:r>
            <a:r>
              <a:rPr lang="de-DE" sz="2000"/>
              <a:t> ausgezahlt werden. </a:t>
            </a:r>
            <a:r>
              <a:rPr lang="de-DE" sz="2000">
                <a:solidFill>
                  <a:srgbClr val="FF3300"/>
                </a:solidFill>
              </a:rPr>
              <a:t>=&gt;</a:t>
            </a:r>
            <a:r>
              <a:rPr lang="de-DE" sz="2000"/>
              <a:t> Ausländische Investoren fragen inländische Kredite nach und wollen sie in ausländische Währung umtauschen.</a:t>
            </a:r>
            <a:endParaRPr lang="de-DE" sz="2000" baseline="30000">
              <a:solidFill>
                <a:srgbClr val="0066FF"/>
              </a:solidFill>
            </a:endParaRPr>
          </a:p>
          <a:p>
            <a:pPr lvl="1" eaLnBrk="1" hangingPunct="1">
              <a:lnSpc>
                <a:spcPct val="90000"/>
              </a:lnSpc>
              <a:defRPr/>
            </a:pPr>
            <a:r>
              <a:rPr lang="de-DE" sz="2000">
                <a:solidFill>
                  <a:srgbClr val="00FF00"/>
                </a:solidFill>
              </a:rPr>
              <a:t>Niedrigere Preise </a:t>
            </a:r>
            <a:r>
              <a:rPr lang="de-DE" sz="2000"/>
              <a:t>von Gütern, die </a:t>
            </a:r>
            <a:r>
              <a:rPr lang="de-DE" sz="2000">
                <a:solidFill>
                  <a:srgbClr val="00FF00"/>
                </a:solidFill>
              </a:rPr>
              <a:t>gegen ausländische Währung </a:t>
            </a:r>
            <a:r>
              <a:rPr lang="de-DE" sz="2000"/>
              <a:t>verkauft werden. </a:t>
            </a:r>
            <a:r>
              <a:rPr lang="de-DE" sz="2000">
                <a:solidFill>
                  <a:srgbClr val="FF3300"/>
                </a:solidFill>
              </a:rPr>
              <a:t>=&gt; </a:t>
            </a:r>
            <a:r>
              <a:rPr lang="de-DE" sz="2000"/>
              <a:t>Inländische Konsumenten wollen ausländische Güter kaufen und benötigen ausländische Währung um sie zu bezahlen.</a:t>
            </a:r>
          </a:p>
          <a:p>
            <a:pPr lvl="1" eaLnBrk="1" hangingPunct="1">
              <a:lnSpc>
                <a:spcPct val="90000"/>
              </a:lnSpc>
              <a:defRPr/>
            </a:pPr>
            <a:r>
              <a:rPr lang="de-DE" sz="2000">
                <a:solidFill>
                  <a:srgbClr val="00FF00"/>
                </a:solidFill>
              </a:rPr>
              <a:t>Höhere Preise </a:t>
            </a:r>
            <a:r>
              <a:rPr lang="de-DE" sz="2000"/>
              <a:t>für Güter, die in </a:t>
            </a:r>
            <a:r>
              <a:rPr lang="de-DE" sz="2000">
                <a:solidFill>
                  <a:srgbClr val="00FF00"/>
                </a:solidFill>
              </a:rPr>
              <a:t>inländischer Währung</a:t>
            </a:r>
            <a:r>
              <a:rPr lang="de-DE" sz="2000"/>
              <a:t> verkauft werden. </a:t>
            </a:r>
            <a:r>
              <a:rPr lang="de-DE" sz="2000">
                <a:solidFill>
                  <a:srgbClr val="FF3300"/>
                </a:solidFill>
              </a:rPr>
              <a:t>=&gt; </a:t>
            </a:r>
            <a:r>
              <a:rPr lang="de-DE" sz="2000"/>
              <a:t>Ausländische Produzenten verkaufen Güter auf inländischen Märkten und benötigen ausländische Währung, um ihre Umsätze zu repatriieren.</a:t>
            </a:r>
          </a:p>
        </p:txBody>
      </p:sp>
      <p:sp>
        <p:nvSpPr>
          <p:cNvPr id="7789574" name="Rectangle 6"/>
          <p:cNvSpPr>
            <a:spLocks noGrp="1" noChangeArrowheads="1"/>
          </p:cNvSpPr>
          <p:nvPr>
            <p:ph type="title" idx="4294967295"/>
          </p:nvPr>
        </p:nvSpPr>
        <p:spPr/>
        <p:txBody>
          <a:bodyPr/>
          <a:lstStyle/>
          <a:p>
            <a:pPr eaLnBrk="1" hangingPunct="1">
              <a:defRPr/>
            </a:pPr>
            <a:r>
              <a:rPr lang="de-DE" sz="2200" dirty="0"/>
              <a:t>3. Währungstheorie und Währungspolitik                                             3.1.1. Angebot und Nachfrage auf Devisenmärkten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789571">
                                            <p:txEl>
                                              <p:pRg st="2" end="2"/>
                                            </p:txEl>
                                          </p:spTgt>
                                        </p:tgtEl>
                                        <p:attrNameLst>
                                          <p:attrName>style.visibility</p:attrName>
                                        </p:attrNameLst>
                                      </p:cBhvr>
                                      <p:to>
                                        <p:strVal val="visible"/>
                                      </p:to>
                                    </p:set>
                                    <p:anim calcmode="lin" valueType="num">
                                      <p:cBhvr additive="base">
                                        <p:cTn id="7" dur="500" fill="hold"/>
                                        <p:tgtEl>
                                          <p:spTgt spid="7789571">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7895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789571">
                                            <p:txEl>
                                              <p:pRg st="3" end="3"/>
                                            </p:txEl>
                                          </p:spTgt>
                                        </p:tgtEl>
                                        <p:attrNameLst>
                                          <p:attrName>style.visibility</p:attrName>
                                        </p:attrNameLst>
                                      </p:cBhvr>
                                      <p:to>
                                        <p:strVal val="visible"/>
                                      </p:to>
                                    </p:set>
                                    <p:anim calcmode="lin" valueType="num">
                                      <p:cBhvr additive="base">
                                        <p:cTn id="13" dur="500" fill="hold"/>
                                        <p:tgtEl>
                                          <p:spTgt spid="7789571">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7895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7789571">
                                            <p:txEl>
                                              <p:pRg st="4" end="4"/>
                                            </p:txEl>
                                          </p:spTgt>
                                        </p:tgtEl>
                                        <p:attrNameLst>
                                          <p:attrName>style.visibility</p:attrName>
                                        </p:attrNameLst>
                                      </p:cBhvr>
                                      <p:to>
                                        <p:strVal val="visible"/>
                                      </p:to>
                                    </p:set>
                                    <p:anim calcmode="lin" valueType="num">
                                      <p:cBhvr additive="base">
                                        <p:cTn id="19" dur="500" fill="hold"/>
                                        <p:tgtEl>
                                          <p:spTgt spid="778957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7895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7789571">
                                            <p:txEl>
                                              <p:pRg st="5" end="5"/>
                                            </p:txEl>
                                          </p:spTgt>
                                        </p:tgtEl>
                                        <p:attrNameLst>
                                          <p:attrName>style.visibility</p:attrName>
                                        </p:attrNameLst>
                                      </p:cBhvr>
                                      <p:to>
                                        <p:strVal val="visible"/>
                                      </p:to>
                                    </p:set>
                                    <p:anim calcmode="lin" valueType="num">
                                      <p:cBhvr additive="base">
                                        <p:cTn id="25" dur="500" fill="hold"/>
                                        <p:tgtEl>
                                          <p:spTgt spid="7789571">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78957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E2501482-99CB-44FA-9024-6DDFBD9BAB02}" type="slidenum">
              <a:rPr lang="de-DE" altLang="en-US" sz="1600" smtClean="0"/>
              <a:pPr algn="r" eaLnBrk="1" hangingPunct="1">
                <a:spcBef>
                  <a:spcPct val="0"/>
                </a:spcBef>
                <a:buClrTx/>
                <a:buFontTx/>
                <a:buNone/>
              </a:pPr>
              <a:t>80</a:t>
            </a:fld>
            <a:r>
              <a:rPr lang="de-DE" altLang="en-US" sz="1600"/>
              <a:t> -</a:t>
            </a:r>
          </a:p>
        </p:txBody>
      </p:sp>
      <p:sp>
        <p:nvSpPr>
          <p:cNvPr id="8601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grpSp>
        <p:nvGrpSpPr>
          <p:cNvPr id="86020" name="Group 2"/>
          <p:cNvGrpSpPr>
            <a:grpSpLocks/>
          </p:cNvGrpSpPr>
          <p:nvPr/>
        </p:nvGrpSpPr>
        <p:grpSpPr bwMode="auto">
          <a:xfrm>
            <a:off x="1122363" y="1333500"/>
            <a:ext cx="6489700" cy="5153025"/>
            <a:chOff x="691" y="840"/>
            <a:chExt cx="4088" cy="3246"/>
          </a:xfrm>
        </p:grpSpPr>
        <p:graphicFrame>
          <p:nvGraphicFramePr>
            <p:cNvPr id="86044" name="Object 3"/>
            <p:cNvGraphicFramePr>
              <a:graphicFrameLocks/>
            </p:cNvGraphicFramePr>
            <p:nvPr/>
          </p:nvGraphicFramePr>
          <p:xfrm>
            <a:off x="691" y="840"/>
            <a:ext cx="4050" cy="3246"/>
          </p:xfrm>
          <a:graphic>
            <a:graphicData uri="http://schemas.openxmlformats.org/presentationml/2006/ole">
              <mc:AlternateContent xmlns:mc="http://schemas.openxmlformats.org/markup-compatibility/2006">
                <mc:Choice xmlns:v="urn:schemas-microsoft-com:vml" Requires="v">
                  <p:oleObj spid="_x0000_s86261" name="Diagramm" r:id="rId4" imgW="7438848" imgH="5324601" progId="MSGraph.Chart.8">
                    <p:embed followColorScheme="full"/>
                  </p:oleObj>
                </mc:Choice>
                <mc:Fallback>
                  <p:oleObj name="Diagramm" r:id="rId4" imgW="7438848" imgH="5324601"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 y="840"/>
                          <a:ext cx="4050" cy="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45" name="Line 4"/>
            <p:cNvSpPr>
              <a:spLocks noChangeShapeType="1"/>
            </p:cNvSpPr>
            <p:nvPr/>
          </p:nvSpPr>
          <p:spPr bwMode="auto">
            <a:xfrm>
              <a:off x="4577" y="3922"/>
              <a:ext cx="20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6046" name="Line 5"/>
            <p:cNvSpPr>
              <a:spLocks noChangeShapeType="1"/>
            </p:cNvSpPr>
            <p:nvPr/>
          </p:nvSpPr>
          <p:spPr bwMode="auto">
            <a:xfrm rot="5400000" flipH="1">
              <a:off x="654" y="967"/>
              <a:ext cx="202" cy="0"/>
            </a:xfrm>
            <a:prstGeom prst="line">
              <a:avLst/>
            </a:prstGeom>
            <a:noFill/>
            <a:ln w="9525">
              <a:solidFill>
                <a:schemeClr val="tx1"/>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7460870" name="Rectangle 6"/>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a:t> </a:t>
            </a:r>
            <a:r>
              <a:rPr lang="de-DE" b="0"/>
              <a:t>3.2.1. Der Einfluss der Notenbank auf den Wechselkurs</a:t>
            </a:r>
          </a:p>
        </p:txBody>
      </p:sp>
      <p:sp>
        <p:nvSpPr>
          <p:cNvPr id="86022" name="Rectangle 7"/>
          <p:cNvSpPr>
            <a:spLocks noChangeArrowheads="1"/>
          </p:cNvSpPr>
          <p:nvPr/>
        </p:nvSpPr>
        <p:spPr bwMode="auto">
          <a:xfrm>
            <a:off x="1146175" y="1433513"/>
            <a:ext cx="14954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e = $ / DM</a:t>
            </a:r>
            <a:endParaRPr lang="en-GB" altLang="en-US" sz="2200" b="1"/>
          </a:p>
        </p:txBody>
      </p:sp>
      <p:sp>
        <p:nvSpPr>
          <p:cNvPr id="86023" name="Line 10"/>
          <p:cNvSpPr>
            <a:spLocks noChangeShapeType="1"/>
          </p:cNvSpPr>
          <p:nvPr/>
        </p:nvSpPr>
        <p:spPr bwMode="auto">
          <a:xfrm flipH="1" flipV="1">
            <a:off x="2930525" y="1577975"/>
            <a:ext cx="4108450" cy="353377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6024" name="Text Box 11"/>
          <p:cNvSpPr txBox="1">
            <a:spLocks noChangeArrowheads="1"/>
          </p:cNvSpPr>
          <p:nvPr/>
        </p:nvSpPr>
        <p:spPr bwMode="auto">
          <a:xfrm>
            <a:off x="6115050" y="5095875"/>
            <a:ext cx="3028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cs typeface="Arial" charset="0"/>
              </a:rPr>
              <a:t>DM-Nachfrage(P</a:t>
            </a:r>
            <a:r>
              <a:rPr lang="de-DE" altLang="en-US" sz="2000" baseline="-25000">
                <a:cs typeface="Arial" charset="0"/>
              </a:rPr>
              <a:t>1</a:t>
            </a:r>
            <a:r>
              <a:rPr lang="de-DE" altLang="en-US" sz="2000" baseline="30000">
                <a:cs typeface="Arial" charset="0"/>
              </a:rPr>
              <a:t>DM</a:t>
            </a:r>
            <a:r>
              <a:rPr lang="de-DE" altLang="en-US" sz="2000">
                <a:cs typeface="Arial" charset="0"/>
              </a:rPr>
              <a:t>,P</a:t>
            </a:r>
            <a:r>
              <a:rPr lang="de-DE" altLang="en-US" sz="2000" baseline="-25000">
                <a:cs typeface="Arial" charset="0"/>
              </a:rPr>
              <a:t>2</a:t>
            </a:r>
            <a:r>
              <a:rPr lang="de-DE" altLang="en-US" sz="2000" baseline="30000">
                <a:cs typeface="Arial" charset="0"/>
              </a:rPr>
              <a:t>$</a:t>
            </a:r>
            <a:r>
              <a:rPr lang="de-DE" altLang="en-US" sz="2000">
                <a:cs typeface="Arial" charset="0"/>
              </a:rPr>
              <a:t>)</a:t>
            </a:r>
          </a:p>
        </p:txBody>
      </p:sp>
      <p:sp>
        <p:nvSpPr>
          <p:cNvPr id="86025" name="Line 12"/>
          <p:cNvSpPr>
            <a:spLocks noChangeShapeType="1"/>
          </p:cNvSpPr>
          <p:nvPr/>
        </p:nvSpPr>
        <p:spPr bwMode="auto">
          <a:xfrm rot="-5400000" flipH="1" flipV="1">
            <a:off x="1952625" y="1481138"/>
            <a:ext cx="2701925" cy="3781425"/>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6026" name="Line 14"/>
          <p:cNvSpPr>
            <a:spLocks noChangeShapeType="1"/>
          </p:cNvSpPr>
          <p:nvPr/>
        </p:nvSpPr>
        <p:spPr bwMode="auto">
          <a:xfrm flipH="1">
            <a:off x="1162050" y="3708400"/>
            <a:ext cx="6321425" cy="0"/>
          </a:xfrm>
          <a:prstGeom prst="line">
            <a:avLst/>
          </a:prstGeom>
          <a:noFill/>
          <a:ln w="28575">
            <a:solidFill>
              <a:srgbClr val="00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6027" name="Rectangle 15"/>
          <p:cNvSpPr>
            <a:spLocks noChangeArrowheads="1"/>
          </p:cNvSpPr>
          <p:nvPr/>
        </p:nvSpPr>
        <p:spPr bwMode="auto">
          <a:xfrm>
            <a:off x="420688" y="3506788"/>
            <a:ext cx="7588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e</a:t>
            </a:r>
            <a:r>
              <a:rPr lang="en-GB" altLang="en-US" sz="2200" baseline="30000"/>
              <a:t>Fix</a:t>
            </a:r>
            <a:r>
              <a:rPr lang="en-GB" altLang="en-US" sz="2200" baseline="-25000"/>
              <a:t>1</a:t>
            </a:r>
          </a:p>
        </p:txBody>
      </p:sp>
      <p:sp>
        <p:nvSpPr>
          <p:cNvPr id="86028" name="Line 16"/>
          <p:cNvSpPr>
            <a:spLocks noChangeShapeType="1"/>
          </p:cNvSpPr>
          <p:nvPr/>
        </p:nvSpPr>
        <p:spPr bwMode="auto">
          <a:xfrm flipH="1">
            <a:off x="1092200" y="2709863"/>
            <a:ext cx="3195638" cy="0"/>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6029" name="Rectangle 17"/>
          <p:cNvSpPr>
            <a:spLocks noChangeArrowheads="1"/>
          </p:cNvSpPr>
          <p:nvPr/>
        </p:nvSpPr>
        <p:spPr bwMode="auto">
          <a:xfrm>
            <a:off x="350838" y="2508250"/>
            <a:ext cx="7588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e</a:t>
            </a:r>
            <a:r>
              <a:rPr lang="en-GB" altLang="en-US" sz="2200" baseline="-25000"/>
              <a:t>2</a:t>
            </a:r>
          </a:p>
        </p:txBody>
      </p:sp>
      <p:sp>
        <p:nvSpPr>
          <p:cNvPr id="86030" name="Line 18"/>
          <p:cNvSpPr>
            <a:spLocks noChangeShapeType="1"/>
          </p:cNvSpPr>
          <p:nvPr/>
        </p:nvSpPr>
        <p:spPr bwMode="auto">
          <a:xfrm>
            <a:off x="4252913" y="2730500"/>
            <a:ext cx="0" cy="3494088"/>
          </a:xfrm>
          <a:prstGeom prst="line">
            <a:avLst/>
          </a:prstGeom>
          <a:noFill/>
          <a:ln w="28575">
            <a:solidFill>
              <a:srgbClr val="FFFF00"/>
            </a:solidFill>
            <a:prstDash val="dash"/>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6031" name="Text Box 21"/>
          <p:cNvSpPr txBox="1">
            <a:spLocks noChangeArrowheads="1"/>
          </p:cNvSpPr>
          <p:nvPr/>
        </p:nvSpPr>
        <p:spPr bwMode="auto">
          <a:xfrm>
            <a:off x="3346450" y="1452563"/>
            <a:ext cx="3021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sm" len="sm"/>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t>DM-Angebot</a:t>
            </a:r>
            <a:r>
              <a:rPr lang="de-DE" altLang="en-US" sz="2000">
                <a:cs typeface="Arial" charset="0"/>
              </a:rPr>
              <a:t>(P</a:t>
            </a:r>
            <a:r>
              <a:rPr lang="de-DE" altLang="en-US" sz="2000" baseline="-25000">
                <a:cs typeface="Arial" charset="0"/>
              </a:rPr>
              <a:t>1</a:t>
            </a:r>
            <a:r>
              <a:rPr lang="de-DE" altLang="en-US" sz="2000" baseline="30000">
                <a:cs typeface="Arial" charset="0"/>
              </a:rPr>
              <a:t>DM</a:t>
            </a:r>
            <a:r>
              <a:rPr lang="de-DE" altLang="en-US" sz="2000">
                <a:cs typeface="Arial" charset="0"/>
              </a:rPr>
              <a:t>,P</a:t>
            </a:r>
            <a:r>
              <a:rPr lang="de-DE" altLang="en-US" sz="2000" baseline="-25000">
                <a:cs typeface="Arial" charset="0"/>
              </a:rPr>
              <a:t>2</a:t>
            </a:r>
            <a:r>
              <a:rPr lang="de-DE" altLang="en-US" sz="2000" baseline="30000">
                <a:cs typeface="Arial" charset="0"/>
              </a:rPr>
              <a:t>$</a:t>
            </a:r>
            <a:r>
              <a:rPr lang="de-DE" altLang="en-US" sz="2000">
                <a:cs typeface="Arial" charset="0"/>
              </a:rPr>
              <a:t>)</a:t>
            </a:r>
          </a:p>
        </p:txBody>
      </p:sp>
      <p:sp>
        <p:nvSpPr>
          <p:cNvPr id="7460886" name="Line 22"/>
          <p:cNvSpPr>
            <a:spLocks noChangeShapeType="1"/>
          </p:cNvSpPr>
          <p:nvPr/>
        </p:nvSpPr>
        <p:spPr bwMode="auto">
          <a:xfrm rot="-5400000" flipH="1" flipV="1">
            <a:off x="3623468" y="1786732"/>
            <a:ext cx="3014663" cy="4203700"/>
          </a:xfrm>
          <a:prstGeom prst="line">
            <a:avLst/>
          </a:prstGeom>
          <a:noFill/>
          <a:ln w="38100">
            <a:solidFill>
              <a:srgbClr val="00FFFF"/>
            </a:solidFill>
            <a:round/>
            <a:headEnd type="none" w="med" len="lg"/>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460887" name="Oval 23"/>
          <p:cNvSpPr>
            <a:spLocks noChangeArrowheads="1"/>
          </p:cNvSpPr>
          <p:nvPr/>
        </p:nvSpPr>
        <p:spPr bwMode="auto">
          <a:xfrm>
            <a:off x="5335588" y="3633788"/>
            <a:ext cx="130175" cy="123825"/>
          </a:xfrm>
          <a:prstGeom prst="ellipse">
            <a:avLst/>
          </a:prstGeom>
          <a:solidFill>
            <a:srgbClr val="00FF00"/>
          </a:solidFill>
          <a:ln w="3175" algn="ctr">
            <a:solidFill>
              <a:srgbClr val="000000"/>
            </a:solidFill>
            <a:round/>
            <a:headEnd type="none" w="med" len="lg"/>
            <a:tailEnd type="none" w="lg" len="lg"/>
          </a:ln>
        </p:spPr>
        <p:txBody>
          <a:bodyPr lIns="90000" tIns="46800" rIns="90000" bIns="4680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7460888" name="AutoShape 24"/>
          <p:cNvSpPr>
            <a:spLocks/>
          </p:cNvSpPr>
          <p:nvPr/>
        </p:nvSpPr>
        <p:spPr bwMode="auto">
          <a:xfrm rot="-5400000">
            <a:off x="5442744" y="1261269"/>
            <a:ext cx="247650" cy="2538412"/>
          </a:xfrm>
          <a:prstGeom prst="rightBrace">
            <a:avLst>
              <a:gd name="adj1" fmla="val 85417"/>
              <a:gd name="adj2" fmla="val 50000"/>
            </a:avLst>
          </a:prstGeom>
          <a:noFill/>
          <a:ln w="28575">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7460889" name="Line 25"/>
          <p:cNvSpPr>
            <a:spLocks noChangeShapeType="1"/>
          </p:cNvSpPr>
          <p:nvPr/>
        </p:nvSpPr>
        <p:spPr bwMode="auto">
          <a:xfrm flipH="1">
            <a:off x="5578475" y="1838325"/>
            <a:ext cx="966788" cy="501650"/>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460890" name="AutoShape 26"/>
          <p:cNvSpPr>
            <a:spLocks noChangeArrowheads="1"/>
          </p:cNvSpPr>
          <p:nvPr/>
        </p:nvSpPr>
        <p:spPr bwMode="auto">
          <a:xfrm>
            <a:off x="6364288" y="1276350"/>
            <a:ext cx="2228850" cy="803275"/>
          </a:xfrm>
          <a:prstGeom prst="roundRect">
            <a:avLst>
              <a:gd name="adj" fmla="val 12495"/>
            </a:avLst>
          </a:prstGeom>
          <a:solidFill>
            <a:srgbClr val="FFFF99"/>
          </a:solidFill>
          <a:ln w="50800">
            <a:solidFill>
              <a:srgbClr val="FF0000"/>
            </a:solidFill>
            <a:round/>
            <a:headEnd/>
            <a:tailEnd/>
          </a:ln>
        </p:spPr>
        <p:txBody>
          <a:bodyPr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r>
              <a:rPr lang="de-DE" altLang="en-US" sz="2000">
                <a:solidFill>
                  <a:srgbClr val="3333FF"/>
                </a:solidFill>
              </a:rPr>
              <a:t>DM-Angebot der Bundesbank</a:t>
            </a:r>
            <a:endParaRPr lang="de-DE" altLang="en-US" sz="2000" baseline="-25000">
              <a:solidFill>
                <a:srgbClr val="3333FF"/>
              </a:solidFill>
            </a:endParaRPr>
          </a:p>
        </p:txBody>
      </p:sp>
      <p:sp>
        <p:nvSpPr>
          <p:cNvPr id="7460891" name="Line 27"/>
          <p:cNvSpPr>
            <a:spLocks noChangeShapeType="1"/>
          </p:cNvSpPr>
          <p:nvPr/>
        </p:nvSpPr>
        <p:spPr bwMode="auto">
          <a:xfrm>
            <a:off x="4259263" y="2708275"/>
            <a:ext cx="2465387" cy="1588"/>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7460893" name="Line 29"/>
          <p:cNvSpPr>
            <a:spLocks noChangeShapeType="1"/>
          </p:cNvSpPr>
          <p:nvPr/>
        </p:nvSpPr>
        <p:spPr bwMode="auto">
          <a:xfrm>
            <a:off x="1312863" y="2813050"/>
            <a:ext cx="0" cy="804863"/>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6039" name="Oval 20"/>
          <p:cNvSpPr>
            <a:spLocks noChangeArrowheads="1"/>
          </p:cNvSpPr>
          <p:nvPr/>
        </p:nvSpPr>
        <p:spPr bwMode="auto">
          <a:xfrm>
            <a:off x="4191000" y="2632075"/>
            <a:ext cx="130175" cy="123825"/>
          </a:xfrm>
          <a:prstGeom prst="ellipse">
            <a:avLst/>
          </a:prstGeom>
          <a:solidFill>
            <a:srgbClr val="00FF00"/>
          </a:solidFill>
          <a:ln w="3175" algn="ctr">
            <a:solidFill>
              <a:srgbClr val="000000"/>
            </a:solidFill>
            <a:round/>
            <a:headEnd type="none" w="med" len="lg"/>
            <a:tailEnd type="none" w="lg" len="lg"/>
          </a:ln>
        </p:spPr>
        <p:txBody>
          <a:bodyPr lIns="90000" tIns="46800" rIns="90000" bIns="4680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86040" name="Rectangle 30"/>
          <p:cNvSpPr>
            <a:spLocks noChangeArrowheads="1"/>
          </p:cNvSpPr>
          <p:nvPr/>
        </p:nvSpPr>
        <p:spPr bwMode="auto">
          <a:xfrm>
            <a:off x="6953250" y="6267450"/>
            <a:ext cx="647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a:spcBef>
                <a:spcPct val="0"/>
              </a:spcBef>
              <a:buClrTx/>
              <a:buFontTx/>
              <a:buNone/>
            </a:pPr>
            <a:r>
              <a:rPr lang="en-GB" altLang="en-US" sz="2200"/>
              <a:t>DM</a:t>
            </a:r>
            <a:endParaRPr lang="en-GB" altLang="en-US" sz="2200" baseline="-25000"/>
          </a:p>
        </p:txBody>
      </p:sp>
      <p:sp>
        <p:nvSpPr>
          <p:cNvPr id="86041" name="Rectangle 31"/>
          <p:cNvSpPr>
            <a:spLocks noChangeArrowheads="1"/>
          </p:cNvSpPr>
          <p:nvPr/>
        </p:nvSpPr>
        <p:spPr bwMode="auto">
          <a:xfrm>
            <a:off x="3871913" y="6342063"/>
            <a:ext cx="7477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l" defTabSz="762000"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defTabSz="762000"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defTabSz="762000"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defTabSz="762000"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defTabSz="762000"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spcBef>
                <a:spcPct val="0"/>
              </a:spcBef>
              <a:buClrTx/>
              <a:buFontTx/>
              <a:buNone/>
            </a:pPr>
            <a:r>
              <a:rPr lang="en-GB" altLang="en-US" sz="2200"/>
              <a:t>DM</a:t>
            </a:r>
            <a:r>
              <a:rPr lang="en-GB" altLang="en-US" sz="2200" baseline="-25000"/>
              <a:t>2</a:t>
            </a:r>
            <a:endParaRPr lang="en-GB" altLang="en-US" sz="2200" b="1" baseline="-25000"/>
          </a:p>
        </p:txBody>
      </p:sp>
      <p:sp>
        <p:nvSpPr>
          <p:cNvPr id="7460896" name="AutoShape 32"/>
          <p:cNvSpPr>
            <a:spLocks noChangeArrowheads="1"/>
          </p:cNvSpPr>
          <p:nvPr/>
        </p:nvSpPr>
        <p:spPr bwMode="auto">
          <a:xfrm>
            <a:off x="88900" y="4133850"/>
            <a:ext cx="3916363" cy="2346325"/>
          </a:xfrm>
          <a:prstGeom prst="roundRect">
            <a:avLst>
              <a:gd name="adj" fmla="val 12495"/>
            </a:avLst>
          </a:prstGeom>
          <a:solidFill>
            <a:srgbClr val="FFFF99"/>
          </a:solidFill>
          <a:ln w="50800">
            <a:solidFill>
              <a:srgbClr val="FF0000"/>
            </a:solidFill>
            <a:round/>
            <a:headEnd/>
            <a:tailEnd/>
          </a:ln>
        </p:spPr>
        <p:txBody>
          <a:bodyPr lIns="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2000">
                <a:solidFill>
                  <a:srgbClr val="3333FF"/>
                </a:solidFill>
              </a:rPr>
              <a:t>Da die Bundesbank verpflichtet war, den DM-Dollar-Kurs maxi-mal 1% über e</a:t>
            </a:r>
            <a:r>
              <a:rPr lang="de-DE" altLang="en-US" sz="2000" baseline="30000">
                <a:solidFill>
                  <a:srgbClr val="3333FF"/>
                </a:solidFill>
              </a:rPr>
              <a:t>FIX</a:t>
            </a:r>
            <a:r>
              <a:rPr lang="de-DE" altLang="en-US" sz="2000" baseline="-25000">
                <a:solidFill>
                  <a:srgbClr val="3333FF"/>
                </a:solidFill>
              </a:rPr>
              <a:t>1</a:t>
            </a:r>
            <a:r>
              <a:rPr lang="de-DE" altLang="en-US" sz="2000">
                <a:solidFill>
                  <a:srgbClr val="3333FF"/>
                </a:solidFill>
              </a:rPr>
              <a:t> aufwerten zu lassen, musste sie stets zusätz-liche DM anbieten bzw. Dollar nachfragen, um den Kurs wieder Richtung e</a:t>
            </a:r>
            <a:r>
              <a:rPr lang="de-DE" altLang="en-US" sz="2000" baseline="30000">
                <a:solidFill>
                  <a:srgbClr val="3333FF"/>
                </a:solidFill>
              </a:rPr>
              <a:t>FIX</a:t>
            </a:r>
            <a:r>
              <a:rPr lang="de-DE" altLang="en-US" sz="2000" baseline="-25000">
                <a:solidFill>
                  <a:srgbClr val="3333FF"/>
                </a:solidFill>
              </a:rPr>
              <a:t>1 </a:t>
            </a:r>
            <a:r>
              <a:rPr lang="de-DE" altLang="en-US" sz="2000">
                <a:solidFill>
                  <a:srgbClr val="3333FF"/>
                </a:solidFill>
              </a:rPr>
              <a:t>zu drücken.</a:t>
            </a:r>
          </a:p>
        </p:txBody>
      </p:sp>
      <p:sp>
        <p:nvSpPr>
          <p:cNvPr id="7460898" name="Line 34"/>
          <p:cNvSpPr>
            <a:spLocks noChangeShapeType="1"/>
          </p:cNvSpPr>
          <p:nvPr/>
        </p:nvSpPr>
        <p:spPr bwMode="auto">
          <a:xfrm>
            <a:off x="2597150" y="3924300"/>
            <a:ext cx="2465388" cy="1588"/>
          </a:xfrm>
          <a:prstGeom prst="line">
            <a:avLst/>
          </a:prstGeom>
          <a:noFill/>
          <a:ln w="28575">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608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6089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46088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608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608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6088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4608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6089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460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0886" grpId="0" animBg="1"/>
      <p:bldP spid="7460887" grpId="0" animBg="1"/>
      <p:bldP spid="7460888" grpId="0" animBg="1"/>
      <p:bldP spid="7460889" grpId="0" animBg="1"/>
      <p:bldP spid="7460890" grpId="0" animBg="1"/>
      <p:bldP spid="7460891" grpId="0" animBg="1"/>
      <p:bldP spid="7460893" grpId="0" animBg="1"/>
      <p:bldP spid="7460896" grpId="0" animBg="1"/>
      <p:bldP spid="7460898"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70767CA1-0524-4722-938A-EE6439560793}" type="slidenum">
              <a:rPr lang="de-DE" altLang="en-US" sz="1600" smtClean="0"/>
              <a:pPr algn="r" eaLnBrk="1" hangingPunct="1">
                <a:spcBef>
                  <a:spcPct val="0"/>
                </a:spcBef>
                <a:buClrTx/>
                <a:buFontTx/>
                <a:buNone/>
              </a:pPr>
              <a:t>81</a:t>
            </a:fld>
            <a:r>
              <a:rPr lang="de-DE" altLang="en-US" sz="1600"/>
              <a:t> -</a:t>
            </a:r>
          </a:p>
        </p:txBody>
      </p:sp>
      <p:sp>
        <p:nvSpPr>
          <p:cNvPr id="8704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dirty="0"/>
              <a:t>Prof. Dr. Rainer Maurer</a:t>
            </a:r>
          </a:p>
        </p:txBody>
      </p:sp>
      <p:sp>
        <p:nvSpPr>
          <p:cNvPr id="7462914" name="Rectangle 2"/>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b="0"/>
              <a:t>3.2.2. Geldpolitik bei fixen Wechselkursen</a:t>
            </a:r>
          </a:p>
        </p:txBody>
      </p:sp>
      <p:sp>
        <p:nvSpPr>
          <p:cNvPr id="7462915" name="Rectangle 3"/>
          <p:cNvSpPr>
            <a:spLocks noGrp="1" noChangeArrowheads="1"/>
          </p:cNvSpPr>
          <p:nvPr>
            <p:ph type="body" idx="4294967295"/>
          </p:nvPr>
        </p:nvSpPr>
        <p:spPr>
          <a:xfrm>
            <a:off x="457200" y="1358900"/>
            <a:ext cx="8686800" cy="5289550"/>
          </a:xfrm>
        </p:spPr>
        <p:txBody>
          <a:bodyPr/>
          <a:lstStyle/>
          <a:p>
            <a:pPr marL="457200" indent="-457200" eaLnBrk="1" hangingPunct="1">
              <a:defRPr/>
            </a:pPr>
            <a:r>
              <a:rPr lang="de-DE" sz="2200" dirty="0"/>
              <a:t>Diese ständigen Devisenmarktinterventionen zugunsten des Dollars hatten zwei Konsequenzen:</a:t>
            </a:r>
          </a:p>
          <a:p>
            <a:pPr marL="1082675" lvl="1" indent="-457200" eaLnBrk="1" hangingPunct="1">
              <a:buFont typeface="Arial Unicode MS" pitchFamily="34" charset="-128"/>
              <a:buAutoNum type="arabicPeriod"/>
              <a:defRPr/>
            </a:pPr>
            <a:r>
              <a:rPr lang="de-DE" sz="2000" dirty="0"/>
              <a:t>Die Notenbanken der Mitgliedsländer häuften </a:t>
            </a:r>
            <a:r>
              <a:rPr lang="de-DE" sz="2000" dirty="0">
                <a:solidFill>
                  <a:srgbClr val="00FF00"/>
                </a:solidFill>
              </a:rPr>
              <a:t>riesige Dollarbestände</a:t>
            </a:r>
            <a:r>
              <a:rPr lang="de-DE" sz="2000" dirty="0"/>
              <a:t> an.</a:t>
            </a:r>
          </a:p>
          <a:p>
            <a:pPr marL="1082675" lvl="1" indent="-457200" eaLnBrk="1" hangingPunct="1">
              <a:buFont typeface="Arial Unicode MS" pitchFamily="34" charset="-128"/>
              <a:buAutoNum type="arabicPeriod"/>
              <a:defRPr/>
            </a:pPr>
            <a:r>
              <a:rPr lang="de-DE" sz="2000" dirty="0"/>
              <a:t>Da durch die Interventionen der Dollarwechselkurs nicht abwerten konnte, sondern auf seinem </a:t>
            </a:r>
            <a:r>
              <a:rPr lang="de-DE" sz="2000" dirty="0">
                <a:solidFill>
                  <a:srgbClr val="00FF00"/>
                </a:solidFill>
              </a:rPr>
              <a:t>Fixkursniveau</a:t>
            </a:r>
            <a:r>
              <a:rPr lang="de-DE" sz="2000" dirty="0"/>
              <a:t> blieb, blieben die </a:t>
            </a:r>
            <a:r>
              <a:rPr lang="de-DE" sz="2000" dirty="0">
                <a:solidFill>
                  <a:srgbClr val="00FF00"/>
                </a:solidFill>
              </a:rPr>
              <a:t>Güter der Mitgliedsländer</a:t>
            </a:r>
            <a:r>
              <a:rPr lang="de-DE" sz="2000" dirty="0"/>
              <a:t> aus Sicht der Amerikaner </a:t>
            </a:r>
            <a:r>
              <a:rPr lang="de-DE" sz="2000" dirty="0">
                <a:solidFill>
                  <a:srgbClr val="00FF00"/>
                </a:solidFill>
              </a:rPr>
              <a:t>billig</a:t>
            </a:r>
            <a:r>
              <a:rPr lang="de-DE" sz="2000" dirty="0"/>
              <a:t> und wurden weiterhin </a:t>
            </a:r>
            <a:r>
              <a:rPr lang="de-DE" sz="2000" dirty="0">
                <a:solidFill>
                  <a:srgbClr val="00FF00"/>
                </a:solidFill>
              </a:rPr>
              <a:t>stark nachgefragt</a:t>
            </a:r>
            <a:r>
              <a:rPr lang="de-DE" sz="2000" dirty="0"/>
              <a:t>:</a:t>
            </a:r>
          </a:p>
          <a:p>
            <a:pPr marL="625475" lvl="1" indent="0" eaLnBrk="1" hangingPunct="1">
              <a:buFont typeface="Arial Unicode MS" pitchFamily="34" charset="-128"/>
              <a:buNone/>
              <a:defRPr/>
            </a:pPr>
            <a:endParaRPr lang="de-DE" dirty="0"/>
          </a:p>
          <a:p>
            <a:pPr marL="1073150" lvl="1" indent="-444500" eaLnBrk="1" hangingPunct="1">
              <a:defRPr/>
            </a:pPr>
            <a:r>
              <a:rPr lang="de-DE" sz="2000" dirty="0"/>
              <a:t>Durch die resultierende Überschussnachfrage, stiegen dann auch die Preise in den Mitgliedsländern. Die hohe Inflation in den USA übertrug sich also auf die Mitgliedsländer des Bretton-Woods-Systems (=„</a:t>
            </a:r>
            <a:r>
              <a:rPr lang="de-DE" sz="2000" dirty="0">
                <a:solidFill>
                  <a:srgbClr val="66FF33"/>
                </a:solidFill>
              </a:rPr>
              <a:t>Inflationsimport</a:t>
            </a:r>
            <a:r>
              <a:rPr lang="de-DE" sz="2000" dirty="0"/>
              <a:t>“). </a:t>
            </a:r>
          </a:p>
        </p:txBody>
      </p:sp>
      <p:sp>
        <p:nvSpPr>
          <p:cNvPr id="6" name="TextBox 5"/>
          <p:cNvSpPr txBox="1"/>
          <p:nvPr/>
        </p:nvSpPr>
        <p:spPr>
          <a:xfrm>
            <a:off x="4286250" y="4010025"/>
            <a:ext cx="200025" cy="400050"/>
          </a:xfrm>
          <a:prstGeom prst="rect">
            <a:avLst/>
          </a:prstGeom>
          <a:noFill/>
        </p:spPr>
        <p:txBody>
          <a:bodyPr anchor="ctr" anchorCtr="1">
            <a:spAutoFit/>
          </a:bodyPr>
          <a:lstStyle/>
          <a:p>
            <a:pPr algn="just">
              <a:defRPr/>
            </a:pPr>
            <a:r>
              <a:rPr lang="de-DE" kern="0" dirty="0">
                <a:solidFill>
                  <a:srgbClr val="FF66FF"/>
                </a:solidFill>
                <a:effectLst>
                  <a:outerShdw blurRad="38100" dist="38100" dir="2700000" algn="tl">
                    <a:srgbClr val="000000"/>
                  </a:outerShdw>
                </a:effectLst>
                <a:latin typeface="Arial"/>
                <a:cs typeface="Arial" charset="0"/>
              </a:rPr>
              <a:t>↓</a:t>
            </a:r>
            <a:endParaRPr lang="de-DE" dirty="0">
              <a:solidFill>
                <a:srgbClr val="FF66FF"/>
              </a:solidFill>
            </a:endParaRPr>
          </a:p>
        </p:txBody>
      </p:sp>
      <p:sp>
        <p:nvSpPr>
          <p:cNvPr id="7" name="TextBox 5"/>
          <p:cNvSpPr txBox="1"/>
          <p:nvPr/>
        </p:nvSpPr>
        <p:spPr>
          <a:xfrm rot="10800000">
            <a:off x="5143500" y="4086225"/>
            <a:ext cx="200025" cy="400050"/>
          </a:xfrm>
          <a:prstGeom prst="rect">
            <a:avLst/>
          </a:prstGeom>
          <a:noFill/>
        </p:spPr>
        <p:txBody>
          <a:bodyPr anchor="ctr" anchorCtr="1">
            <a:spAutoFit/>
          </a:bodyPr>
          <a:lstStyle/>
          <a:p>
            <a:pPr algn="just">
              <a:defRPr/>
            </a:pPr>
            <a:r>
              <a:rPr lang="de-DE" kern="0" dirty="0">
                <a:solidFill>
                  <a:srgbClr val="66FF33"/>
                </a:solidFill>
                <a:effectLst>
                  <a:outerShdw blurRad="38100" dist="38100" dir="2700000" algn="tl">
                    <a:srgbClr val="000000"/>
                  </a:outerShdw>
                </a:effectLst>
                <a:latin typeface="Arial"/>
                <a:cs typeface="Arial" charset="0"/>
              </a:rPr>
              <a:t>↓</a:t>
            </a:r>
            <a:endParaRPr lang="de-DE" dirty="0">
              <a:solidFill>
                <a:srgbClr val="66FF33"/>
              </a:solidFill>
            </a:endParaRPr>
          </a:p>
        </p:txBody>
      </p:sp>
      <p:sp>
        <p:nvSpPr>
          <p:cNvPr id="3" name="Textfeld 2"/>
          <p:cNvSpPr txBox="1">
            <a:spLocks noChangeArrowheads="1"/>
          </p:cNvSpPr>
          <p:nvPr/>
        </p:nvSpPr>
        <p:spPr bwMode="auto">
          <a:xfrm>
            <a:off x="2838450" y="4038600"/>
            <a:ext cx="1485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de-DE" altLang="en-US" sz="2000">
                <a:solidFill>
                  <a:srgbClr val="00FF00"/>
                </a:solidFill>
              </a:rPr>
              <a:t>P</a:t>
            </a:r>
            <a:r>
              <a:rPr lang="de-DE" altLang="en-US" sz="2000" baseline="-25000">
                <a:solidFill>
                  <a:srgbClr val="00FF00"/>
                </a:solidFill>
              </a:rPr>
              <a:t>DM </a:t>
            </a:r>
            <a:r>
              <a:rPr lang="de-DE" altLang="en-US" sz="2000">
                <a:solidFill>
                  <a:srgbClr val="00FF00"/>
                </a:solidFill>
              </a:rPr>
              <a:t>* </a:t>
            </a:r>
            <a:r>
              <a:rPr lang="de-DE" altLang="en-US" sz="2000">
                <a:solidFill>
                  <a:srgbClr val="00FF00"/>
                </a:solidFill>
                <a:cs typeface="Arial" charset="0"/>
              </a:rPr>
              <a:t>e</a:t>
            </a:r>
            <a:r>
              <a:rPr lang="de-DE" altLang="en-US" sz="2000" baseline="-25000">
                <a:solidFill>
                  <a:srgbClr val="00FF00"/>
                </a:solidFill>
                <a:cs typeface="Arial" charset="0"/>
              </a:rPr>
              <a:t> </a:t>
            </a:r>
            <a:r>
              <a:rPr lang="de-DE" altLang="en-US" sz="2000" baseline="30000">
                <a:solidFill>
                  <a:srgbClr val="00FF00"/>
                </a:solidFill>
                <a:cs typeface="Arial" charset="0"/>
              </a:rPr>
              <a:t>$</a:t>
            </a:r>
            <a:r>
              <a:rPr lang="de-DE" altLang="en-US" sz="2000" baseline="-25000">
                <a:solidFill>
                  <a:srgbClr val="00FF00"/>
                </a:solidFill>
                <a:cs typeface="Arial" charset="0"/>
              </a:rPr>
              <a:t>DM</a:t>
            </a:r>
            <a:endParaRPr lang="en-US" altLang="en-US" sz="2000"/>
          </a:p>
        </p:txBody>
      </p:sp>
      <p:sp>
        <p:nvSpPr>
          <p:cNvPr id="11" name="Textfeld 10"/>
          <p:cNvSpPr txBox="1">
            <a:spLocks noChangeArrowheads="1"/>
          </p:cNvSpPr>
          <p:nvPr/>
        </p:nvSpPr>
        <p:spPr bwMode="auto">
          <a:xfrm>
            <a:off x="4491038" y="4067175"/>
            <a:ext cx="41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de-DE" altLang="en-US" sz="2000">
                <a:solidFill>
                  <a:srgbClr val="00FF00"/>
                </a:solidFill>
              </a:rPr>
              <a:t>&lt;</a:t>
            </a:r>
            <a:endParaRPr lang="en-US" altLang="en-US" sz="2000"/>
          </a:p>
        </p:txBody>
      </p:sp>
      <p:sp>
        <p:nvSpPr>
          <p:cNvPr id="12" name="Textfeld 11"/>
          <p:cNvSpPr txBox="1">
            <a:spLocks noChangeArrowheads="1"/>
          </p:cNvSpPr>
          <p:nvPr/>
        </p:nvSpPr>
        <p:spPr bwMode="auto">
          <a:xfrm>
            <a:off x="4824413" y="4038600"/>
            <a:ext cx="47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just" eaLnBrk="1" hangingPunct="1">
              <a:spcBef>
                <a:spcPct val="0"/>
              </a:spcBef>
              <a:buClrTx/>
              <a:buFontTx/>
              <a:buNone/>
            </a:pPr>
            <a:r>
              <a:rPr lang="de-DE" altLang="en-US" sz="2000">
                <a:solidFill>
                  <a:srgbClr val="00FF00"/>
                </a:solidFill>
              </a:rPr>
              <a:t>P</a:t>
            </a:r>
            <a:r>
              <a:rPr lang="de-DE" altLang="en-US" sz="2000" baseline="-25000">
                <a:solidFill>
                  <a:srgbClr val="00FF00"/>
                </a:solidFill>
              </a:rPr>
              <a:t>$</a:t>
            </a:r>
            <a:endParaRPr lang="en-US" altLang="en-US" sz="2000"/>
          </a:p>
        </p:txBody>
      </p:sp>
      <p:sp>
        <p:nvSpPr>
          <p:cNvPr id="13" name="TextBox 5"/>
          <p:cNvSpPr txBox="1"/>
          <p:nvPr/>
        </p:nvSpPr>
        <p:spPr>
          <a:xfrm rot="10800000">
            <a:off x="4124325" y="4067175"/>
            <a:ext cx="200025" cy="400050"/>
          </a:xfrm>
          <a:prstGeom prst="rect">
            <a:avLst/>
          </a:prstGeom>
          <a:noFill/>
        </p:spPr>
        <p:txBody>
          <a:bodyPr anchor="ctr" anchorCtr="1">
            <a:spAutoFit/>
          </a:bodyPr>
          <a:lstStyle/>
          <a:p>
            <a:pPr algn="just">
              <a:defRPr/>
            </a:pPr>
            <a:r>
              <a:rPr lang="de-DE" kern="0" dirty="0">
                <a:solidFill>
                  <a:srgbClr val="66FF33"/>
                </a:solidFill>
                <a:effectLst>
                  <a:outerShdw blurRad="38100" dist="38100" dir="2700000" algn="tl">
                    <a:srgbClr val="000000"/>
                  </a:outerShdw>
                </a:effectLst>
                <a:latin typeface="Arial"/>
                <a:cs typeface="Arial" charset="0"/>
              </a:rPr>
              <a:t>↓</a:t>
            </a:r>
            <a:endParaRPr lang="de-DE" dirty="0">
              <a:solidFill>
                <a:srgbClr val="66FF33"/>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62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62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462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11" grpId="0"/>
      <p:bldP spid="12" grpId="0"/>
      <p:bldP spid="13" grpId="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2E7C18EA-AED0-480F-AA66-920C27C8531C}" type="slidenum">
              <a:rPr lang="de-DE" altLang="en-US" sz="1600" smtClean="0"/>
              <a:pPr algn="r" eaLnBrk="1" hangingPunct="1">
                <a:spcBef>
                  <a:spcPct val="0"/>
                </a:spcBef>
                <a:buClrTx/>
                <a:buFontTx/>
                <a:buNone/>
              </a:pPr>
              <a:t>82</a:t>
            </a:fld>
            <a:r>
              <a:rPr lang="de-DE" altLang="en-US" sz="1600"/>
              <a:t> -</a:t>
            </a:r>
          </a:p>
        </p:txBody>
      </p:sp>
      <p:sp>
        <p:nvSpPr>
          <p:cNvPr id="8806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465986" name="Rectangle 2"/>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b="0"/>
              <a:t>3.2.2. Geldpolitik bei fixen Wechselkursen</a:t>
            </a:r>
          </a:p>
        </p:txBody>
      </p:sp>
      <p:sp>
        <p:nvSpPr>
          <p:cNvPr id="7465987" name="Rectangle 3"/>
          <p:cNvSpPr>
            <a:spLocks noGrp="1" noChangeArrowheads="1"/>
          </p:cNvSpPr>
          <p:nvPr>
            <p:ph type="body" idx="4294967295"/>
          </p:nvPr>
        </p:nvSpPr>
        <p:spPr>
          <a:xfrm>
            <a:off x="457200" y="1358900"/>
            <a:ext cx="8686800" cy="5126038"/>
          </a:xfrm>
        </p:spPr>
        <p:txBody>
          <a:bodyPr/>
          <a:lstStyle/>
          <a:p>
            <a:pPr marL="728662" indent="-444500" eaLnBrk="1" hangingPunct="1">
              <a:defRPr/>
            </a:pPr>
            <a:r>
              <a:rPr lang="de-DE" sz="2200" dirty="0"/>
              <a:t>Das zeigt: In Fixkursystemen </a:t>
            </a:r>
            <a:r>
              <a:rPr lang="de-DE" sz="2200" dirty="0">
                <a:solidFill>
                  <a:srgbClr val="66FF33"/>
                </a:solidFill>
              </a:rPr>
              <a:t>passen</a:t>
            </a:r>
            <a:r>
              <a:rPr lang="de-DE" sz="2200" dirty="0"/>
              <a:t> sich die </a:t>
            </a:r>
            <a:r>
              <a:rPr lang="de-DE" sz="2200" dirty="0">
                <a:solidFill>
                  <a:srgbClr val="66FF33"/>
                </a:solidFill>
              </a:rPr>
              <a:t>Inflationsraten</a:t>
            </a:r>
            <a:r>
              <a:rPr lang="de-DE" sz="2200" dirty="0"/>
              <a:t> der Mitgliedsländer langfristig also immer der </a:t>
            </a:r>
            <a:r>
              <a:rPr lang="de-DE" sz="2200" dirty="0">
                <a:solidFill>
                  <a:srgbClr val="66FF33"/>
                </a:solidFill>
              </a:rPr>
              <a:t>Inflationsrate der Leitwährung an</a:t>
            </a:r>
            <a:r>
              <a:rPr lang="de-DE" sz="2200" dirty="0"/>
              <a:t>:</a:t>
            </a:r>
          </a:p>
          <a:p>
            <a:pPr marL="1082675" lvl="1" indent="-457200" eaLnBrk="1" hangingPunct="1">
              <a:buNone/>
              <a:defRPr/>
            </a:pPr>
            <a:r>
              <a:rPr lang="de-DE" sz="2000" dirty="0"/>
              <a:t>                          </a:t>
            </a:r>
            <a:r>
              <a:rPr lang="de-DE" sz="2000" dirty="0">
                <a:solidFill>
                  <a:srgbClr val="00FF00"/>
                </a:solidFill>
              </a:rPr>
              <a:t>P</a:t>
            </a:r>
            <a:r>
              <a:rPr lang="de-DE" sz="2000" baseline="-25000" dirty="0">
                <a:solidFill>
                  <a:srgbClr val="00FF00"/>
                </a:solidFill>
              </a:rPr>
              <a:t>DM </a:t>
            </a:r>
            <a:r>
              <a:rPr lang="de-DE" sz="2000" dirty="0">
                <a:solidFill>
                  <a:srgbClr val="FF66FF"/>
                </a:solidFill>
                <a:cs typeface="Arial" charset="0"/>
              </a:rPr>
              <a:t>↑</a:t>
            </a:r>
            <a:r>
              <a:rPr lang="de-DE" sz="2000" dirty="0">
                <a:solidFill>
                  <a:srgbClr val="00FF00"/>
                </a:solidFill>
                <a:cs typeface="Arial" charset="0"/>
              </a:rPr>
              <a:t> </a:t>
            </a:r>
            <a:r>
              <a:rPr lang="de-DE" sz="2000" dirty="0">
                <a:solidFill>
                  <a:srgbClr val="00FF00"/>
                </a:solidFill>
              </a:rPr>
              <a:t>* </a:t>
            </a:r>
            <a:r>
              <a:rPr lang="de-DE" sz="2000" dirty="0">
                <a:solidFill>
                  <a:srgbClr val="00FF00"/>
                </a:solidFill>
                <a:cs typeface="Arial" charset="0"/>
              </a:rPr>
              <a:t>e</a:t>
            </a:r>
            <a:r>
              <a:rPr lang="de-DE" sz="2000" baseline="-25000" dirty="0">
                <a:solidFill>
                  <a:srgbClr val="00FF00"/>
                </a:solidFill>
                <a:cs typeface="Arial" charset="0"/>
              </a:rPr>
              <a:t> </a:t>
            </a:r>
            <a:r>
              <a:rPr lang="de-DE" sz="2000" baseline="30000" dirty="0">
                <a:solidFill>
                  <a:srgbClr val="00FF00"/>
                </a:solidFill>
                <a:cs typeface="Arial" charset="0"/>
              </a:rPr>
              <a:t>$</a:t>
            </a:r>
            <a:r>
              <a:rPr lang="de-DE" sz="2000" baseline="-25000" dirty="0">
                <a:solidFill>
                  <a:srgbClr val="00FF00"/>
                </a:solidFill>
                <a:cs typeface="Arial" charset="0"/>
              </a:rPr>
              <a:t>DM </a:t>
            </a:r>
            <a:r>
              <a:rPr lang="de-DE" sz="2000" dirty="0">
                <a:solidFill>
                  <a:srgbClr val="00FF00"/>
                </a:solidFill>
                <a:cs typeface="Arial" charset="0"/>
              </a:rPr>
              <a:t>↑</a:t>
            </a:r>
            <a:r>
              <a:rPr lang="de-DE" sz="2000" baseline="-25000" dirty="0">
                <a:solidFill>
                  <a:srgbClr val="00FF00"/>
                </a:solidFill>
                <a:cs typeface="Arial" charset="0"/>
              </a:rPr>
              <a:t> </a:t>
            </a:r>
            <a:r>
              <a:rPr lang="de-DE" sz="2000" dirty="0">
                <a:solidFill>
                  <a:srgbClr val="66FF33"/>
                </a:solidFill>
                <a:cs typeface="Arial" charset="0"/>
              </a:rPr>
              <a:t>↓</a:t>
            </a:r>
            <a:r>
              <a:rPr lang="de-DE" sz="2000" dirty="0">
                <a:solidFill>
                  <a:srgbClr val="FFC000"/>
                </a:solidFill>
                <a:cs typeface="Arial" charset="0"/>
              </a:rPr>
              <a:t> </a:t>
            </a:r>
            <a:r>
              <a:rPr lang="de-DE" sz="2000" dirty="0">
                <a:solidFill>
                  <a:srgbClr val="00FF00"/>
                </a:solidFill>
                <a:cs typeface="Arial" charset="0"/>
              </a:rPr>
              <a:t>= </a:t>
            </a:r>
            <a:r>
              <a:rPr lang="de-DE" sz="2000" dirty="0">
                <a:solidFill>
                  <a:srgbClr val="00FF00"/>
                </a:solidFill>
              </a:rPr>
              <a:t>P</a:t>
            </a:r>
            <a:r>
              <a:rPr lang="de-DE" sz="2000" baseline="-25000" dirty="0">
                <a:solidFill>
                  <a:srgbClr val="00FF00"/>
                </a:solidFill>
              </a:rPr>
              <a:t>$</a:t>
            </a:r>
            <a:r>
              <a:rPr lang="de-DE" sz="2000" dirty="0">
                <a:solidFill>
                  <a:srgbClr val="00FF00"/>
                </a:solidFill>
                <a:cs typeface="Arial" charset="0"/>
              </a:rPr>
              <a:t>↑</a:t>
            </a:r>
            <a:endParaRPr lang="de-DE" sz="2100" dirty="0"/>
          </a:p>
          <a:p>
            <a:pPr marL="358775" indent="-358775" eaLnBrk="1" hangingPunct="1">
              <a:defRPr/>
            </a:pPr>
            <a:r>
              <a:rPr lang="de-DE" sz="2100" dirty="0"/>
              <a:t>Warum kam es nun unter diesen Umständen zum Bruch des Bretton-Woods-Systems?</a:t>
            </a:r>
          </a:p>
          <a:p>
            <a:pPr marL="1081088" lvl="1" indent="-457200" eaLnBrk="1" hangingPunct="1">
              <a:defRPr/>
            </a:pPr>
            <a:r>
              <a:rPr lang="de-DE" sz="2100" dirty="0"/>
              <a:t>Da die US-Notenbank ihre Geldmenge wachsen ließ, ohne im dazu notwendigen Umfang ihre Goldbestände zu erhöhen, stiegen die </a:t>
            </a:r>
            <a:r>
              <a:rPr lang="de-DE" sz="2100" dirty="0">
                <a:solidFill>
                  <a:srgbClr val="00FF00"/>
                </a:solidFill>
              </a:rPr>
              <a:t>$-Reserven der Notenbanken </a:t>
            </a:r>
            <a:r>
              <a:rPr lang="de-DE" sz="2100" dirty="0"/>
              <a:t>der Mitgliedsländer</a:t>
            </a:r>
            <a:r>
              <a:rPr lang="de-DE" sz="2100" dirty="0">
                <a:solidFill>
                  <a:srgbClr val="00FF00"/>
                </a:solidFill>
              </a:rPr>
              <a:t> weit über </a:t>
            </a:r>
            <a:r>
              <a:rPr lang="de-DE" sz="2100" dirty="0"/>
              <a:t>die </a:t>
            </a:r>
            <a:r>
              <a:rPr lang="de-DE" sz="2100" dirty="0">
                <a:solidFill>
                  <a:srgbClr val="00FF00"/>
                </a:solidFill>
              </a:rPr>
              <a:t>Goldbestände der US-Notenbank</a:t>
            </a:r>
            <a:r>
              <a:rPr lang="de-DE" sz="2100" dirty="0"/>
              <a:t>.</a:t>
            </a:r>
          </a:p>
          <a:p>
            <a:pPr marL="1081088" lvl="1" indent="-457200" eaLnBrk="1" hangingPunct="1">
              <a:defRPr/>
            </a:pPr>
            <a:r>
              <a:rPr lang="de-DE" sz="2100" dirty="0"/>
              <a:t>Da der </a:t>
            </a:r>
            <a:r>
              <a:rPr lang="de-DE" sz="2100" dirty="0">
                <a:solidFill>
                  <a:srgbClr val="00FF00"/>
                </a:solidFill>
              </a:rPr>
              <a:t>freie Marktpreis des Goldes</a:t>
            </a:r>
            <a:r>
              <a:rPr lang="de-DE" sz="2100" dirty="0"/>
              <a:t> über den 35 $/Feinunze lag, zu dem die Fed Gold verkauften musste, bestand für die anderen Notenbanken des </a:t>
            </a:r>
            <a:r>
              <a:rPr lang="de-DE" sz="2100" dirty="0" err="1"/>
              <a:t>Bretton</a:t>
            </a:r>
            <a:r>
              <a:rPr lang="de-DE" sz="2100" dirty="0"/>
              <a:t>-Woods-Systems ein </a:t>
            </a:r>
            <a:r>
              <a:rPr lang="de-DE" sz="2100" dirty="0">
                <a:solidFill>
                  <a:srgbClr val="00FF00"/>
                </a:solidFill>
              </a:rPr>
              <a:t>starker Anreiz</a:t>
            </a:r>
            <a:r>
              <a:rPr lang="de-DE" sz="2100" dirty="0"/>
              <a:t>, ihre $-</a:t>
            </a:r>
            <a:r>
              <a:rPr lang="de-DE" sz="2100" dirty="0">
                <a:solidFill>
                  <a:srgbClr val="00FF00"/>
                </a:solidFill>
              </a:rPr>
              <a:t>Reserven bei der Fed einzulösen</a:t>
            </a:r>
            <a:r>
              <a:rPr lang="de-DE" sz="2100" dirty="0"/>
              <a:t> und das Gold dann zu dem höheren Preis auf dem freien Markt zu verkaufen.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659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659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65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28E992C1-F4D1-4EE7-90A7-42C4D4867414}" type="slidenum">
              <a:rPr lang="de-DE" altLang="en-US" sz="1600" smtClean="0"/>
              <a:pPr algn="r" eaLnBrk="1" hangingPunct="1">
                <a:spcBef>
                  <a:spcPct val="0"/>
                </a:spcBef>
                <a:buClrTx/>
                <a:buFontTx/>
                <a:buNone/>
              </a:pPr>
              <a:t>83</a:t>
            </a:fld>
            <a:r>
              <a:rPr lang="de-DE" altLang="en-US" sz="1600"/>
              <a:t> -</a:t>
            </a:r>
          </a:p>
        </p:txBody>
      </p:sp>
      <p:sp>
        <p:nvSpPr>
          <p:cNvPr id="8909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009730" name="Rectangle 2"/>
          <p:cNvSpPr>
            <a:spLocks noGrp="1" noChangeArrowheads="1"/>
          </p:cNvSpPr>
          <p:nvPr>
            <p:ph type="title" idx="4294967295"/>
          </p:nvPr>
        </p:nvSpPr>
        <p:spPr>
          <a:xfrm>
            <a:off x="0" y="31750"/>
            <a:ext cx="9144000" cy="1100138"/>
          </a:xfrm>
        </p:spPr>
        <p:txBody>
          <a:bodyPr/>
          <a:lstStyle/>
          <a:p>
            <a:pPr eaLnBrk="1" hangingPunct="1">
              <a:defRPr/>
            </a:pPr>
            <a:r>
              <a:rPr lang="de-DE"/>
              <a:t>3. Währungstheorie und Währungspolitik</a:t>
            </a:r>
            <a:br>
              <a:rPr lang="de-DE"/>
            </a:br>
            <a:r>
              <a:rPr lang="de-DE" b="0"/>
              <a:t>3.2.2. Geldpolitik bei fixen Wechselkursen</a:t>
            </a:r>
          </a:p>
        </p:txBody>
      </p:sp>
      <p:sp>
        <p:nvSpPr>
          <p:cNvPr id="8009731" name="Rectangle 3"/>
          <p:cNvSpPr>
            <a:spLocks noGrp="1" noChangeArrowheads="1"/>
          </p:cNvSpPr>
          <p:nvPr>
            <p:ph type="body" idx="4294967295"/>
          </p:nvPr>
        </p:nvSpPr>
        <p:spPr>
          <a:xfrm>
            <a:off x="457200" y="1358900"/>
            <a:ext cx="8686800" cy="5126038"/>
          </a:xfrm>
        </p:spPr>
        <p:txBody>
          <a:bodyPr/>
          <a:lstStyle/>
          <a:p>
            <a:pPr marL="495300" indent="-495300" eaLnBrk="1" hangingPunct="1">
              <a:lnSpc>
                <a:spcPct val="90000"/>
              </a:lnSpc>
              <a:defRPr/>
            </a:pPr>
            <a:r>
              <a:rPr lang="de-DE" sz="2200" dirty="0">
                <a:solidFill>
                  <a:srgbClr val="00FF00"/>
                </a:solidFill>
              </a:rPr>
              <a:t>Frankreich</a:t>
            </a:r>
            <a:r>
              <a:rPr lang="de-DE" sz="2200" dirty="0"/>
              <a:t> machte 1969 dann den ersten Schritt und wollte seine gesamten $-Reserven bei der Fed in Gold umtauschen.</a:t>
            </a:r>
          </a:p>
          <a:p>
            <a:pPr marL="495300" indent="-495300" eaLnBrk="1" hangingPunct="1">
              <a:lnSpc>
                <a:spcPct val="90000"/>
              </a:lnSpc>
              <a:defRPr/>
            </a:pPr>
            <a:r>
              <a:rPr lang="de-DE" sz="2200" dirty="0"/>
              <a:t>Da die Fed aber nicht genug Gold hatte, konnte sie das nicht tun. Die </a:t>
            </a:r>
            <a:r>
              <a:rPr lang="de-DE" sz="2200" dirty="0">
                <a:solidFill>
                  <a:srgbClr val="00FF00"/>
                </a:solidFill>
              </a:rPr>
              <a:t>Fed</a:t>
            </a:r>
            <a:r>
              <a:rPr lang="de-DE" sz="2200" dirty="0"/>
              <a:t> war also de facto „</a:t>
            </a:r>
            <a:r>
              <a:rPr lang="de-DE" sz="2200" dirty="0">
                <a:solidFill>
                  <a:srgbClr val="00FF00"/>
                </a:solidFill>
              </a:rPr>
              <a:t>zahlungsunfähig</a:t>
            </a:r>
            <a:r>
              <a:rPr lang="de-DE" sz="2200" dirty="0"/>
              <a:t>“.</a:t>
            </a:r>
          </a:p>
          <a:p>
            <a:pPr marL="495300" indent="-495300" eaLnBrk="1" hangingPunct="1">
              <a:lnSpc>
                <a:spcPct val="90000"/>
              </a:lnSpc>
              <a:defRPr/>
            </a:pPr>
            <a:r>
              <a:rPr lang="de-DE" sz="2200" dirty="0"/>
              <a:t>Ein von der US-Seite vorgebrachter </a:t>
            </a:r>
            <a:r>
              <a:rPr lang="de-DE" sz="2200" dirty="0">
                <a:solidFill>
                  <a:srgbClr val="00FF00"/>
                </a:solidFill>
              </a:rPr>
              <a:t>Lösungsvorschlag</a:t>
            </a:r>
            <a:r>
              <a:rPr lang="de-DE" sz="2200" dirty="0"/>
              <a:t>, sah vor, die </a:t>
            </a:r>
            <a:r>
              <a:rPr lang="de-DE" sz="2200" dirty="0" err="1"/>
              <a:t>Fixkurse</a:t>
            </a:r>
            <a:r>
              <a:rPr lang="de-DE" sz="2200" dirty="0"/>
              <a:t> des </a:t>
            </a:r>
            <a:r>
              <a:rPr lang="de-DE" sz="2200" dirty="0">
                <a:solidFill>
                  <a:srgbClr val="00FF00"/>
                </a:solidFill>
              </a:rPr>
              <a:t>Dollars</a:t>
            </a:r>
            <a:r>
              <a:rPr lang="de-DE" sz="2200" dirty="0"/>
              <a:t> gegenüber anderen Währungen </a:t>
            </a:r>
            <a:r>
              <a:rPr lang="de-DE" sz="2200" dirty="0" err="1">
                <a:solidFill>
                  <a:srgbClr val="00FF00"/>
                </a:solidFill>
              </a:rPr>
              <a:t>abzu</a:t>
            </a:r>
            <a:r>
              <a:rPr lang="de-DE" sz="2200" dirty="0">
                <a:solidFill>
                  <a:srgbClr val="00FF00"/>
                </a:solidFill>
              </a:rPr>
              <a:t>-werten</a:t>
            </a:r>
            <a:r>
              <a:rPr lang="de-DE" sz="2200" dirty="0"/>
              <a:t>. Dadurch hätten die ständigen Dollarkäufe der Mitgliedsländer unterbleiben können.</a:t>
            </a:r>
          </a:p>
          <a:p>
            <a:pPr marL="495300" indent="-495300" eaLnBrk="1" hangingPunct="1">
              <a:lnSpc>
                <a:spcPct val="90000"/>
              </a:lnSpc>
              <a:defRPr/>
            </a:pPr>
            <a:r>
              <a:rPr lang="de-DE" sz="2200" dirty="0"/>
              <a:t>Die meisten Mitgliedsländer fanden diese Idee nicht gut, weil dies eine </a:t>
            </a:r>
            <a:r>
              <a:rPr lang="de-DE" sz="2200" dirty="0">
                <a:solidFill>
                  <a:srgbClr val="00FF00"/>
                </a:solidFill>
              </a:rPr>
              <a:t>Abwertung</a:t>
            </a:r>
            <a:r>
              <a:rPr lang="de-DE" sz="2200" dirty="0"/>
              <a:t> ihrer bereits angesammelten </a:t>
            </a:r>
            <a:r>
              <a:rPr lang="de-DE" sz="2200" dirty="0" err="1">
                <a:solidFill>
                  <a:srgbClr val="00FF00"/>
                </a:solidFill>
              </a:rPr>
              <a:t>Dollarbe</a:t>
            </a:r>
            <a:r>
              <a:rPr lang="de-DE" sz="2200" dirty="0">
                <a:solidFill>
                  <a:srgbClr val="00FF00"/>
                </a:solidFill>
              </a:rPr>
              <a:t>-stände</a:t>
            </a:r>
            <a:r>
              <a:rPr lang="de-DE" sz="2200" dirty="0"/>
              <a:t> - und damit des Goldwertes ihrer Dollarreserven - bedeutet hätte. </a:t>
            </a:r>
          </a:p>
          <a:p>
            <a:pPr marL="495300" indent="-495300" eaLnBrk="1" hangingPunct="1">
              <a:lnSpc>
                <a:spcPct val="90000"/>
              </a:lnSpc>
              <a:defRPr/>
            </a:pPr>
            <a:r>
              <a:rPr lang="de-DE" sz="2200" dirty="0"/>
              <a:t>Da man sich nicht einigen konnte, wurde 1971 von Präsident </a:t>
            </a:r>
            <a:r>
              <a:rPr lang="de-DE" sz="2200" dirty="0">
                <a:solidFill>
                  <a:srgbClr val="00FF00"/>
                </a:solidFill>
              </a:rPr>
              <a:t>Nixon</a:t>
            </a:r>
            <a:r>
              <a:rPr lang="de-DE" sz="2200" dirty="0"/>
              <a:t> die </a:t>
            </a:r>
            <a:r>
              <a:rPr lang="de-DE" sz="2200" dirty="0" err="1">
                <a:solidFill>
                  <a:srgbClr val="00FF00"/>
                </a:solidFill>
              </a:rPr>
              <a:t>Goldeinlösepflicht</a:t>
            </a:r>
            <a:r>
              <a:rPr lang="de-DE" sz="2200" dirty="0">
                <a:solidFill>
                  <a:srgbClr val="00FF00"/>
                </a:solidFill>
              </a:rPr>
              <a:t> </a:t>
            </a:r>
            <a:r>
              <a:rPr lang="de-DE" sz="2200" dirty="0"/>
              <a:t>der USA einseitig</a:t>
            </a:r>
            <a:r>
              <a:rPr lang="de-DE" sz="2200" dirty="0">
                <a:solidFill>
                  <a:srgbClr val="00FF00"/>
                </a:solidFill>
              </a:rPr>
              <a:t> gekündigt</a:t>
            </a:r>
            <a:r>
              <a:rPr lang="de-DE" sz="2200" dirty="0"/>
              <a:t>, was in der Folge zum </a:t>
            </a:r>
            <a:r>
              <a:rPr lang="de-DE" sz="2200" dirty="0">
                <a:solidFill>
                  <a:srgbClr val="00FF00"/>
                </a:solidFill>
              </a:rPr>
              <a:t>Zusammenbruch </a:t>
            </a:r>
            <a:r>
              <a:rPr lang="de-DE" sz="2200" dirty="0"/>
              <a:t>des </a:t>
            </a:r>
            <a:r>
              <a:rPr lang="de-DE" sz="2200" dirty="0" err="1"/>
              <a:t>Bretton</a:t>
            </a:r>
            <a:r>
              <a:rPr lang="de-DE" sz="2200" dirty="0"/>
              <a:t>-Woods-Systems im Jahr 1973 führte.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097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097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097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097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14F421B0-0D71-4336-83AB-2AFBCDE0735B}" type="slidenum">
              <a:rPr lang="de-DE" altLang="en-US" sz="1600" smtClean="0"/>
              <a:pPr algn="r" eaLnBrk="1" hangingPunct="1">
                <a:spcBef>
                  <a:spcPct val="0"/>
                </a:spcBef>
                <a:buClrTx/>
                <a:buFontTx/>
                <a:buNone/>
              </a:pPr>
              <a:t>84</a:t>
            </a:fld>
            <a:r>
              <a:rPr lang="de-DE" altLang="en-US" sz="1600"/>
              <a:t> -</a:t>
            </a:r>
          </a:p>
        </p:txBody>
      </p:sp>
      <p:sp>
        <p:nvSpPr>
          <p:cNvPr id="90115"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463938" name="Rectangle 2"/>
          <p:cNvSpPr>
            <a:spLocks noGrp="1" noChangeArrowheads="1"/>
          </p:cNvSpPr>
          <p:nvPr>
            <p:ph type="title" idx="4294967295"/>
          </p:nvPr>
        </p:nvSpPr>
        <p:spPr>
          <a:xfrm>
            <a:off x="0" y="31750"/>
            <a:ext cx="9144000" cy="1100138"/>
          </a:xfrm>
        </p:spPr>
        <p:txBody>
          <a:bodyPr/>
          <a:lstStyle/>
          <a:p>
            <a:pPr eaLnBrk="1" hangingPunct="1">
              <a:defRPr/>
            </a:pPr>
            <a:r>
              <a:rPr lang="de-DE" dirty="0"/>
              <a:t>3. Währungstheorie und Währungspolitik</a:t>
            </a:r>
            <a:br>
              <a:rPr lang="de-DE" dirty="0"/>
            </a:br>
            <a:r>
              <a:rPr lang="de-DE" b="0" dirty="0"/>
              <a:t>3.2.2. Geldpolitik bei fixen Wechselkursen</a:t>
            </a:r>
          </a:p>
        </p:txBody>
      </p:sp>
      <p:sp>
        <p:nvSpPr>
          <p:cNvPr id="7463939" name="Rectangle 3"/>
          <p:cNvSpPr>
            <a:spLocks noGrp="1" noChangeArrowheads="1"/>
          </p:cNvSpPr>
          <p:nvPr>
            <p:ph type="body" idx="4294967295"/>
          </p:nvPr>
        </p:nvSpPr>
        <p:spPr>
          <a:xfrm>
            <a:off x="457200" y="1358900"/>
            <a:ext cx="8455025" cy="5126038"/>
          </a:xfrm>
        </p:spPr>
        <p:txBody>
          <a:bodyPr/>
          <a:lstStyle/>
          <a:p>
            <a:pPr marL="495300" indent="-495300" eaLnBrk="1" hangingPunct="1">
              <a:defRPr/>
            </a:pPr>
            <a:r>
              <a:rPr lang="de-DE" sz="2200" dirty="0"/>
              <a:t>Damit begann dann eine Phase flexibler Wechselkurse für die Weltwirtschaft. </a:t>
            </a:r>
          </a:p>
          <a:p>
            <a:pPr marL="495300" indent="-495300" eaLnBrk="1" hangingPunct="1">
              <a:defRPr/>
            </a:pPr>
            <a:r>
              <a:rPr lang="de-DE" sz="2200" dirty="0"/>
              <a:t>Die </a:t>
            </a:r>
            <a:r>
              <a:rPr lang="de-DE" sz="2200" dirty="0">
                <a:solidFill>
                  <a:srgbClr val="00FF00"/>
                </a:solidFill>
              </a:rPr>
              <a:t>EU-Länder</a:t>
            </a:r>
            <a:r>
              <a:rPr lang="de-DE" sz="2200" dirty="0"/>
              <a:t> begrenzten jedoch bereits 1973 durch die </a:t>
            </a:r>
            <a:r>
              <a:rPr lang="de-DE" sz="2200" dirty="0" err="1"/>
              <a:t>Ein-führung</a:t>
            </a:r>
            <a:r>
              <a:rPr lang="de-DE" sz="2200" dirty="0"/>
              <a:t> der „</a:t>
            </a:r>
            <a:r>
              <a:rPr lang="de-DE" sz="2200" dirty="0">
                <a:solidFill>
                  <a:srgbClr val="00FF00"/>
                </a:solidFill>
              </a:rPr>
              <a:t>Währungsschlange</a:t>
            </a:r>
            <a:r>
              <a:rPr lang="de-DE" sz="2200" dirty="0"/>
              <a:t>“ die Wechselkursschwankungen zwischen ihren Ländern. </a:t>
            </a:r>
          </a:p>
          <a:p>
            <a:pPr marL="495300" indent="-495300" eaLnBrk="1" hangingPunct="1">
              <a:defRPr/>
            </a:pPr>
            <a:r>
              <a:rPr lang="de-DE" sz="2200" dirty="0"/>
              <a:t>1979 wurde dann der </a:t>
            </a:r>
            <a:r>
              <a:rPr lang="de-DE" sz="2200" dirty="0">
                <a:solidFill>
                  <a:srgbClr val="00FF00"/>
                </a:solidFill>
              </a:rPr>
              <a:t>Europäischen </a:t>
            </a:r>
            <a:r>
              <a:rPr lang="de-DE" sz="2200" dirty="0" err="1">
                <a:solidFill>
                  <a:srgbClr val="00FF00"/>
                </a:solidFill>
              </a:rPr>
              <a:t>Wechselursmechanismus</a:t>
            </a:r>
            <a:r>
              <a:rPr lang="de-DE" sz="2200" dirty="0"/>
              <a:t> eingeführt, der dann für die meisten Mitgliedsländer 1999 in der </a:t>
            </a:r>
            <a:r>
              <a:rPr lang="de-DE" sz="2200" dirty="0">
                <a:solidFill>
                  <a:srgbClr val="00FF00"/>
                </a:solidFill>
              </a:rPr>
              <a:t>Europäischen Währungsunion</a:t>
            </a:r>
            <a:r>
              <a:rPr lang="de-DE" sz="2200" dirty="0"/>
              <a:t> aufging.</a:t>
            </a:r>
          </a:p>
          <a:p>
            <a:pPr marL="495300" indent="-495300" eaLnBrk="1" hangingPunct="1">
              <a:defRPr/>
            </a:pPr>
            <a:endParaRPr lang="de-DE" sz="2200" dirty="0"/>
          </a:p>
          <a:p>
            <a:pPr marL="495300" indent="-495300" eaLnBrk="1" hangingPunct="1">
              <a:defRPr/>
            </a:pPr>
            <a:r>
              <a:rPr lang="de-DE" sz="2200" dirty="0"/>
              <a:t>Was war der </a:t>
            </a:r>
            <a:r>
              <a:rPr lang="de-DE" sz="2200" dirty="0">
                <a:solidFill>
                  <a:srgbClr val="66FF33"/>
                </a:solidFill>
              </a:rPr>
              <a:t>Konstruktionsfehler</a:t>
            </a:r>
            <a:r>
              <a:rPr lang="de-DE" sz="2200" dirty="0"/>
              <a:t> des </a:t>
            </a:r>
            <a:r>
              <a:rPr lang="de-DE" sz="2200" dirty="0" err="1"/>
              <a:t>Bretton-Woods</a:t>
            </a:r>
            <a:r>
              <a:rPr lang="de-DE" sz="2200" dirty="0"/>
              <a:t> Systems?</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5F283053-4776-4F20-A474-4C4A0A085906}" type="slidenum">
              <a:rPr lang="de-DE" altLang="en-US" sz="1600" smtClean="0"/>
              <a:pPr algn="r" eaLnBrk="1" hangingPunct="1">
                <a:spcBef>
                  <a:spcPct val="0"/>
                </a:spcBef>
                <a:buClrTx/>
                <a:buFontTx/>
                <a:buNone/>
              </a:pPr>
              <a:t>85</a:t>
            </a:fld>
            <a:r>
              <a:rPr lang="de-DE" altLang="en-US" sz="1600"/>
              <a:t> -</a:t>
            </a:r>
          </a:p>
        </p:txBody>
      </p:sp>
      <p:sp>
        <p:nvSpPr>
          <p:cNvPr id="9113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438338" name="Rectangle 2"/>
          <p:cNvSpPr>
            <a:spLocks noGrp="1" noChangeArrowheads="1"/>
          </p:cNvSpPr>
          <p:nvPr>
            <p:ph type="title" idx="4294967295"/>
          </p:nvPr>
        </p:nvSpPr>
        <p:spPr>
          <a:xfrm>
            <a:off x="254000" y="131763"/>
            <a:ext cx="8666163" cy="1143000"/>
          </a:xfrm>
        </p:spPr>
        <p:txBody>
          <a:bodyPr/>
          <a:lstStyle/>
          <a:p>
            <a:pPr eaLnBrk="1" hangingPunct="1">
              <a:defRPr/>
            </a:pPr>
            <a:r>
              <a:rPr lang="de-DE"/>
              <a:t>Internationale Wirtschaftsbeziehungen</a:t>
            </a:r>
          </a:p>
        </p:txBody>
      </p:sp>
      <p:sp>
        <p:nvSpPr>
          <p:cNvPr id="7438339" name="Rectangle 3"/>
          <p:cNvSpPr>
            <a:spLocks noGrp="1" noChangeArrowheads="1"/>
          </p:cNvSpPr>
          <p:nvPr>
            <p:ph type="body" idx="4294967295"/>
          </p:nvPr>
        </p:nvSpPr>
        <p:spPr>
          <a:xfrm>
            <a:off x="477838" y="1347788"/>
            <a:ext cx="8318500" cy="5213350"/>
          </a:xfrm>
        </p:spPr>
        <p:txBody>
          <a:bodyPr/>
          <a:lstStyle/>
          <a:p>
            <a:pPr marL="571500" indent="-571500" eaLnBrk="1" hangingPunct="1">
              <a:buFont typeface="Arial Unicode MS" pitchFamily="34" charset="-128"/>
              <a:buNone/>
              <a:defRPr/>
            </a:pPr>
            <a:r>
              <a:rPr lang="de-DE" sz="2200" dirty="0">
                <a:solidFill>
                  <a:srgbClr val="FFFF00"/>
                </a:solidFill>
              </a:rPr>
              <a:t>3.1. Währungstheorie</a:t>
            </a:r>
          </a:p>
          <a:p>
            <a:pPr marL="571500" indent="-571500" eaLnBrk="1" hangingPunct="1">
              <a:buFont typeface="Arial Unicode MS" pitchFamily="34" charset="-128"/>
              <a:buNone/>
              <a:defRPr/>
            </a:pPr>
            <a:r>
              <a:rPr lang="de-DE" sz="2200" dirty="0">
                <a:solidFill>
                  <a:srgbClr val="FFFF00"/>
                </a:solidFill>
              </a:rPr>
              <a:t>	 3.1.1. Die Zahlungsbilanz</a:t>
            </a:r>
          </a:p>
          <a:p>
            <a:pPr marL="571500" indent="-571500" eaLnBrk="1" hangingPunct="1">
              <a:buFont typeface="Arial Unicode MS" pitchFamily="34" charset="-128"/>
              <a:buNone/>
              <a:defRPr/>
            </a:pPr>
            <a:r>
              <a:rPr lang="de-DE" sz="2200" dirty="0">
                <a:solidFill>
                  <a:srgbClr val="FFFF00"/>
                </a:solidFill>
              </a:rPr>
              <a:t>        3.1.1. Angebot und Nachfrage auf Devisenmärkten</a:t>
            </a:r>
          </a:p>
          <a:p>
            <a:pPr marL="571500" indent="-571500" eaLnBrk="1" hangingPunct="1">
              <a:buFont typeface="Arial Unicode MS" pitchFamily="34" charset="-128"/>
              <a:buNone/>
              <a:defRPr/>
            </a:pPr>
            <a:r>
              <a:rPr lang="de-DE" sz="2200" dirty="0">
                <a:solidFill>
                  <a:srgbClr val="FFFF00"/>
                </a:solidFill>
              </a:rPr>
              <a:t>        3.1.2. Kaufkraft- und Zinsparität </a:t>
            </a:r>
          </a:p>
          <a:p>
            <a:pPr marL="571500" indent="-571500" eaLnBrk="1" hangingPunct="1">
              <a:buFont typeface="Arial Unicode MS" pitchFamily="34" charset="-128"/>
              <a:buNone/>
              <a:defRPr/>
            </a:pPr>
            <a:r>
              <a:rPr lang="de-DE" sz="2200" dirty="0">
                <a:solidFill>
                  <a:srgbClr val="FFFF00"/>
                </a:solidFill>
              </a:rPr>
              <a:t>3.2. Währungspolitik</a:t>
            </a:r>
          </a:p>
          <a:p>
            <a:pPr marL="571500" indent="-571500" eaLnBrk="1" hangingPunct="1">
              <a:buFont typeface="Arial Unicode MS" pitchFamily="34" charset="-128"/>
              <a:buNone/>
              <a:defRPr/>
            </a:pPr>
            <a:r>
              <a:rPr lang="de-DE" sz="2200" dirty="0">
                <a:solidFill>
                  <a:srgbClr val="FFFF00"/>
                </a:solidFill>
              </a:rPr>
              <a:t>       3.2.1. Der Einfluss der Notenbank auf den Wechselkurs</a:t>
            </a:r>
          </a:p>
          <a:p>
            <a:pPr marL="571500" indent="-571500" eaLnBrk="1" hangingPunct="1">
              <a:buFont typeface="Arial Unicode MS" pitchFamily="34" charset="-128"/>
              <a:buNone/>
              <a:defRPr/>
            </a:pPr>
            <a:r>
              <a:rPr lang="de-DE" sz="2200" dirty="0">
                <a:solidFill>
                  <a:srgbClr val="FFFF00"/>
                </a:solidFill>
              </a:rPr>
              <a:t>                  3.2.1.1. Der direkte Einfluss über den Devisenmarkt</a:t>
            </a:r>
          </a:p>
          <a:p>
            <a:pPr marL="571500" indent="-571500" eaLnBrk="1" hangingPunct="1">
              <a:buFont typeface="Arial Unicode MS" pitchFamily="34" charset="-128"/>
              <a:buNone/>
              <a:defRPr/>
            </a:pPr>
            <a:r>
              <a:rPr lang="de-DE" sz="2200" dirty="0">
                <a:solidFill>
                  <a:srgbClr val="FFFF00"/>
                </a:solidFill>
              </a:rPr>
              <a:t>                  3.2.1.2. Der Einfluss über den </a:t>
            </a:r>
            <a:r>
              <a:rPr lang="de-DE" sz="2200" dirty="0" err="1">
                <a:solidFill>
                  <a:srgbClr val="FFFF00"/>
                </a:solidFill>
              </a:rPr>
              <a:t>Zinsparitätenkanal</a:t>
            </a:r>
            <a:endParaRPr lang="de-DE" sz="2200" dirty="0">
              <a:solidFill>
                <a:srgbClr val="FFFF00"/>
              </a:solidFill>
            </a:endParaRPr>
          </a:p>
          <a:p>
            <a:pPr marL="571500" indent="-571500" eaLnBrk="1" hangingPunct="1">
              <a:buFont typeface="Arial Unicode MS" pitchFamily="34" charset="-128"/>
              <a:buNone/>
              <a:defRPr/>
            </a:pPr>
            <a:r>
              <a:rPr lang="de-DE" sz="2200" dirty="0">
                <a:solidFill>
                  <a:srgbClr val="FFFF00"/>
                </a:solidFill>
              </a:rPr>
              <a:t>                  3.2.1.3. Der Einfluss über den </a:t>
            </a:r>
            <a:r>
              <a:rPr lang="de-DE" sz="2200" dirty="0" err="1">
                <a:solidFill>
                  <a:srgbClr val="FFFF00"/>
                </a:solidFill>
              </a:rPr>
              <a:t>Kaufkraftparitätenkanal</a:t>
            </a:r>
            <a:endParaRPr lang="de-DE" sz="2200" dirty="0">
              <a:solidFill>
                <a:srgbClr val="FFFF00"/>
              </a:solidFill>
            </a:endParaRPr>
          </a:p>
          <a:p>
            <a:pPr marL="571500" indent="-571500" eaLnBrk="1" hangingPunct="1">
              <a:buFont typeface="Arial Unicode MS" pitchFamily="34" charset="-128"/>
              <a:buNone/>
              <a:defRPr/>
            </a:pPr>
            <a:r>
              <a:rPr lang="de-DE" sz="2200" dirty="0">
                <a:solidFill>
                  <a:srgbClr val="FFFF00"/>
                </a:solidFill>
              </a:rPr>
              <a:t>        3.2.2. Währungspolitik bei fixen Wechselkursen</a:t>
            </a:r>
          </a:p>
          <a:p>
            <a:pPr marL="571500" indent="-571500" eaLnBrk="1" hangingPunct="1">
              <a:buFont typeface="Arial Unicode MS" pitchFamily="34" charset="-128"/>
              <a:buNone/>
              <a:defRPr/>
            </a:pPr>
            <a:r>
              <a:rPr lang="de-DE" sz="2200" dirty="0">
                <a:solidFill>
                  <a:srgbClr val="FFFF00"/>
                </a:solidFill>
              </a:rPr>
              <a:t>        3.2.3. Währungspolitik bei flexiblen Wechselkursen</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34F49C1F-8CF1-4630-8B82-79B6AF03B8FC}" type="slidenum">
              <a:rPr lang="de-DE" altLang="en-US" sz="1600" smtClean="0"/>
              <a:pPr algn="r" eaLnBrk="1" hangingPunct="1">
                <a:spcBef>
                  <a:spcPct val="0"/>
                </a:spcBef>
                <a:buClrTx/>
                <a:buFontTx/>
                <a:buNone/>
              </a:pPr>
              <a:t>86</a:t>
            </a:fld>
            <a:r>
              <a:rPr lang="de-DE" altLang="en-US" sz="1600"/>
              <a:t> -</a:t>
            </a:r>
          </a:p>
        </p:txBody>
      </p:sp>
      <p:sp>
        <p:nvSpPr>
          <p:cNvPr id="9216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467010" name="Rectangle 2"/>
          <p:cNvSpPr>
            <a:spLocks noGrp="1" noChangeArrowheads="1"/>
          </p:cNvSpPr>
          <p:nvPr>
            <p:ph type="title" idx="4294967295"/>
          </p:nvPr>
        </p:nvSpPr>
        <p:spPr>
          <a:xfrm>
            <a:off x="0" y="31750"/>
            <a:ext cx="9144000" cy="1100138"/>
          </a:xfrm>
        </p:spPr>
        <p:txBody>
          <a:bodyPr/>
          <a:lstStyle/>
          <a:p>
            <a:pPr eaLnBrk="1" hangingPunct="1">
              <a:defRPr/>
            </a:pPr>
            <a:r>
              <a:rPr lang="de-DE" dirty="0"/>
              <a:t>3. Währungstheorie und Währungspolitik</a:t>
            </a:r>
            <a:br>
              <a:rPr lang="de-DE" dirty="0"/>
            </a:br>
            <a:r>
              <a:rPr lang="de-DE" b="0" dirty="0"/>
              <a:t>3.2.3. Flexible Wechselkurse</a:t>
            </a:r>
          </a:p>
        </p:txBody>
      </p:sp>
      <p:sp>
        <p:nvSpPr>
          <p:cNvPr id="7467011" name="Rectangle 3"/>
          <p:cNvSpPr>
            <a:spLocks noGrp="1" noChangeArrowheads="1"/>
          </p:cNvSpPr>
          <p:nvPr>
            <p:ph type="body" idx="4294967295"/>
          </p:nvPr>
        </p:nvSpPr>
        <p:spPr>
          <a:xfrm>
            <a:off x="457200" y="1358900"/>
            <a:ext cx="8428038" cy="5126038"/>
          </a:xfrm>
        </p:spPr>
        <p:txBody>
          <a:bodyPr/>
          <a:lstStyle/>
          <a:p>
            <a:pPr marL="495300" indent="-495300" eaLnBrk="1" hangingPunct="1">
              <a:defRPr/>
            </a:pPr>
            <a:r>
              <a:rPr lang="de-DE" sz="2200" dirty="0"/>
              <a:t>In einem System </a:t>
            </a:r>
            <a:r>
              <a:rPr lang="de-DE" sz="2200" dirty="0">
                <a:solidFill>
                  <a:srgbClr val="00FF00"/>
                </a:solidFill>
              </a:rPr>
              <a:t>flexibler Wechselkurse </a:t>
            </a:r>
            <a:r>
              <a:rPr lang="de-DE" sz="2200" dirty="0"/>
              <a:t>braucht die Noten-bank im Prinzip auf den Wechselkurs keine Rücksicht zu nehmen.</a:t>
            </a:r>
          </a:p>
          <a:p>
            <a:pPr marL="495300" indent="-495300" eaLnBrk="1" hangingPunct="1">
              <a:defRPr/>
            </a:pPr>
            <a:r>
              <a:rPr lang="de-DE" sz="2200" dirty="0"/>
              <a:t>Sie kann sich darauf konzentrieren, mit Hilfe ihrer Geldmenge die </a:t>
            </a:r>
            <a:r>
              <a:rPr lang="de-DE" sz="2200" dirty="0">
                <a:solidFill>
                  <a:srgbClr val="00FF00"/>
                </a:solidFill>
              </a:rPr>
              <a:t>Inflationsrate</a:t>
            </a:r>
            <a:r>
              <a:rPr lang="de-DE" sz="2200" dirty="0"/>
              <a:t> </a:t>
            </a:r>
            <a:r>
              <a:rPr lang="de-DE" sz="2200" dirty="0">
                <a:solidFill>
                  <a:srgbClr val="00FF00"/>
                </a:solidFill>
              </a:rPr>
              <a:t>in</a:t>
            </a:r>
            <a:r>
              <a:rPr lang="de-DE" sz="2200" dirty="0"/>
              <a:t> dem von ihr angestrebten </a:t>
            </a:r>
            <a:r>
              <a:rPr lang="de-DE" sz="2200" dirty="0">
                <a:solidFill>
                  <a:srgbClr val="00FF00"/>
                </a:solidFill>
              </a:rPr>
              <a:t>Zielbereich</a:t>
            </a:r>
            <a:r>
              <a:rPr lang="de-DE" sz="2200" dirty="0"/>
              <a:t> zu halten.</a:t>
            </a:r>
          </a:p>
          <a:p>
            <a:pPr marL="495300" indent="-495300" eaLnBrk="1" hangingPunct="1">
              <a:lnSpc>
                <a:spcPct val="90000"/>
              </a:lnSpc>
              <a:defRPr/>
            </a:pPr>
            <a:r>
              <a:rPr lang="de-DE" sz="2200" dirty="0"/>
              <a:t>Der </a:t>
            </a:r>
            <a:r>
              <a:rPr lang="de-DE" sz="2200" dirty="0">
                <a:solidFill>
                  <a:srgbClr val="00FF00"/>
                </a:solidFill>
              </a:rPr>
              <a:t>Nachteil </a:t>
            </a:r>
            <a:r>
              <a:rPr lang="de-DE" sz="2200" dirty="0"/>
              <a:t>in einem </a:t>
            </a:r>
            <a:r>
              <a:rPr lang="de-DE" sz="2200" dirty="0" err="1"/>
              <a:t>Flexkurssystem</a:t>
            </a:r>
            <a:r>
              <a:rPr lang="de-DE" sz="2200" dirty="0"/>
              <a:t> sind die kurzfristigen und zum Teil heftigen  </a:t>
            </a:r>
            <a:r>
              <a:rPr lang="de-DE" sz="2200" dirty="0">
                <a:solidFill>
                  <a:srgbClr val="00FF00"/>
                </a:solidFill>
              </a:rPr>
              <a:t>Wechselkursschwankungen</a:t>
            </a:r>
            <a:r>
              <a:rPr lang="de-DE" sz="2200" dirty="0"/>
              <a:t>.</a:t>
            </a:r>
          </a:p>
          <a:p>
            <a:pPr marL="495300" indent="-495300" eaLnBrk="1" hangingPunct="1">
              <a:lnSpc>
                <a:spcPct val="90000"/>
              </a:lnSpc>
              <a:defRPr/>
            </a:pPr>
            <a:r>
              <a:rPr lang="de-DE" sz="2200" dirty="0">
                <a:solidFill>
                  <a:srgbClr val="00FF00"/>
                </a:solidFill>
              </a:rPr>
              <a:t>Exportunternehmen</a:t>
            </a:r>
            <a:r>
              <a:rPr lang="de-DE" sz="2200" dirty="0"/>
              <a:t>, die ihre Produkte im Ausland in ausländischer Währung verkaufen müssen, haben deshalb ein </a:t>
            </a:r>
            <a:r>
              <a:rPr lang="de-DE" sz="2200" dirty="0">
                <a:solidFill>
                  <a:srgbClr val="00FF00"/>
                </a:solidFill>
              </a:rPr>
              <a:t>erhöhtes Gewinn- und Absatzrisiko</a:t>
            </a:r>
            <a:r>
              <a:rPr lang="de-DE" sz="2200" dirty="0"/>
              <a:t>.</a:t>
            </a:r>
          </a:p>
          <a:p>
            <a:pPr marL="495300" indent="-495300" eaLnBrk="1" hangingPunct="1">
              <a:lnSpc>
                <a:spcPct val="90000"/>
              </a:lnSpc>
              <a:defRPr/>
            </a:pPr>
            <a:r>
              <a:rPr lang="de-DE" sz="2200" dirty="0"/>
              <a:t>Dieses Risiko erhöht aus Sicht der Unternehmen die </a:t>
            </a:r>
            <a:r>
              <a:rPr lang="de-DE" sz="2200" dirty="0" err="1">
                <a:solidFill>
                  <a:srgbClr val="00FF00"/>
                </a:solidFill>
              </a:rPr>
              <a:t>Transak-tionskosten</a:t>
            </a:r>
            <a:r>
              <a:rPr lang="de-DE" sz="2200" dirty="0"/>
              <a:t> – wirkt also per Saldo ähnlich </a:t>
            </a:r>
            <a:r>
              <a:rPr lang="de-DE" sz="2200" dirty="0">
                <a:solidFill>
                  <a:srgbClr val="00FF00"/>
                </a:solidFill>
              </a:rPr>
              <a:t>wie</a:t>
            </a:r>
            <a:r>
              <a:rPr lang="de-DE" sz="2200" dirty="0"/>
              <a:t> ein </a:t>
            </a:r>
            <a:r>
              <a:rPr lang="de-DE" sz="2200" dirty="0">
                <a:solidFill>
                  <a:srgbClr val="00FF00"/>
                </a:solidFill>
              </a:rPr>
              <a:t>Zoll</a:t>
            </a:r>
            <a:r>
              <a:rPr lang="de-DE" sz="2200" dirty="0"/>
              <a:t> oder wie Transportkosten.</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Foliennummernplatzhalter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D22F43CF-D8AC-4F9F-8565-28DD4239AB59}" type="slidenum">
              <a:rPr lang="de-DE" altLang="en-US" sz="1600" smtClean="0"/>
              <a:pPr algn="r" eaLnBrk="1" hangingPunct="1">
                <a:spcBef>
                  <a:spcPct val="0"/>
                </a:spcBef>
                <a:buClrTx/>
                <a:buFontTx/>
                <a:buNone/>
              </a:pPr>
              <a:t>87</a:t>
            </a:fld>
            <a:r>
              <a:rPr lang="de-DE" altLang="en-US" sz="1600"/>
              <a:t> -</a:t>
            </a:r>
          </a:p>
        </p:txBody>
      </p:sp>
      <p:sp>
        <p:nvSpPr>
          <p:cNvPr id="93187" name="Fußzeilenplatzhalter 2"/>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93188" name="Rectangle 3"/>
          <p:cNvSpPr>
            <a:spLocks noChangeArrowheads="1"/>
          </p:cNvSpPr>
          <p:nvPr/>
        </p:nvSpPr>
        <p:spPr bwMode="auto">
          <a:xfrm>
            <a:off x="0" y="0"/>
            <a:ext cx="9144000" cy="6858000"/>
          </a:xfrm>
          <a:prstGeom prst="rect">
            <a:avLst/>
          </a:prstGeom>
          <a:solidFill>
            <a:srgbClr val="FFFF99"/>
          </a:solidFill>
          <a:ln w="12700">
            <a:solidFill>
              <a:srgbClr val="FF0000"/>
            </a:solidFill>
            <a:miter lim="800000"/>
            <a:headEnd/>
            <a:tailEnd/>
          </a:ln>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de-DE" altLang="en-US" sz="2000" u="sng">
                <a:solidFill>
                  <a:srgbClr val="FF0000"/>
                </a:solidFill>
              </a:rPr>
              <a:t>Problem: Wechselkursrisiko aus Handelsgeschäft</a:t>
            </a:r>
            <a:endParaRPr lang="de-DE" altLang="en-US" sz="1900" b="1" u="sng">
              <a:solidFill>
                <a:srgbClr val="3333FF"/>
              </a:solidFill>
            </a:endParaRPr>
          </a:p>
          <a:p>
            <a:pPr algn="just" eaLnBrk="1" hangingPunct="1">
              <a:lnSpc>
                <a:spcPct val="20000"/>
              </a:lnSpc>
              <a:buFont typeface="Arial Unicode MS" pitchFamily="34" charset="-128"/>
              <a:buNone/>
            </a:pPr>
            <a:endParaRPr lang="de-DE" altLang="en-US" sz="2000">
              <a:solidFill>
                <a:srgbClr val="0000CC"/>
              </a:solidFill>
            </a:endParaRPr>
          </a:p>
        </p:txBody>
      </p:sp>
      <p:sp>
        <p:nvSpPr>
          <p:cNvPr id="93189"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solidFill>
                  <a:srgbClr val="0000CC"/>
                </a:solidFill>
              </a:rPr>
              <a:t>- </a:t>
            </a:r>
            <a:fld id="{0D5D263B-856B-4334-85B6-EE256BC542BB}" type="slidenum">
              <a:rPr lang="de-DE" altLang="en-US" sz="1600" b="1">
                <a:solidFill>
                  <a:srgbClr val="0000CC"/>
                </a:solidFill>
              </a:rPr>
              <a:pPr algn="r" eaLnBrk="1" hangingPunct="1">
                <a:spcBef>
                  <a:spcPct val="0"/>
                </a:spcBef>
                <a:buClrTx/>
                <a:buFontTx/>
                <a:buNone/>
              </a:pPr>
              <a:t>87</a:t>
            </a:fld>
            <a:r>
              <a:rPr lang="de-DE" altLang="en-US" sz="1600" b="1">
                <a:solidFill>
                  <a:srgbClr val="0000CC"/>
                </a:solidFill>
              </a:rPr>
              <a:t> -</a:t>
            </a:r>
          </a:p>
        </p:txBody>
      </p:sp>
      <p:sp>
        <p:nvSpPr>
          <p:cNvPr id="93190"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Maurerr</a:t>
            </a:r>
          </a:p>
        </p:txBody>
      </p:sp>
      <p:sp>
        <p:nvSpPr>
          <p:cNvPr id="93191" name="Line 4"/>
          <p:cNvSpPr>
            <a:spLocks noChangeShapeType="1"/>
          </p:cNvSpPr>
          <p:nvPr/>
        </p:nvSpPr>
        <p:spPr bwMode="auto">
          <a:xfrm>
            <a:off x="873125" y="927100"/>
            <a:ext cx="7129463" cy="0"/>
          </a:xfrm>
          <a:prstGeom prst="line">
            <a:avLst/>
          </a:prstGeom>
          <a:noFill/>
          <a:ln w="38100">
            <a:solidFill>
              <a:srgbClr val="0000FF"/>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3192" name="Text Box 5"/>
          <p:cNvSpPr txBox="1">
            <a:spLocks noChangeArrowheads="1"/>
          </p:cNvSpPr>
          <p:nvPr/>
        </p:nvSpPr>
        <p:spPr bwMode="auto">
          <a:xfrm>
            <a:off x="7834313" y="674688"/>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chemeClr val="bg2"/>
                </a:solidFill>
              </a:rPr>
              <a:t>t</a:t>
            </a:r>
          </a:p>
        </p:txBody>
      </p:sp>
      <p:sp>
        <p:nvSpPr>
          <p:cNvPr id="93193" name="Line 6"/>
          <p:cNvSpPr>
            <a:spLocks noChangeShapeType="1"/>
          </p:cNvSpPr>
          <p:nvPr/>
        </p:nvSpPr>
        <p:spPr bwMode="auto">
          <a:xfrm>
            <a:off x="1412875" y="854075"/>
            <a:ext cx="0" cy="144463"/>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3194" name="Line 7"/>
          <p:cNvSpPr>
            <a:spLocks noChangeShapeType="1"/>
          </p:cNvSpPr>
          <p:nvPr/>
        </p:nvSpPr>
        <p:spPr bwMode="auto">
          <a:xfrm>
            <a:off x="3321050" y="854075"/>
            <a:ext cx="0" cy="144463"/>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3195" name="Line 8"/>
          <p:cNvSpPr>
            <a:spLocks noChangeShapeType="1"/>
          </p:cNvSpPr>
          <p:nvPr/>
        </p:nvSpPr>
        <p:spPr bwMode="auto">
          <a:xfrm>
            <a:off x="5302250" y="854075"/>
            <a:ext cx="0" cy="144463"/>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3196" name="Line 9"/>
          <p:cNvSpPr>
            <a:spLocks noChangeShapeType="1"/>
          </p:cNvSpPr>
          <p:nvPr/>
        </p:nvSpPr>
        <p:spPr bwMode="auto">
          <a:xfrm>
            <a:off x="7210425" y="854075"/>
            <a:ext cx="0" cy="144463"/>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8323086" name="Line 13"/>
          <p:cNvSpPr>
            <a:spLocks noChangeShapeType="1"/>
          </p:cNvSpPr>
          <p:nvPr/>
        </p:nvSpPr>
        <p:spPr bwMode="auto">
          <a:xfrm flipV="1">
            <a:off x="1412875" y="962025"/>
            <a:ext cx="0" cy="612775"/>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3198" name="Text Box 19"/>
          <p:cNvSpPr txBox="1">
            <a:spLocks noChangeArrowheads="1"/>
          </p:cNvSpPr>
          <p:nvPr/>
        </p:nvSpPr>
        <p:spPr bwMode="auto">
          <a:xfrm>
            <a:off x="1039813" y="458788"/>
            <a:ext cx="684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rPr>
              <a:t>t=0</a:t>
            </a:r>
          </a:p>
        </p:txBody>
      </p:sp>
      <p:sp>
        <p:nvSpPr>
          <p:cNvPr id="93199" name="Text Box 20"/>
          <p:cNvSpPr txBox="1">
            <a:spLocks noChangeArrowheads="1"/>
          </p:cNvSpPr>
          <p:nvPr/>
        </p:nvSpPr>
        <p:spPr bwMode="auto">
          <a:xfrm>
            <a:off x="2984500" y="469900"/>
            <a:ext cx="68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rPr>
              <a:t>t=1</a:t>
            </a:r>
          </a:p>
        </p:txBody>
      </p:sp>
      <p:sp>
        <p:nvSpPr>
          <p:cNvPr id="93200" name="Text Box 23"/>
          <p:cNvSpPr txBox="1">
            <a:spLocks noChangeArrowheads="1"/>
          </p:cNvSpPr>
          <p:nvPr/>
        </p:nvSpPr>
        <p:spPr bwMode="auto">
          <a:xfrm>
            <a:off x="6873875" y="458788"/>
            <a:ext cx="68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rPr>
              <a:t>t=3</a:t>
            </a:r>
          </a:p>
        </p:txBody>
      </p:sp>
      <p:sp>
        <p:nvSpPr>
          <p:cNvPr id="913418" name="Text Box 10"/>
          <p:cNvSpPr txBox="1">
            <a:spLocks noChangeArrowheads="1"/>
          </p:cNvSpPr>
          <p:nvPr/>
        </p:nvSpPr>
        <p:spPr bwMode="auto">
          <a:xfrm>
            <a:off x="6083300" y="1603375"/>
            <a:ext cx="2244725" cy="1004888"/>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Zahlungseingang: 20 000 $</a:t>
            </a:r>
          </a:p>
        </p:txBody>
      </p:sp>
      <p:sp>
        <p:nvSpPr>
          <p:cNvPr id="8323114" name="Line 13"/>
          <p:cNvSpPr>
            <a:spLocks noChangeShapeType="1"/>
          </p:cNvSpPr>
          <p:nvPr/>
        </p:nvSpPr>
        <p:spPr bwMode="auto">
          <a:xfrm flipV="1">
            <a:off x="7210425" y="1004888"/>
            <a:ext cx="0" cy="612775"/>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3203" name="Text Box 22"/>
          <p:cNvSpPr txBox="1">
            <a:spLocks noChangeArrowheads="1"/>
          </p:cNvSpPr>
          <p:nvPr/>
        </p:nvSpPr>
        <p:spPr bwMode="auto">
          <a:xfrm>
            <a:off x="4965700" y="458788"/>
            <a:ext cx="68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rPr>
              <a:t>t=2</a:t>
            </a:r>
          </a:p>
        </p:txBody>
      </p:sp>
      <p:sp>
        <p:nvSpPr>
          <p:cNvPr id="2" name="Text Box 10"/>
          <p:cNvSpPr txBox="1">
            <a:spLocks noChangeArrowheads="1"/>
          </p:cNvSpPr>
          <p:nvPr/>
        </p:nvSpPr>
        <p:spPr bwMode="auto">
          <a:xfrm>
            <a:off x="374650" y="2728913"/>
            <a:ext cx="2244725" cy="430212"/>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Kassakurs: 2</a:t>
            </a:r>
            <a:r>
              <a:rPr lang="de-DE" altLang="en-US" sz="2000" baseline="30000">
                <a:solidFill>
                  <a:srgbClr val="000099"/>
                </a:solidFill>
              </a:rPr>
              <a:t>$</a:t>
            </a:r>
            <a:r>
              <a:rPr lang="de-DE" altLang="en-US" sz="2000" baseline="-25000">
                <a:solidFill>
                  <a:srgbClr val="000099"/>
                </a:solidFill>
              </a:rPr>
              <a:t>€</a:t>
            </a:r>
          </a:p>
        </p:txBody>
      </p:sp>
      <p:sp>
        <p:nvSpPr>
          <p:cNvPr id="3" name="Text Box 10"/>
          <p:cNvSpPr txBox="1">
            <a:spLocks noChangeArrowheads="1"/>
          </p:cNvSpPr>
          <p:nvPr/>
        </p:nvSpPr>
        <p:spPr bwMode="auto">
          <a:xfrm>
            <a:off x="6103938" y="2740025"/>
            <a:ext cx="2244725" cy="430213"/>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Kassakurs: </a:t>
            </a:r>
            <a:r>
              <a:rPr lang="de-DE" altLang="en-US" sz="2000">
                <a:solidFill>
                  <a:srgbClr val="FF0000"/>
                </a:solidFill>
              </a:rPr>
              <a:t>e</a:t>
            </a:r>
            <a:r>
              <a:rPr lang="de-DE" altLang="en-US" sz="2000" baseline="30000">
                <a:solidFill>
                  <a:srgbClr val="FF0000"/>
                </a:solidFill>
              </a:rPr>
              <a:t>$</a:t>
            </a:r>
            <a:r>
              <a:rPr lang="de-DE" altLang="en-US" sz="2000" baseline="-25000">
                <a:solidFill>
                  <a:srgbClr val="FF0000"/>
                </a:solidFill>
              </a:rPr>
              <a:t>€</a:t>
            </a:r>
            <a:r>
              <a:rPr lang="de-DE" altLang="en-US" sz="2000" b="1">
                <a:solidFill>
                  <a:srgbClr val="000099"/>
                </a:solidFill>
              </a:rPr>
              <a:t>  ?</a:t>
            </a:r>
          </a:p>
        </p:txBody>
      </p:sp>
      <p:sp>
        <p:nvSpPr>
          <p:cNvPr id="4" name="Text Box 10"/>
          <p:cNvSpPr txBox="1">
            <a:spLocks noChangeArrowheads="1"/>
          </p:cNvSpPr>
          <p:nvPr/>
        </p:nvSpPr>
        <p:spPr bwMode="auto">
          <a:xfrm>
            <a:off x="384175" y="1560513"/>
            <a:ext cx="2244725" cy="1004887"/>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Handelsgeschäft:       20 000 $ in t=3          Kosten: 9 000 €</a:t>
            </a:r>
          </a:p>
        </p:txBody>
      </p:sp>
      <p:sp>
        <p:nvSpPr>
          <p:cNvPr id="5" name="Text Box 10"/>
          <p:cNvSpPr txBox="1">
            <a:spLocks noChangeArrowheads="1"/>
          </p:cNvSpPr>
          <p:nvPr/>
        </p:nvSpPr>
        <p:spPr bwMode="auto">
          <a:xfrm>
            <a:off x="6099175" y="3305175"/>
            <a:ext cx="2244725" cy="1579563"/>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Gewinn:                         </a:t>
            </a:r>
            <a:r>
              <a:rPr lang="de-DE" altLang="en-US" sz="2000">
                <a:solidFill>
                  <a:srgbClr val="FFFF99"/>
                </a:solidFill>
              </a:rPr>
              <a:t>.</a:t>
            </a:r>
            <a:r>
              <a:rPr lang="de-DE" altLang="en-US" sz="2000">
                <a:solidFill>
                  <a:srgbClr val="000099"/>
                </a:solidFill>
              </a:rPr>
              <a:t>                                         </a:t>
            </a:r>
            <a:r>
              <a:rPr lang="de-DE" altLang="en-US" sz="2000">
                <a:solidFill>
                  <a:srgbClr val="FFFF99"/>
                </a:solidFill>
              </a:rPr>
              <a:t>.</a:t>
            </a:r>
            <a:r>
              <a:rPr lang="de-DE" altLang="en-US" sz="2000">
                <a:solidFill>
                  <a:srgbClr val="000099"/>
                </a:solidFill>
              </a:rPr>
              <a:t>    20 000 $ / </a:t>
            </a:r>
            <a:r>
              <a:rPr lang="de-DE" altLang="en-US" sz="2000">
                <a:solidFill>
                  <a:srgbClr val="FF0000"/>
                </a:solidFill>
              </a:rPr>
              <a:t>e</a:t>
            </a:r>
            <a:r>
              <a:rPr lang="de-DE" altLang="en-US" sz="2000" baseline="30000">
                <a:solidFill>
                  <a:srgbClr val="FF0000"/>
                </a:solidFill>
              </a:rPr>
              <a:t>$</a:t>
            </a:r>
            <a:r>
              <a:rPr lang="de-DE" altLang="en-US" sz="2000" baseline="-25000">
                <a:solidFill>
                  <a:srgbClr val="FF0000"/>
                </a:solidFill>
              </a:rPr>
              <a:t>€</a:t>
            </a:r>
            <a:r>
              <a:rPr lang="de-DE" altLang="en-US" sz="2000">
                <a:solidFill>
                  <a:srgbClr val="000099"/>
                </a:solidFill>
              </a:rPr>
              <a:t>         </a:t>
            </a:r>
            <a:r>
              <a:rPr lang="de-DE" altLang="en-US" sz="2000">
                <a:solidFill>
                  <a:srgbClr val="FFFF99"/>
                </a:solidFill>
              </a:rPr>
              <a:t>. </a:t>
            </a:r>
            <a:r>
              <a:rPr lang="de-DE" altLang="en-US" sz="2000">
                <a:solidFill>
                  <a:srgbClr val="000099"/>
                </a:solidFill>
              </a:rPr>
              <a:t>   - 9 000 €                   </a:t>
            </a:r>
            <a:r>
              <a:rPr lang="de-DE" altLang="en-US" sz="2000">
                <a:solidFill>
                  <a:srgbClr val="FFFF99"/>
                </a:solidFill>
              </a:rPr>
              <a:t>.  </a:t>
            </a:r>
            <a:r>
              <a:rPr lang="de-DE" altLang="en-US" sz="2000">
                <a:solidFill>
                  <a:srgbClr val="000099"/>
                </a:solidFill>
              </a:rPr>
              <a:t>=     </a:t>
            </a:r>
            <a:r>
              <a:rPr lang="de-DE" altLang="en-US" sz="2000">
                <a:solidFill>
                  <a:srgbClr val="FF0000"/>
                </a:solidFill>
              </a:rPr>
              <a:t>???</a:t>
            </a:r>
            <a:r>
              <a:rPr lang="de-DE" altLang="en-US" sz="2000">
                <a:solidFill>
                  <a:srgbClr val="66FFFF"/>
                </a:solidFill>
              </a:rPr>
              <a:t> </a:t>
            </a:r>
            <a:r>
              <a:rPr lang="de-DE" altLang="en-US" sz="2000">
                <a:solidFill>
                  <a:srgbClr val="000099"/>
                </a:solidFill>
              </a:rPr>
              <a:t>€</a:t>
            </a:r>
          </a:p>
        </p:txBody>
      </p:sp>
      <p:sp>
        <p:nvSpPr>
          <p:cNvPr id="6" name="Text Box 10"/>
          <p:cNvSpPr txBox="1">
            <a:spLocks noChangeArrowheads="1"/>
          </p:cNvSpPr>
          <p:nvPr/>
        </p:nvSpPr>
        <p:spPr bwMode="auto">
          <a:xfrm>
            <a:off x="377825" y="3306763"/>
            <a:ext cx="2244725" cy="1579562"/>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Gewinn bei Gel-tung Kassakurs:                                            </a:t>
            </a:r>
            <a:r>
              <a:rPr lang="de-DE" altLang="en-US" sz="2000">
                <a:solidFill>
                  <a:srgbClr val="FFFF99"/>
                </a:solidFill>
              </a:rPr>
              <a:t>.</a:t>
            </a:r>
            <a:r>
              <a:rPr lang="de-DE" altLang="en-US" sz="2000">
                <a:solidFill>
                  <a:srgbClr val="000099"/>
                </a:solidFill>
              </a:rPr>
              <a:t>    20 000 $ / </a:t>
            </a:r>
            <a:r>
              <a:rPr lang="de-DE" altLang="en-US" sz="2000">
                <a:solidFill>
                  <a:srgbClr val="FF0000"/>
                </a:solidFill>
              </a:rPr>
              <a:t>2</a:t>
            </a:r>
            <a:r>
              <a:rPr lang="de-DE" altLang="en-US" sz="2000" baseline="30000">
                <a:solidFill>
                  <a:srgbClr val="FF0000"/>
                </a:solidFill>
              </a:rPr>
              <a:t>$</a:t>
            </a:r>
            <a:r>
              <a:rPr lang="de-DE" altLang="en-US" sz="2000" baseline="-25000">
                <a:solidFill>
                  <a:srgbClr val="FF0000"/>
                </a:solidFill>
              </a:rPr>
              <a:t>€</a:t>
            </a:r>
            <a:r>
              <a:rPr lang="de-DE" altLang="en-US" sz="2000">
                <a:solidFill>
                  <a:srgbClr val="000099"/>
                </a:solidFill>
              </a:rPr>
              <a:t>         </a:t>
            </a:r>
            <a:r>
              <a:rPr lang="de-DE" altLang="en-US" sz="2000">
                <a:solidFill>
                  <a:srgbClr val="FFFF99"/>
                </a:solidFill>
              </a:rPr>
              <a:t>. </a:t>
            </a:r>
            <a:r>
              <a:rPr lang="de-DE" altLang="en-US" sz="2000">
                <a:solidFill>
                  <a:srgbClr val="000099"/>
                </a:solidFill>
              </a:rPr>
              <a:t>   - 9 000 €                   </a:t>
            </a:r>
            <a:r>
              <a:rPr lang="de-DE" altLang="en-US" sz="2000">
                <a:solidFill>
                  <a:srgbClr val="FFFF99"/>
                </a:solidFill>
              </a:rPr>
              <a:t>. </a:t>
            </a:r>
            <a:r>
              <a:rPr lang="de-DE" altLang="en-US" sz="2000">
                <a:solidFill>
                  <a:srgbClr val="000099"/>
                </a:solidFill>
              </a:rPr>
              <a:t>=   1 000 €</a:t>
            </a:r>
          </a:p>
        </p:txBody>
      </p:sp>
      <p:sp>
        <p:nvSpPr>
          <p:cNvPr id="7" name="Text Box 10"/>
          <p:cNvSpPr txBox="1">
            <a:spLocks noChangeArrowheads="1"/>
          </p:cNvSpPr>
          <p:nvPr/>
        </p:nvSpPr>
        <p:spPr bwMode="auto">
          <a:xfrm>
            <a:off x="407988" y="5049838"/>
            <a:ext cx="7940675" cy="1647825"/>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solidFill>
                  <a:srgbClr val="000099"/>
                </a:solidFill>
              </a:rPr>
              <a:t>=&gt;</a:t>
            </a:r>
            <a:r>
              <a:rPr lang="de-DE" altLang="en-US" sz="2000">
                <a:solidFill>
                  <a:srgbClr val="66FFFF"/>
                </a:solidFill>
              </a:rPr>
              <a:t> </a:t>
            </a:r>
            <a:r>
              <a:rPr lang="de-DE" altLang="en-US" sz="2000">
                <a:solidFill>
                  <a:srgbClr val="000099"/>
                </a:solidFill>
              </a:rPr>
              <a:t>Wenn in t=3 noch der Kassakurs von t=0 gelten würde, wäre ein gewinnbringendes Handelsgeschäft möglich. Aber der </a:t>
            </a:r>
            <a:r>
              <a:rPr lang="de-DE" altLang="en-US" sz="2000">
                <a:solidFill>
                  <a:schemeClr val="bg1"/>
                </a:solidFill>
              </a:rPr>
              <a:t>Dollar</a:t>
            </a:r>
            <a:r>
              <a:rPr lang="de-DE" altLang="en-US" sz="2000">
                <a:solidFill>
                  <a:srgbClr val="000099"/>
                </a:solidFill>
              </a:rPr>
              <a:t> könnte bis t=3 auch auf </a:t>
            </a:r>
            <a:r>
              <a:rPr lang="de-DE" altLang="en-US" sz="2000">
                <a:solidFill>
                  <a:srgbClr val="FF0000"/>
                </a:solidFill>
              </a:rPr>
              <a:t>e</a:t>
            </a:r>
            <a:r>
              <a:rPr lang="de-DE" altLang="en-US" sz="2000" baseline="30000">
                <a:solidFill>
                  <a:srgbClr val="FF0000"/>
                </a:solidFill>
              </a:rPr>
              <a:t>$</a:t>
            </a:r>
            <a:r>
              <a:rPr lang="de-DE" altLang="en-US" sz="2000" baseline="-25000">
                <a:solidFill>
                  <a:srgbClr val="FF0000"/>
                </a:solidFill>
              </a:rPr>
              <a:t>€</a:t>
            </a:r>
            <a:r>
              <a:rPr lang="de-DE" altLang="en-US" sz="2000" b="1">
                <a:solidFill>
                  <a:srgbClr val="000099"/>
                </a:solidFill>
              </a:rPr>
              <a:t> </a:t>
            </a:r>
            <a:r>
              <a:rPr lang="de-DE" altLang="en-US" sz="2000">
                <a:solidFill>
                  <a:srgbClr val="FF0000"/>
                </a:solidFill>
              </a:rPr>
              <a:t>= 2,5</a:t>
            </a:r>
            <a:r>
              <a:rPr lang="de-DE" altLang="en-US" sz="2000" b="1">
                <a:solidFill>
                  <a:srgbClr val="000099"/>
                </a:solidFill>
              </a:rPr>
              <a:t> </a:t>
            </a:r>
            <a:r>
              <a:rPr lang="de-DE" altLang="en-US" sz="2000">
                <a:solidFill>
                  <a:srgbClr val="000099"/>
                </a:solidFill>
              </a:rPr>
              <a:t>abwerten. Dann würde ein Verlust von           </a:t>
            </a:r>
            <a:r>
              <a:rPr lang="de-DE" altLang="en-US" sz="2000">
                <a:solidFill>
                  <a:srgbClr val="FF0000"/>
                </a:solidFill>
              </a:rPr>
              <a:t>20 000 $ / 2,5</a:t>
            </a:r>
            <a:r>
              <a:rPr lang="de-DE" altLang="en-US" sz="2000" baseline="30000">
                <a:solidFill>
                  <a:srgbClr val="FF0000"/>
                </a:solidFill>
              </a:rPr>
              <a:t> $</a:t>
            </a:r>
            <a:r>
              <a:rPr lang="de-DE" altLang="en-US" sz="2000" baseline="-25000">
                <a:solidFill>
                  <a:srgbClr val="FF0000"/>
                </a:solidFill>
              </a:rPr>
              <a:t>€</a:t>
            </a:r>
            <a:r>
              <a:rPr lang="de-DE" altLang="en-US" sz="2000">
                <a:solidFill>
                  <a:srgbClr val="FF0000"/>
                </a:solidFill>
              </a:rPr>
              <a:t> – 9000 € =  - 1000 € </a:t>
            </a:r>
            <a:r>
              <a:rPr lang="de-DE" altLang="en-US" sz="2000">
                <a:solidFill>
                  <a:srgbClr val="000099"/>
                </a:solidFill>
              </a:rPr>
              <a:t>resultieren!                                            = </a:t>
            </a:r>
            <a:r>
              <a:rPr lang="de-DE" altLang="en-US" sz="2000">
                <a:solidFill>
                  <a:srgbClr val="FF0000"/>
                </a:solidFill>
              </a:rPr>
              <a:t>Wechselkursrisiko</a:t>
            </a:r>
          </a:p>
        </p:txBody>
      </p:sp>
      <p:sp>
        <p:nvSpPr>
          <p:cNvPr id="93210" name="Interaktive Schaltfläche: Informationen 7">
            <a:hlinkClick r:id="rId3" highlightClick="1"/>
          </p:cNvPr>
          <p:cNvSpPr>
            <a:spLocks noChangeArrowheads="1"/>
          </p:cNvSpPr>
          <p:nvPr/>
        </p:nvSpPr>
        <p:spPr bwMode="auto">
          <a:xfrm rot="-5400000">
            <a:off x="8353425" y="5543550"/>
            <a:ext cx="819150" cy="438150"/>
          </a:xfrm>
          <a:prstGeom prst="actionButtonInformation">
            <a:avLst/>
          </a:prstGeom>
          <a:noFill/>
          <a:ln w="254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0" tIns="0" rIns="0" bIns="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de-DE" sz="2000">
              <a:solidFill>
                <a:srgbClr val="66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2308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3231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34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3086" grpId="0" animBg="1"/>
      <p:bldP spid="913418" grpId="0" animBg="1"/>
      <p:bldP spid="8323114" grpId="0" animBg="1"/>
      <p:bldP spid="2" grpId="0" animBg="1"/>
      <p:bldP spid="3" grpId="0" animBg="1"/>
      <p:bldP spid="4" grpId="0" animBg="1"/>
      <p:bldP spid="5" grpId="0" animBg="1"/>
      <p:bldP spid="6" grpId="0" animBg="1"/>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5DA9E99A-4847-4936-9326-E9AC1F97A78B}" type="slidenum">
              <a:rPr lang="de-DE" altLang="en-US" sz="1600" smtClean="0"/>
              <a:pPr algn="r" eaLnBrk="1" hangingPunct="1">
                <a:spcBef>
                  <a:spcPct val="0"/>
                </a:spcBef>
                <a:buClrTx/>
                <a:buFontTx/>
                <a:buNone/>
              </a:pPr>
              <a:t>88</a:t>
            </a:fld>
            <a:r>
              <a:rPr lang="de-DE" altLang="en-US" sz="1600"/>
              <a:t> -</a:t>
            </a:r>
          </a:p>
        </p:txBody>
      </p:sp>
      <p:sp>
        <p:nvSpPr>
          <p:cNvPr id="9421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468034" name="Rectangle 2"/>
          <p:cNvSpPr>
            <a:spLocks noGrp="1" noChangeArrowheads="1"/>
          </p:cNvSpPr>
          <p:nvPr>
            <p:ph type="title" idx="4294967295"/>
          </p:nvPr>
        </p:nvSpPr>
        <p:spPr>
          <a:xfrm>
            <a:off x="0" y="31750"/>
            <a:ext cx="9144000" cy="1100138"/>
          </a:xfrm>
        </p:spPr>
        <p:txBody>
          <a:bodyPr/>
          <a:lstStyle/>
          <a:p>
            <a:pPr eaLnBrk="1" hangingPunct="1">
              <a:defRPr/>
            </a:pPr>
            <a:r>
              <a:rPr lang="de-DE" dirty="0"/>
              <a:t>3. Währungstheorie und Währungspolitik</a:t>
            </a:r>
            <a:br>
              <a:rPr lang="de-DE" dirty="0"/>
            </a:br>
            <a:r>
              <a:rPr lang="de-DE" b="0" dirty="0"/>
              <a:t>3.2.3. Flexible Wechselkurse</a:t>
            </a:r>
          </a:p>
        </p:txBody>
      </p:sp>
      <p:sp>
        <p:nvSpPr>
          <p:cNvPr id="7468035" name="Rectangle 3"/>
          <p:cNvSpPr>
            <a:spLocks noGrp="1" noChangeArrowheads="1"/>
          </p:cNvSpPr>
          <p:nvPr>
            <p:ph type="body" idx="4294967295"/>
          </p:nvPr>
        </p:nvSpPr>
        <p:spPr>
          <a:xfrm>
            <a:off x="457200" y="1358900"/>
            <a:ext cx="8539163" cy="5337175"/>
          </a:xfrm>
        </p:spPr>
        <p:txBody>
          <a:bodyPr/>
          <a:lstStyle/>
          <a:p>
            <a:pPr marL="495300" indent="-495300" eaLnBrk="1" hangingPunct="1">
              <a:defRPr/>
            </a:pPr>
            <a:r>
              <a:rPr lang="de-DE" sz="2200" dirty="0"/>
              <a:t>Konsequenzen des Wechselkursrisikos:</a:t>
            </a:r>
            <a:endParaRPr lang="de-DE" sz="2200" dirty="0">
              <a:effectLst/>
            </a:endParaRPr>
          </a:p>
          <a:p>
            <a:pPr marL="839788" lvl="1" indent="-495300" eaLnBrk="1" hangingPunct="1">
              <a:defRPr/>
            </a:pPr>
            <a:r>
              <a:rPr lang="de-DE" dirty="0"/>
              <a:t>Wenn Unternehmen sich nicht gegen das Wechselkursrisiko schützen könnten, würden sie </a:t>
            </a:r>
            <a:r>
              <a:rPr lang="de-DE" dirty="0">
                <a:solidFill>
                  <a:srgbClr val="66FF33"/>
                </a:solidFill>
              </a:rPr>
              <a:t>nur solche internationalen Handelsgeschäfte</a:t>
            </a:r>
            <a:r>
              <a:rPr lang="de-DE" dirty="0"/>
              <a:t> abschließen, bei denen die </a:t>
            </a:r>
            <a:r>
              <a:rPr lang="de-DE" dirty="0">
                <a:solidFill>
                  <a:srgbClr val="66FF33"/>
                </a:solidFill>
              </a:rPr>
              <a:t>Gewinn-spanne so hoch</a:t>
            </a:r>
            <a:r>
              <a:rPr lang="de-DE" dirty="0"/>
              <a:t> ist, dass normale Wechselkurs-schwankungen nicht zu Verlusten führen können.</a:t>
            </a:r>
          </a:p>
          <a:p>
            <a:pPr marL="495300" indent="-495300" eaLnBrk="1" hangingPunct="1">
              <a:defRPr/>
            </a:pPr>
            <a:r>
              <a:rPr lang="de-DE" dirty="0"/>
              <a:t>Internationale Handelsgeschäfte mit geringer Gewinnspanne, würden also unterbleiben.</a:t>
            </a:r>
          </a:p>
          <a:p>
            <a:pPr marL="495300" indent="-495300" eaLnBrk="1" hangingPunct="1">
              <a:defRPr/>
            </a:pPr>
            <a:r>
              <a:rPr lang="de-DE" sz="2200" dirty="0">
                <a:solidFill>
                  <a:srgbClr val="66FF33"/>
                </a:solidFill>
              </a:rPr>
              <a:t>Wechselkursrisiko</a:t>
            </a:r>
            <a:r>
              <a:rPr lang="de-DE" sz="2200" dirty="0">
                <a:solidFill>
                  <a:srgbClr val="FFFFFF"/>
                </a:solidFill>
              </a:rPr>
              <a:t> würde dann also </a:t>
            </a:r>
            <a:r>
              <a:rPr lang="de-DE" sz="2200" dirty="0">
                <a:solidFill>
                  <a:srgbClr val="66FF33"/>
                </a:solidFill>
              </a:rPr>
              <a:t>internationalen Handel verhindern</a:t>
            </a:r>
            <a:r>
              <a:rPr lang="de-DE" sz="2200" dirty="0">
                <a:solidFill>
                  <a:srgbClr val="FFFFFF"/>
                </a:solidFill>
              </a:rPr>
              <a:t> - ähnlich wie Zölle.</a:t>
            </a:r>
          </a:p>
          <a:p>
            <a:pPr marL="495300" indent="-495300" eaLnBrk="1" hangingPunct="1">
              <a:defRPr/>
            </a:pPr>
            <a:r>
              <a:rPr lang="de-DE" sz="2200" dirty="0">
                <a:solidFill>
                  <a:srgbClr val="FFFFFF"/>
                </a:solidFill>
                <a:effectLst>
                  <a:outerShdw blurRad="38100" dist="38100" dir="2700000" algn="tl">
                    <a:srgbClr val="000000">
                      <a:alpha val="43137"/>
                    </a:srgbClr>
                  </a:outerShdw>
                </a:effectLst>
              </a:rPr>
              <a:t>Finanzmärkte bieten aber Möglichkeiten, sich </a:t>
            </a:r>
            <a:r>
              <a:rPr lang="de-DE" sz="2200" dirty="0">
                <a:solidFill>
                  <a:srgbClr val="66FF33"/>
                </a:solidFill>
                <a:effectLst>
                  <a:outerShdw blurRad="38100" dist="38100" dir="2700000" algn="tl">
                    <a:srgbClr val="000000">
                      <a:alpha val="43137"/>
                    </a:srgbClr>
                  </a:outerShdw>
                </a:effectLst>
              </a:rPr>
              <a:t>gegen Wechselkursrisiken vollständig abzusichern</a:t>
            </a:r>
            <a:r>
              <a:rPr lang="de-DE" sz="2200" dirty="0">
                <a:solidFill>
                  <a:srgbClr val="FFFFFF"/>
                </a:solidFill>
                <a:effectLst>
                  <a:outerShdw blurRad="38100" dist="38100" dir="2700000" algn="tl">
                    <a:srgbClr val="000000">
                      <a:alpha val="43137"/>
                    </a:srgbClr>
                  </a:outerShdw>
                </a:effectLst>
              </a:rPr>
              <a:t>.</a:t>
            </a:r>
          </a:p>
          <a:p>
            <a:pPr marL="495300" indent="-495300" eaLnBrk="1" hangingPunct="1">
              <a:defRPr/>
            </a:pPr>
            <a:r>
              <a:rPr lang="de-DE" sz="2200" dirty="0">
                <a:solidFill>
                  <a:srgbClr val="FFFFFF"/>
                </a:solidFill>
                <a:effectLst>
                  <a:outerShdw blurRad="38100" dist="38100" dir="2700000" algn="tl">
                    <a:srgbClr val="000000">
                      <a:alpha val="43137"/>
                    </a:srgbClr>
                  </a:outerShdw>
                </a:effectLst>
              </a:rPr>
              <a:t>Sie fördern also den internationalen Handel.</a:t>
            </a:r>
            <a:endParaRPr lang="de-DE"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680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68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680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680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68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651617C2-822F-4292-B870-53EA35885567}" type="slidenum">
              <a:rPr lang="de-DE" altLang="en-US" sz="1600" smtClean="0"/>
              <a:pPr algn="r" eaLnBrk="1" hangingPunct="1">
                <a:spcBef>
                  <a:spcPct val="0"/>
                </a:spcBef>
                <a:buClrTx/>
                <a:buFontTx/>
                <a:buNone/>
              </a:pPr>
              <a:t>89</a:t>
            </a:fld>
            <a:r>
              <a:rPr lang="de-DE" altLang="en-US" sz="1600"/>
              <a:t> -</a:t>
            </a:r>
          </a:p>
        </p:txBody>
      </p:sp>
      <p:sp>
        <p:nvSpPr>
          <p:cNvPr id="95235"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7468034" name="Rectangle 2"/>
          <p:cNvSpPr>
            <a:spLocks noGrp="1" noChangeArrowheads="1"/>
          </p:cNvSpPr>
          <p:nvPr>
            <p:ph type="title" idx="4294967295"/>
          </p:nvPr>
        </p:nvSpPr>
        <p:spPr>
          <a:xfrm>
            <a:off x="0" y="31750"/>
            <a:ext cx="9144000" cy="1100138"/>
          </a:xfrm>
        </p:spPr>
        <p:txBody>
          <a:bodyPr/>
          <a:lstStyle/>
          <a:p>
            <a:pPr eaLnBrk="1" hangingPunct="1">
              <a:defRPr/>
            </a:pPr>
            <a:r>
              <a:rPr lang="de-DE" dirty="0"/>
              <a:t>3. Währungstheorie und Währungspolitik</a:t>
            </a:r>
            <a:br>
              <a:rPr lang="de-DE" dirty="0"/>
            </a:br>
            <a:r>
              <a:rPr lang="de-DE" b="0" dirty="0"/>
              <a:t>3.2.3. Flexible Wechselkurse</a:t>
            </a:r>
          </a:p>
        </p:txBody>
      </p:sp>
      <p:sp>
        <p:nvSpPr>
          <p:cNvPr id="7468035" name="Rectangle 3"/>
          <p:cNvSpPr>
            <a:spLocks noGrp="1" noChangeArrowheads="1"/>
          </p:cNvSpPr>
          <p:nvPr>
            <p:ph type="body" idx="4294967295"/>
          </p:nvPr>
        </p:nvSpPr>
        <p:spPr>
          <a:xfrm>
            <a:off x="457200" y="1358900"/>
            <a:ext cx="8539163" cy="5126038"/>
          </a:xfrm>
        </p:spPr>
        <p:txBody>
          <a:bodyPr/>
          <a:lstStyle/>
          <a:p>
            <a:pPr marL="495300" indent="-495300" eaLnBrk="1" hangingPunct="1">
              <a:defRPr/>
            </a:pPr>
            <a:r>
              <a:rPr lang="de-DE" sz="2200" dirty="0"/>
              <a:t>Die meisten Exportunternehmen </a:t>
            </a:r>
            <a:r>
              <a:rPr lang="de-DE" sz="2200" dirty="0">
                <a:solidFill>
                  <a:srgbClr val="00FF00"/>
                </a:solidFill>
              </a:rPr>
              <a:t>sichern</a:t>
            </a:r>
            <a:r>
              <a:rPr lang="de-DE" sz="2200" dirty="0"/>
              <a:t> sich gegen </a:t>
            </a:r>
            <a:r>
              <a:rPr lang="de-DE" sz="2200" dirty="0">
                <a:solidFill>
                  <a:srgbClr val="00FF00"/>
                </a:solidFill>
              </a:rPr>
              <a:t>Wechsel-</a:t>
            </a:r>
            <a:r>
              <a:rPr lang="de-DE" sz="2200" dirty="0" err="1">
                <a:solidFill>
                  <a:srgbClr val="00FF00"/>
                </a:solidFill>
              </a:rPr>
              <a:t>kursrisiken</a:t>
            </a:r>
            <a:r>
              <a:rPr lang="de-DE" sz="2200" dirty="0"/>
              <a:t> ab - aber auch dabei entstehen Kosten.</a:t>
            </a:r>
          </a:p>
          <a:p>
            <a:pPr marL="495300" indent="-495300" eaLnBrk="1" hangingPunct="1">
              <a:defRPr/>
            </a:pPr>
            <a:endParaRPr lang="de-DE" sz="2200" dirty="0"/>
          </a:p>
          <a:p>
            <a:pPr marL="495300" indent="-495300" eaLnBrk="1" hangingPunct="1">
              <a:defRPr/>
            </a:pPr>
            <a:r>
              <a:rPr lang="de-DE" sz="2200" dirty="0"/>
              <a:t>Drei Instrumente können dazu eingesetzt werden:</a:t>
            </a:r>
          </a:p>
          <a:p>
            <a:pPr marL="495300" indent="-495300" eaLnBrk="1" hangingPunct="1">
              <a:defRPr/>
            </a:pPr>
            <a:endParaRPr lang="de-DE" sz="2200" dirty="0"/>
          </a:p>
          <a:p>
            <a:pPr marL="495300" indent="-495300" eaLnBrk="1" hangingPunct="1">
              <a:lnSpc>
                <a:spcPct val="0"/>
              </a:lnSpc>
              <a:defRPr/>
            </a:pPr>
            <a:endParaRPr lang="de-DE" sz="2200" dirty="0"/>
          </a:p>
          <a:p>
            <a:pPr marL="1971675" lvl="1" indent="-457200" eaLnBrk="1" hangingPunct="1">
              <a:buFont typeface="Arial Unicode MS" pitchFamily="34" charset="-128"/>
              <a:buAutoNum type="arabicPeriod"/>
              <a:defRPr/>
            </a:pPr>
            <a:r>
              <a:rPr lang="de-DE" dirty="0">
                <a:solidFill>
                  <a:srgbClr val="00FF00"/>
                </a:solidFill>
              </a:rPr>
              <a:t>Fremdwährungskredite</a:t>
            </a:r>
          </a:p>
          <a:p>
            <a:pPr marL="1971675" lvl="1" indent="-457200" eaLnBrk="1" hangingPunct="1">
              <a:buFont typeface="Arial Unicode MS" pitchFamily="34" charset="-128"/>
              <a:buAutoNum type="arabicPeriod"/>
              <a:defRPr/>
            </a:pPr>
            <a:r>
              <a:rPr lang="de-DE" dirty="0">
                <a:solidFill>
                  <a:srgbClr val="00FF00"/>
                </a:solidFill>
              </a:rPr>
              <a:t>Devisentermingeschäfte</a:t>
            </a:r>
          </a:p>
          <a:p>
            <a:pPr marL="1971675" lvl="1" indent="-457200" eaLnBrk="1" hangingPunct="1">
              <a:buFont typeface="Arial Unicode MS" pitchFamily="34" charset="-128"/>
              <a:buAutoNum type="arabicPeriod"/>
              <a:defRPr/>
            </a:pPr>
            <a:r>
              <a:rPr lang="de-DE" dirty="0">
                <a:solidFill>
                  <a:srgbClr val="00FF00"/>
                </a:solidFill>
              </a:rPr>
              <a:t>Devisenoptionsgeschäfte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680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6803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6803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680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5362"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D738750B-FB98-4A35-838A-FEC03D6EF75E}" type="slidenum">
              <a:rPr lang="de-DE" altLang="en-US" sz="1600" smtClean="0"/>
              <a:pPr algn="r" eaLnBrk="1" hangingPunct="1">
                <a:spcBef>
                  <a:spcPct val="0"/>
                </a:spcBef>
                <a:buClrTx/>
                <a:buFontTx/>
                <a:buNone/>
              </a:pPr>
              <a:t>9</a:t>
            </a:fld>
            <a:r>
              <a:rPr lang="de-DE" altLang="en-US" sz="1600"/>
              <a:t> -</a:t>
            </a:r>
          </a:p>
        </p:txBody>
      </p:sp>
      <p:sp>
        <p:nvSpPr>
          <p:cNvPr id="15363"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pic>
        <p:nvPicPr>
          <p:cNvPr id="15364" name="Picture 3" descr="Nehme auch Eu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141413"/>
            <a:ext cx="4327525"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95365" name="Rectangle 5"/>
          <p:cNvSpPr>
            <a:spLocks noGrp="1" noChangeArrowheads="1"/>
          </p:cNvSpPr>
          <p:nvPr>
            <p:ph type="title" idx="4294967295"/>
          </p:nvPr>
        </p:nvSpPr>
        <p:spPr/>
        <p:txBody>
          <a:bodyPr/>
          <a:lstStyle/>
          <a:p>
            <a:pPr eaLnBrk="1" hangingPunct="1">
              <a:defRPr/>
            </a:pPr>
            <a:r>
              <a:rPr lang="de-DE" sz="2200" dirty="0"/>
              <a:t>3. Währungstheorie und Währungspolitik                                             3.1.1. Angebot und Nachfrage auf Devisenmärkten</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Foliennummernplatzhalter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F5AB840E-8D88-4739-8383-93CD3AAA5DD0}" type="slidenum">
              <a:rPr lang="de-DE" altLang="en-US" sz="1600" smtClean="0"/>
              <a:pPr algn="r" eaLnBrk="1" hangingPunct="1">
                <a:spcBef>
                  <a:spcPct val="0"/>
                </a:spcBef>
                <a:buClrTx/>
                <a:buFontTx/>
                <a:buNone/>
              </a:pPr>
              <a:t>90</a:t>
            </a:fld>
            <a:r>
              <a:rPr lang="de-DE" altLang="en-US" sz="1600"/>
              <a:t> -</a:t>
            </a:r>
          </a:p>
        </p:txBody>
      </p:sp>
      <p:sp>
        <p:nvSpPr>
          <p:cNvPr id="96259" name="Fußzeilenplatzhalter 2"/>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96260" name="Rectangle 3"/>
          <p:cNvSpPr>
            <a:spLocks noChangeArrowheads="1"/>
          </p:cNvSpPr>
          <p:nvPr/>
        </p:nvSpPr>
        <p:spPr bwMode="auto">
          <a:xfrm>
            <a:off x="0" y="0"/>
            <a:ext cx="9144000" cy="6858000"/>
          </a:xfrm>
          <a:prstGeom prst="rect">
            <a:avLst/>
          </a:prstGeom>
          <a:solidFill>
            <a:srgbClr val="FFFF99"/>
          </a:solidFill>
          <a:ln w="12700">
            <a:solidFill>
              <a:srgbClr val="FF0000"/>
            </a:solidFill>
            <a:miter lim="800000"/>
            <a:headEnd/>
            <a:tailEnd/>
          </a:ln>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de-DE" altLang="en-US" sz="2000" u="sng">
                <a:solidFill>
                  <a:srgbClr val="FF0000"/>
                </a:solidFill>
              </a:rPr>
              <a:t>Elimination des Wechselkursrisikos durch Fremdwährungskredit:</a:t>
            </a:r>
            <a:endParaRPr lang="de-DE" altLang="en-US" sz="1900" b="1" u="sng">
              <a:solidFill>
                <a:srgbClr val="3333FF"/>
              </a:solidFill>
            </a:endParaRPr>
          </a:p>
          <a:p>
            <a:pPr algn="just" eaLnBrk="1" hangingPunct="1">
              <a:lnSpc>
                <a:spcPct val="20000"/>
              </a:lnSpc>
              <a:buFont typeface="Arial Unicode MS" pitchFamily="34" charset="-128"/>
              <a:buNone/>
            </a:pPr>
            <a:endParaRPr lang="de-DE" altLang="en-US" sz="2000">
              <a:solidFill>
                <a:srgbClr val="0000CC"/>
              </a:solidFill>
            </a:endParaRPr>
          </a:p>
        </p:txBody>
      </p:sp>
      <p:sp>
        <p:nvSpPr>
          <p:cNvPr id="96261" name="Foliennummernplatzhalter 3"/>
          <p:cNvSpPr txBox="1">
            <a:spLocks noGrp="1"/>
          </p:cNvSpPr>
          <p:nvPr/>
        </p:nvSpPr>
        <p:spPr bwMode="auto">
          <a:xfrm>
            <a:off x="70104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solidFill>
                  <a:srgbClr val="0000CC"/>
                </a:solidFill>
              </a:rPr>
              <a:t>- </a:t>
            </a:r>
            <a:fld id="{DD900FC7-0062-430F-A102-13BD9F6A34F3}" type="slidenum">
              <a:rPr lang="de-DE" altLang="en-US" sz="1600" b="1">
                <a:solidFill>
                  <a:srgbClr val="0000CC"/>
                </a:solidFill>
              </a:rPr>
              <a:pPr algn="r" eaLnBrk="1" hangingPunct="1">
                <a:spcBef>
                  <a:spcPct val="0"/>
                </a:spcBef>
                <a:buClrTx/>
                <a:buFontTx/>
                <a:buNone/>
              </a:pPr>
              <a:t>90</a:t>
            </a:fld>
            <a:r>
              <a:rPr lang="de-DE" altLang="en-US" sz="1600" b="1">
                <a:solidFill>
                  <a:srgbClr val="0000CC"/>
                </a:solidFill>
              </a:rPr>
              <a:t> -</a:t>
            </a:r>
          </a:p>
        </p:txBody>
      </p:sp>
      <p:sp>
        <p:nvSpPr>
          <p:cNvPr id="96262" name="Fußzeilenplatzhalter 4"/>
          <p:cNvSpPr txBox="1">
            <a:spLocks noGrp="1"/>
          </p:cNvSpPr>
          <p:nvPr/>
        </p:nvSpPr>
        <p:spPr bwMode="auto">
          <a:xfrm>
            <a:off x="0" y="6381750"/>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Maurerr</a:t>
            </a:r>
          </a:p>
        </p:txBody>
      </p:sp>
      <p:sp>
        <p:nvSpPr>
          <p:cNvPr id="96263" name="Line 4"/>
          <p:cNvSpPr>
            <a:spLocks noChangeShapeType="1"/>
          </p:cNvSpPr>
          <p:nvPr/>
        </p:nvSpPr>
        <p:spPr bwMode="auto">
          <a:xfrm>
            <a:off x="873125" y="927100"/>
            <a:ext cx="7129463" cy="0"/>
          </a:xfrm>
          <a:prstGeom prst="line">
            <a:avLst/>
          </a:prstGeom>
          <a:noFill/>
          <a:ln w="38100">
            <a:solidFill>
              <a:srgbClr val="0000FF"/>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6264" name="Text Box 5"/>
          <p:cNvSpPr txBox="1">
            <a:spLocks noChangeArrowheads="1"/>
          </p:cNvSpPr>
          <p:nvPr/>
        </p:nvSpPr>
        <p:spPr bwMode="auto">
          <a:xfrm>
            <a:off x="7834313" y="674688"/>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chemeClr val="bg2"/>
                </a:solidFill>
              </a:rPr>
              <a:t>t</a:t>
            </a:r>
          </a:p>
        </p:txBody>
      </p:sp>
      <p:sp>
        <p:nvSpPr>
          <p:cNvPr id="96265" name="Line 6"/>
          <p:cNvSpPr>
            <a:spLocks noChangeShapeType="1"/>
          </p:cNvSpPr>
          <p:nvPr/>
        </p:nvSpPr>
        <p:spPr bwMode="auto">
          <a:xfrm>
            <a:off x="1412875" y="854075"/>
            <a:ext cx="0" cy="144463"/>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6266" name="Line 7"/>
          <p:cNvSpPr>
            <a:spLocks noChangeShapeType="1"/>
          </p:cNvSpPr>
          <p:nvPr/>
        </p:nvSpPr>
        <p:spPr bwMode="auto">
          <a:xfrm>
            <a:off x="3321050" y="854075"/>
            <a:ext cx="0" cy="144463"/>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6267" name="Line 8"/>
          <p:cNvSpPr>
            <a:spLocks noChangeShapeType="1"/>
          </p:cNvSpPr>
          <p:nvPr/>
        </p:nvSpPr>
        <p:spPr bwMode="auto">
          <a:xfrm>
            <a:off x="5302250" y="854075"/>
            <a:ext cx="0" cy="144463"/>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6268" name="Line 9"/>
          <p:cNvSpPr>
            <a:spLocks noChangeShapeType="1"/>
          </p:cNvSpPr>
          <p:nvPr/>
        </p:nvSpPr>
        <p:spPr bwMode="auto">
          <a:xfrm>
            <a:off x="7210425" y="854075"/>
            <a:ext cx="0" cy="144463"/>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6269" name="Line 13"/>
          <p:cNvSpPr>
            <a:spLocks noChangeShapeType="1"/>
          </p:cNvSpPr>
          <p:nvPr/>
        </p:nvSpPr>
        <p:spPr bwMode="auto">
          <a:xfrm flipV="1">
            <a:off x="1412875" y="962025"/>
            <a:ext cx="0" cy="612775"/>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6270" name="Text Box 19"/>
          <p:cNvSpPr txBox="1">
            <a:spLocks noChangeArrowheads="1"/>
          </p:cNvSpPr>
          <p:nvPr/>
        </p:nvSpPr>
        <p:spPr bwMode="auto">
          <a:xfrm>
            <a:off x="1039813" y="458788"/>
            <a:ext cx="684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rPr>
              <a:t>t=0</a:t>
            </a:r>
          </a:p>
        </p:txBody>
      </p:sp>
      <p:sp>
        <p:nvSpPr>
          <p:cNvPr id="96271" name="Text Box 20"/>
          <p:cNvSpPr txBox="1">
            <a:spLocks noChangeArrowheads="1"/>
          </p:cNvSpPr>
          <p:nvPr/>
        </p:nvSpPr>
        <p:spPr bwMode="auto">
          <a:xfrm>
            <a:off x="2984500" y="469900"/>
            <a:ext cx="68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rPr>
              <a:t>t=1</a:t>
            </a:r>
          </a:p>
        </p:txBody>
      </p:sp>
      <p:sp>
        <p:nvSpPr>
          <p:cNvPr id="96272" name="Text Box 23"/>
          <p:cNvSpPr txBox="1">
            <a:spLocks noChangeArrowheads="1"/>
          </p:cNvSpPr>
          <p:nvPr/>
        </p:nvSpPr>
        <p:spPr bwMode="auto">
          <a:xfrm>
            <a:off x="6873875" y="458788"/>
            <a:ext cx="68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rPr>
              <a:t>t=3</a:t>
            </a:r>
          </a:p>
        </p:txBody>
      </p:sp>
      <p:sp>
        <p:nvSpPr>
          <p:cNvPr id="96273" name="Text Box 10"/>
          <p:cNvSpPr txBox="1">
            <a:spLocks noChangeArrowheads="1"/>
          </p:cNvSpPr>
          <p:nvPr/>
        </p:nvSpPr>
        <p:spPr bwMode="auto">
          <a:xfrm>
            <a:off x="6083300" y="1603375"/>
            <a:ext cx="2244725" cy="1004888"/>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Zahlungseingang: 20 000 $</a:t>
            </a:r>
          </a:p>
        </p:txBody>
      </p:sp>
      <p:sp>
        <p:nvSpPr>
          <p:cNvPr id="96274" name="Line 13"/>
          <p:cNvSpPr>
            <a:spLocks noChangeShapeType="1"/>
          </p:cNvSpPr>
          <p:nvPr/>
        </p:nvSpPr>
        <p:spPr bwMode="auto">
          <a:xfrm flipV="1">
            <a:off x="7210425" y="1014413"/>
            <a:ext cx="0" cy="612775"/>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6275" name="Text Box 22"/>
          <p:cNvSpPr txBox="1">
            <a:spLocks noChangeArrowheads="1"/>
          </p:cNvSpPr>
          <p:nvPr/>
        </p:nvSpPr>
        <p:spPr bwMode="auto">
          <a:xfrm>
            <a:off x="4965700" y="458788"/>
            <a:ext cx="68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rPr>
              <a:t>t=2</a:t>
            </a:r>
          </a:p>
        </p:txBody>
      </p:sp>
      <p:sp>
        <p:nvSpPr>
          <p:cNvPr id="96276" name="Text Box 10"/>
          <p:cNvSpPr txBox="1">
            <a:spLocks noChangeArrowheads="1"/>
          </p:cNvSpPr>
          <p:nvPr/>
        </p:nvSpPr>
        <p:spPr bwMode="auto">
          <a:xfrm>
            <a:off x="374650" y="2728913"/>
            <a:ext cx="2244725" cy="430212"/>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Kassakurs: 2</a:t>
            </a:r>
            <a:r>
              <a:rPr lang="de-DE" altLang="en-US" sz="2000" baseline="30000">
                <a:solidFill>
                  <a:srgbClr val="000099"/>
                </a:solidFill>
              </a:rPr>
              <a:t>$</a:t>
            </a:r>
            <a:r>
              <a:rPr lang="de-DE" altLang="en-US" sz="2000" baseline="-25000">
                <a:solidFill>
                  <a:srgbClr val="000099"/>
                </a:solidFill>
              </a:rPr>
              <a:t>€</a:t>
            </a:r>
          </a:p>
        </p:txBody>
      </p:sp>
      <p:sp>
        <p:nvSpPr>
          <p:cNvPr id="96277" name="Text Box 10"/>
          <p:cNvSpPr txBox="1">
            <a:spLocks noChangeArrowheads="1"/>
          </p:cNvSpPr>
          <p:nvPr/>
        </p:nvSpPr>
        <p:spPr bwMode="auto">
          <a:xfrm>
            <a:off x="6103938" y="2740025"/>
            <a:ext cx="2244725" cy="430213"/>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Kassakurs: </a:t>
            </a:r>
            <a:r>
              <a:rPr lang="de-DE" altLang="en-US" sz="2000">
                <a:solidFill>
                  <a:srgbClr val="FF0000"/>
                </a:solidFill>
              </a:rPr>
              <a:t>e</a:t>
            </a:r>
            <a:r>
              <a:rPr lang="de-DE" altLang="en-US" sz="2000" baseline="30000">
                <a:solidFill>
                  <a:srgbClr val="FF0000"/>
                </a:solidFill>
              </a:rPr>
              <a:t>$</a:t>
            </a:r>
            <a:r>
              <a:rPr lang="de-DE" altLang="en-US" sz="2000" baseline="-25000">
                <a:solidFill>
                  <a:srgbClr val="FF0000"/>
                </a:solidFill>
              </a:rPr>
              <a:t>€</a:t>
            </a:r>
            <a:r>
              <a:rPr lang="de-DE" altLang="en-US" sz="2000" b="1">
                <a:solidFill>
                  <a:srgbClr val="000099"/>
                </a:solidFill>
              </a:rPr>
              <a:t>  ?</a:t>
            </a:r>
          </a:p>
        </p:txBody>
      </p:sp>
      <p:sp>
        <p:nvSpPr>
          <p:cNvPr id="96278" name="Text Box 10"/>
          <p:cNvSpPr txBox="1">
            <a:spLocks noChangeArrowheads="1"/>
          </p:cNvSpPr>
          <p:nvPr/>
        </p:nvSpPr>
        <p:spPr bwMode="auto">
          <a:xfrm>
            <a:off x="384175" y="1560513"/>
            <a:ext cx="2244725" cy="1004887"/>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Handelsgeschäft:       20 000 $ in t=3          Kosten: 9 000 €</a:t>
            </a:r>
          </a:p>
        </p:txBody>
      </p:sp>
      <p:sp>
        <p:nvSpPr>
          <p:cNvPr id="5" name="Text Box 10"/>
          <p:cNvSpPr txBox="1">
            <a:spLocks noChangeArrowheads="1"/>
          </p:cNvSpPr>
          <p:nvPr/>
        </p:nvSpPr>
        <p:spPr bwMode="auto">
          <a:xfrm>
            <a:off x="6111875" y="3359150"/>
            <a:ext cx="2244725" cy="2786063"/>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Umsatz aus Handelsgeschäft:</a:t>
            </a:r>
            <a:r>
              <a:rPr lang="de-DE" altLang="en-US" sz="2000">
                <a:solidFill>
                  <a:srgbClr val="FFFF99"/>
                </a:solidFill>
              </a:rPr>
              <a:t>.</a:t>
            </a:r>
            <a:r>
              <a:rPr lang="de-DE" altLang="en-US" sz="2000">
                <a:solidFill>
                  <a:srgbClr val="000099"/>
                </a:solidFill>
              </a:rPr>
              <a:t>    20 000 $ ver-wendet zur Rück-zahlung des Kre-dites inkl. Zins:          </a:t>
            </a:r>
            <a:r>
              <a:rPr lang="de-DE" altLang="en-US" sz="2000">
                <a:solidFill>
                  <a:srgbClr val="FFFF99"/>
                </a:solidFill>
              </a:rPr>
              <a:t>. </a:t>
            </a:r>
            <a:r>
              <a:rPr lang="de-DE" altLang="en-US" sz="2000">
                <a:solidFill>
                  <a:srgbClr val="000099"/>
                </a:solidFill>
              </a:rPr>
              <a:t>   20 000 $</a:t>
            </a:r>
            <a:r>
              <a:rPr lang="de-DE" altLang="en-US" sz="2000">
                <a:solidFill>
                  <a:srgbClr val="66FFFF"/>
                </a:solidFill>
              </a:rPr>
              <a:t> </a:t>
            </a:r>
            <a:r>
              <a:rPr lang="de-DE" altLang="en-US" sz="2000">
                <a:solidFill>
                  <a:srgbClr val="000099"/>
                </a:solidFill>
              </a:rPr>
              <a:t>*(1,02)     </a:t>
            </a:r>
            <a:r>
              <a:rPr lang="de-DE" altLang="en-US" sz="2000">
                <a:solidFill>
                  <a:srgbClr val="FFFF66"/>
                </a:solidFill>
              </a:rPr>
              <a:t>.</a:t>
            </a:r>
            <a:r>
              <a:rPr lang="de-DE" altLang="en-US" sz="2000">
                <a:solidFill>
                  <a:srgbClr val="000099"/>
                </a:solidFill>
              </a:rPr>
              <a:t>  - 20 000 $                                           </a:t>
            </a:r>
            <a:r>
              <a:rPr lang="de-DE" altLang="en-US" sz="2000">
                <a:solidFill>
                  <a:srgbClr val="FF0000"/>
                </a:solidFill>
              </a:rPr>
              <a:t>             =        400 $</a:t>
            </a:r>
          </a:p>
        </p:txBody>
      </p:sp>
      <p:sp>
        <p:nvSpPr>
          <p:cNvPr id="6" name="Text Box 10"/>
          <p:cNvSpPr txBox="1">
            <a:spLocks noChangeArrowheads="1"/>
          </p:cNvSpPr>
          <p:nvPr/>
        </p:nvSpPr>
        <p:spPr bwMode="auto">
          <a:xfrm>
            <a:off x="376238" y="3290888"/>
            <a:ext cx="3171825" cy="2809875"/>
          </a:xfrm>
          <a:prstGeom prst="rect">
            <a:avLst/>
          </a:prstGeom>
          <a:noFill/>
          <a:ln w="28575" algn="ctr">
            <a:solidFill>
              <a:srgbClr val="FF0000"/>
            </a:solidFill>
            <a:miter lim="800000"/>
            <a:headEnd/>
            <a:tailEnd type="none" w="lg" len="lg"/>
          </a:ln>
        </p:spPr>
        <p:txBody>
          <a:bodyPr lIns="36000" tIns="0" rIns="0" bIns="0"/>
          <a:lstStyle/>
          <a:p>
            <a:pPr algn="l">
              <a:spcBef>
                <a:spcPct val="50000"/>
              </a:spcBef>
              <a:defRPr/>
            </a:pPr>
            <a:r>
              <a:rPr lang="de-DE" dirty="0">
                <a:solidFill>
                  <a:srgbClr val="000099"/>
                </a:solidFill>
              </a:rPr>
              <a:t>Dollarkreditaufnahme in Höhe v. 20 000 $ </a:t>
            </a:r>
            <a:r>
              <a:rPr lang="de-DE" dirty="0">
                <a:solidFill>
                  <a:srgbClr val="FF0000"/>
                </a:solidFill>
              </a:rPr>
              <a:t>zu Zins</a:t>
            </a:r>
            <a:r>
              <a:rPr lang="de-DE" baseline="30000" dirty="0">
                <a:solidFill>
                  <a:schemeClr val="bg2">
                    <a:lumMod val="75000"/>
                    <a:lumOff val="25000"/>
                  </a:schemeClr>
                </a:solidFill>
              </a:rPr>
              <a:t>1)</a:t>
            </a:r>
            <a:r>
              <a:rPr lang="de-DE" dirty="0">
                <a:solidFill>
                  <a:srgbClr val="FF0000"/>
                </a:solidFill>
              </a:rPr>
              <a:t> von 2% </a:t>
            </a:r>
            <a:r>
              <a:rPr lang="de-DE" dirty="0">
                <a:solidFill>
                  <a:srgbClr val="000099"/>
                </a:solidFill>
              </a:rPr>
              <a:t>und Umtausch in €:                     </a:t>
            </a:r>
            <a:r>
              <a:rPr lang="de-DE" dirty="0">
                <a:solidFill>
                  <a:srgbClr val="FFFF99"/>
                </a:solidFill>
              </a:rPr>
              <a:t>.  </a:t>
            </a:r>
            <a:r>
              <a:rPr lang="de-DE" dirty="0">
                <a:solidFill>
                  <a:srgbClr val="000099"/>
                </a:solidFill>
              </a:rPr>
              <a:t>20 000 $ / </a:t>
            </a:r>
            <a:r>
              <a:rPr lang="de-DE" dirty="0">
                <a:solidFill>
                  <a:srgbClr val="FF0000"/>
                </a:solidFill>
              </a:rPr>
              <a:t>2</a:t>
            </a:r>
            <a:r>
              <a:rPr lang="de-DE" baseline="30000" dirty="0">
                <a:solidFill>
                  <a:srgbClr val="FF0000"/>
                </a:solidFill>
              </a:rPr>
              <a:t>$</a:t>
            </a:r>
            <a:r>
              <a:rPr lang="de-DE" baseline="-25000" dirty="0">
                <a:solidFill>
                  <a:srgbClr val="FF0000"/>
                </a:solidFill>
              </a:rPr>
              <a:t>€</a:t>
            </a:r>
            <a:r>
              <a:rPr lang="de-DE" dirty="0">
                <a:solidFill>
                  <a:srgbClr val="000099"/>
                </a:solidFill>
              </a:rPr>
              <a:t>                       </a:t>
            </a:r>
            <a:r>
              <a:rPr lang="de-DE" dirty="0">
                <a:solidFill>
                  <a:srgbClr val="FFFF99"/>
                </a:solidFill>
              </a:rPr>
              <a:t>. </a:t>
            </a:r>
            <a:r>
              <a:rPr lang="de-DE" dirty="0">
                <a:solidFill>
                  <a:srgbClr val="000099"/>
                </a:solidFill>
              </a:rPr>
              <a:t> - 9 000 €                         </a:t>
            </a:r>
            <a:r>
              <a:rPr lang="de-DE" dirty="0">
                <a:solidFill>
                  <a:srgbClr val="FFFF99"/>
                </a:solidFill>
              </a:rPr>
              <a:t>. </a:t>
            </a:r>
            <a:r>
              <a:rPr lang="de-DE" dirty="0">
                <a:solidFill>
                  <a:srgbClr val="000099"/>
                </a:solidFill>
              </a:rPr>
              <a:t>=   </a:t>
            </a:r>
            <a:r>
              <a:rPr lang="de-DE" dirty="0">
                <a:solidFill>
                  <a:srgbClr val="FF0000"/>
                </a:solidFill>
              </a:rPr>
              <a:t>1 000 € </a:t>
            </a:r>
          </a:p>
          <a:p>
            <a:pPr algn="l">
              <a:lnSpc>
                <a:spcPct val="90000"/>
              </a:lnSpc>
              <a:spcBef>
                <a:spcPct val="50000"/>
              </a:spcBef>
              <a:defRPr/>
            </a:pPr>
            <a:r>
              <a:rPr lang="de-DE" dirty="0">
                <a:solidFill>
                  <a:schemeClr val="bg1"/>
                </a:solidFill>
              </a:rPr>
              <a:t>Umtausch von 200 € * 2</a:t>
            </a:r>
            <a:r>
              <a:rPr lang="de-DE" baseline="30000" dirty="0">
                <a:solidFill>
                  <a:schemeClr val="bg1"/>
                </a:solidFill>
              </a:rPr>
              <a:t>$</a:t>
            </a:r>
            <a:r>
              <a:rPr lang="de-DE" baseline="-25000" dirty="0">
                <a:solidFill>
                  <a:schemeClr val="bg1"/>
                </a:solidFill>
              </a:rPr>
              <a:t>€</a:t>
            </a:r>
            <a:r>
              <a:rPr lang="de-DE" dirty="0">
                <a:solidFill>
                  <a:schemeClr val="bg1"/>
                </a:solidFill>
              </a:rPr>
              <a:t>  = 400 $ in Dollar zur Zahlung der Zinsen in t=3</a:t>
            </a:r>
          </a:p>
        </p:txBody>
      </p:sp>
      <p:sp>
        <p:nvSpPr>
          <p:cNvPr id="7" name="Text Box 10"/>
          <p:cNvSpPr txBox="1">
            <a:spLocks noChangeArrowheads="1"/>
          </p:cNvSpPr>
          <p:nvPr/>
        </p:nvSpPr>
        <p:spPr bwMode="auto">
          <a:xfrm>
            <a:off x="363538" y="6289675"/>
            <a:ext cx="8021637" cy="398463"/>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nchor="ctr"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solidFill>
                  <a:srgbClr val="000099"/>
                </a:solidFill>
              </a:rPr>
              <a:t>=&gt;</a:t>
            </a:r>
            <a:r>
              <a:rPr lang="de-DE" altLang="en-US" sz="2000">
                <a:solidFill>
                  <a:srgbClr val="66FFFF"/>
                </a:solidFill>
              </a:rPr>
              <a:t> </a:t>
            </a:r>
            <a:r>
              <a:rPr lang="de-DE" altLang="en-US" sz="2000">
                <a:solidFill>
                  <a:srgbClr val="000099"/>
                </a:solidFill>
              </a:rPr>
              <a:t>Sicherer Nettogewinn = 1000 € - 200 € = </a:t>
            </a:r>
            <a:r>
              <a:rPr lang="de-DE" altLang="en-US" sz="2000">
                <a:solidFill>
                  <a:srgbClr val="FF0000"/>
                </a:solidFill>
              </a:rPr>
              <a:t>800 €</a:t>
            </a:r>
          </a:p>
        </p:txBody>
      </p:sp>
      <p:sp>
        <p:nvSpPr>
          <p:cNvPr id="26" name="Rectangle 25"/>
          <p:cNvSpPr>
            <a:spLocks noChangeArrowheads="1"/>
          </p:cNvSpPr>
          <p:nvPr/>
        </p:nvSpPr>
        <p:spPr bwMode="auto">
          <a:xfrm>
            <a:off x="600075" y="5534025"/>
            <a:ext cx="704850" cy="307975"/>
          </a:xfrm>
          <a:prstGeom prst="rect">
            <a:avLst/>
          </a:prstGeom>
          <a:noFill/>
          <a:ln w="25400"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0" tIns="0" rIns="0" bIns="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cxnSp>
        <p:nvCxnSpPr>
          <p:cNvPr id="28" name="Straight Arrow Connector 27"/>
          <p:cNvCxnSpPr>
            <a:cxnSpLocks noChangeShapeType="1"/>
            <a:stCxn id="26" idx="3"/>
          </p:cNvCxnSpPr>
          <p:nvPr/>
        </p:nvCxnSpPr>
        <p:spPr bwMode="auto">
          <a:xfrm>
            <a:off x="1304925" y="5688013"/>
            <a:ext cx="5334000" cy="179387"/>
          </a:xfrm>
          <a:prstGeom prst="straightConnector1">
            <a:avLst/>
          </a:prstGeom>
          <a:noFill/>
          <a:ln w="25400" algn="ctr">
            <a:solidFill>
              <a:srgbClr val="FF0000"/>
            </a:solidFill>
            <a:round/>
            <a:headEnd type="none" w="med" len="lg"/>
            <a:tailEnd type="arrow" w="med" len="med"/>
          </a:ln>
          <a:extLst>
            <a:ext uri="{909E8E84-426E-40DD-AFC4-6F175D3DCCD1}">
              <a14:hiddenFill xmlns:a14="http://schemas.microsoft.com/office/drawing/2010/main">
                <a:noFill/>
              </a14:hiddenFill>
            </a:ext>
          </a:extLst>
        </p:spPr>
      </p:cxnSp>
      <p:sp>
        <p:nvSpPr>
          <p:cNvPr id="30" name="Rectangle 29"/>
          <p:cNvSpPr/>
          <p:nvPr/>
        </p:nvSpPr>
        <p:spPr bwMode="auto">
          <a:xfrm>
            <a:off x="6753225" y="5786438"/>
            <a:ext cx="914400" cy="307975"/>
          </a:xfrm>
          <a:prstGeom prst="rect">
            <a:avLst/>
          </a:prstGeom>
          <a:noFill/>
          <a:ln w="25400" cap="flat" cmpd="sng" algn="ctr">
            <a:solidFill>
              <a:schemeClr val="bg2">
                <a:lumMod val="50000"/>
                <a:lumOff val="50000"/>
              </a:schemeClr>
            </a:solidFill>
            <a:prstDash val="solid"/>
            <a:round/>
            <a:headEnd type="none" w="med" len="lg"/>
            <a:tailEnd type="none" w="lg" len="lg"/>
          </a:ln>
          <a:effectLst/>
        </p:spPr>
        <p:txBody>
          <a:bodyPr lIns="0" tIns="0" rIns="0" bIns="0">
            <a:spAutoFit/>
          </a:bodyPr>
          <a:lstStyle/>
          <a:p>
            <a:pPr>
              <a:defRPr/>
            </a:pPr>
            <a:endParaRPr lang="de-DE"/>
          </a:p>
        </p:txBody>
      </p:sp>
      <p:sp>
        <p:nvSpPr>
          <p:cNvPr id="29" name="TextBox 28"/>
          <p:cNvSpPr txBox="1"/>
          <p:nvPr/>
        </p:nvSpPr>
        <p:spPr>
          <a:xfrm rot="16200000">
            <a:off x="5524500" y="3116263"/>
            <a:ext cx="6600825" cy="368300"/>
          </a:xfrm>
          <a:prstGeom prst="rect">
            <a:avLst/>
          </a:prstGeom>
          <a:noFill/>
        </p:spPr>
        <p:txBody>
          <a:bodyPr/>
          <a:lstStyle/>
          <a:p>
            <a:pPr algn="just">
              <a:defRPr/>
            </a:pPr>
            <a:r>
              <a:rPr lang="de-DE" baseline="30000" dirty="0">
                <a:solidFill>
                  <a:schemeClr val="bg2">
                    <a:lumMod val="75000"/>
                    <a:lumOff val="25000"/>
                  </a:schemeClr>
                </a:solidFill>
              </a:rPr>
              <a:t>1) </a:t>
            </a:r>
            <a:r>
              <a:rPr lang="de-DE" sz="1800" dirty="0">
                <a:solidFill>
                  <a:schemeClr val="bg2">
                    <a:lumMod val="75000"/>
                    <a:lumOff val="25000"/>
                  </a:schemeClr>
                </a:solidFill>
              </a:rPr>
              <a:t>Das entsprich einem Jahreszins von 8,24% = ((1,02)</a:t>
            </a:r>
            <a:r>
              <a:rPr lang="de-DE" sz="1800" baseline="30000" dirty="0">
                <a:solidFill>
                  <a:schemeClr val="bg2">
                    <a:lumMod val="75000"/>
                    <a:lumOff val="25000"/>
                  </a:schemeClr>
                </a:solidFill>
              </a:rPr>
              <a:t>(1/3)</a:t>
            </a:r>
            <a:r>
              <a:rPr lang="de-DE" sz="1800" dirty="0">
                <a:solidFill>
                  <a:schemeClr val="bg2">
                    <a:lumMod val="75000"/>
                    <a:lumOff val="25000"/>
                  </a:schemeClr>
                </a:solidFill>
              </a:rPr>
              <a:t>)</a:t>
            </a:r>
            <a:r>
              <a:rPr lang="de-DE" sz="1800" baseline="30000" dirty="0">
                <a:solidFill>
                  <a:schemeClr val="bg2">
                    <a:lumMod val="75000"/>
                    <a:lumOff val="25000"/>
                  </a:schemeClr>
                </a:solidFill>
              </a:rPr>
              <a:t>12 </a:t>
            </a:r>
            <a:r>
              <a:rPr lang="de-DE" sz="1800" dirty="0">
                <a:solidFill>
                  <a:schemeClr val="bg2">
                    <a:lumMod val="75000"/>
                    <a:lumOff val="25000"/>
                  </a:schemeClr>
                </a:solidFill>
              </a:rPr>
              <a:t>-1</a:t>
            </a:r>
            <a:endParaRPr lang="en-US" sz="1800" baseline="30000" dirty="0">
              <a:solidFill>
                <a:schemeClr val="bg2">
                  <a:lumMod val="75000"/>
                  <a:lumOff val="2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6" grpId="0" animBg="1"/>
      <p:bldP spid="30"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Foliennummernplatzhalter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17C2559E-C3F7-46CF-827B-6D5B5C6B9FAF}" type="slidenum">
              <a:rPr lang="de-DE" altLang="en-US" sz="1600" smtClean="0"/>
              <a:pPr algn="r" eaLnBrk="1" hangingPunct="1">
                <a:spcBef>
                  <a:spcPct val="0"/>
                </a:spcBef>
                <a:buClrTx/>
                <a:buFontTx/>
                <a:buNone/>
              </a:pPr>
              <a:t>91</a:t>
            </a:fld>
            <a:r>
              <a:rPr lang="de-DE" altLang="en-US" sz="1600"/>
              <a:t> -</a:t>
            </a:r>
          </a:p>
        </p:txBody>
      </p:sp>
      <p:sp>
        <p:nvSpPr>
          <p:cNvPr id="97283" name="Fußzeilenplatzhalter 2"/>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97284" name="Rectangle 3"/>
          <p:cNvSpPr>
            <a:spLocks noChangeArrowheads="1"/>
          </p:cNvSpPr>
          <p:nvPr/>
        </p:nvSpPr>
        <p:spPr bwMode="auto">
          <a:xfrm>
            <a:off x="0" y="0"/>
            <a:ext cx="9144000" cy="6858000"/>
          </a:xfrm>
          <a:prstGeom prst="rect">
            <a:avLst/>
          </a:prstGeom>
          <a:solidFill>
            <a:srgbClr val="FFFF99"/>
          </a:solidFill>
          <a:ln w="12700">
            <a:solidFill>
              <a:srgbClr val="FF0000"/>
            </a:solidFill>
            <a:miter lim="800000"/>
            <a:headEnd/>
            <a:tailEnd/>
          </a:ln>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de-DE" altLang="en-US" sz="2000" u="sng">
                <a:solidFill>
                  <a:srgbClr val="FF0000"/>
                </a:solidFill>
              </a:rPr>
              <a:t>Elimination des Wechselkursrisikos durch Währungstermingeschäft:</a:t>
            </a:r>
            <a:endParaRPr lang="de-DE" altLang="en-US" sz="1900" b="1" u="sng">
              <a:solidFill>
                <a:srgbClr val="3333FF"/>
              </a:solidFill>
            </a:endParaRPr>
          </a:p>
          <a:p>
            <a:pPr algn="just" eaLnBrk="1" hangingPunct="1">
              <a:lnSpc>
                <a:spcPct val="20000"/>
              </a:lnSpc>
              <a:buFont typeface="Arial Unicode MS" pitchFamily="34" charset="-128"/>
              <a:buNone/>
            </a:pPr>
            <a:endParaRPr lang="de-DE" altLang="en-US" sz="2000">
              <a:solidFill>
                <a:srgbClr val="0000CC"/>
              </a:solidFill>
            </a:endParaRPr>
          </a:p>
        </p:txBody>
      </p:sp>
      <p:sp>
        <p:nvSpPr>
          <p:cNvPr id="97285" name="Foliennummernplatzhalter 3"/>
          <p:cNvSpPr txBox="1">
            <a:spLocks noGrp="1"/>
          </p:cNvSpPr>
          <p:nvPr/>
        </p:nvSpPr>
        <p:spPr bwMode="auto">
          <a:xfrm>
            <a:off x="70104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solidFill>
                  <a:srgbClr val="0000CC"/>
                </a:solidFill>
              </a:rPr>
              <a:t>- </a:t>
            </a:r>
            <a:fld id="{2875BC23-74D1-47E5-A489-B8D7F3C5639A}" type="slidenum">
              <a:rPr lang="de-DE" altLang="en-US" sz="1600" b="1">
                <a:solidFill>
                  <a:srgbClr val="0000CC"/>
                </a:solidFill>
              </a:rPr>
              <a:pPr algn="r" eaLnBrk="1" hangingPunct="1">
                <a:spcBef>
                  <a:spcPct val="0"/>
                </a:spcBef>
                <a:buClrTx/>
                <a:buFontTx/>
                <a:buNone/>
              </a:pPr>
              <a:t>91</a:t>
            </a:fld>
            <a:r>
              <a:rPr lang="de-DE" altLang="en-US" sz="1600" b="1">
                <a:solidFill>
                  <a:srgbClr val="0000CC"/>
                </a:solidFill>
              </a:rPr>
              <a:t> -</a:t>
            </a:r>
          </a:p>
        </p:txBody>
      </p:sp>
      <p:sp>
        <p:nvSpPr>
          <p:cNvPr id="97286" name="Fußzeilenplatzhalter 4"/>
          <p:cNvSpPr txBox="1">
            <a:spLocks noGrp="1"/>
          </p:cNvSpPr>
          <p:nvPr/>
        </p:nvSpPr>
        <p:spPr bwMode="auto">
          <a:xfrm>
            <a:off x="0" y="6381750"/>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dirty="0"/>
              <a:t>Prof. Dr. Rainer </a:t>
            </a:r>
            <a:r>
              <a:rPr lang="de-DE" altLang="en-US" sz="600" dirty="0" err="1"/>
              <a:t>Maurerr</a:t>
            </a:r>
            <a:endParaRPr lang="de-DE" altLang="en-US" sz="600" dirty="0"/>
          </a:p>
        </p:txBody>
      </p:sp>
      <p:sp>
        <p:nvSpPr>
          <p:cNvPr id="97287" name="Line 4"/>
          <p:cNvSpPr>
            <a:spLocks noChangeShapeType="1"/>
          </p:cNvSpPr>
          <p:nvPr/>
        </p:nvSpPr>
        <p:spPr bwMode="auto">
          <a:xfrm>
            <a:off x="873125" y="927100"/>
            <a:ext cx="7129463" cy="0"/>
          </a:xfrm>
          <a:prstGeom prst="line">
            <a:avLst/>
          </a:prstGeom>
          <a:noFill/>
          <a:ln w="38100">
            <a:solidFill>
              <a:srgbClr val="0000FF"/>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7288" name="Text Box 5"/>
          <p:cNvSpPr txBox="1">
            <a:spLocks noChangeArrowheads="1"/>
          </p:cNvSpPr>
          <p:nvPr/>
        </p:nvSpPr>
        <p:spPr bwMode="auto">
          <a:xfrm>
            <a:off x="7834313" y="674688"/>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chemeClr val="bg2"/>
                </a:solidFill>
              </a:rPr>
              <a:t>t</a:t>
            </a:r>
          </a:p>
        </p:txBody>
      </p:sp>
      <p:sp>
        <p:nvSpPr>
          <p:cNvPr id="97289" name="Line 6"/>
          <p:cNvSpPr>
            <a:spLocks noChangeShapeType="1"/>
          </p:cNvSpPr>
          <p:nvPr/>
        </p:nvSpPr>
        <p:spPr bwMode="auto">
          <a:xfrm>
            <a:off x="1412875" y="854075"/>
            <a:ext cx="0" cy="144463"/>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7290" name="Line 7"/>
          <p:cNvSpPr>
            <a:spLocks noChangeShapeType="1"/>
          </p:cNvSpPr>
          <p:nvPr/>
        </p:nvSpPr>
        <p:spPr bwMode="auto">
          <a:xfrm>
            <a:off x="3321050" y="854075"/>
            <a:ext cx="0" cy="144463"/>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7291" name="Line 8"/>
          <p:cNvSpPr>
            <a:spLocks noChangeShapeType="1"/>
          </p:cNvSpPr>
          <p:nvPr/>
        </p:nvSpPr>
        <p:spPr bwMode="auto">
          <a:xfrm>
            <a:off x="5302250" y="854075"/>
            <a:ext cx="0" cy="144463"/>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7292" name="Line 9"/>
          <p:cNvSpPr>
            <a:spLocks noChangeShapeType="1"/>
          </p:cNvSpPr>
          <p:nvPr/>
        </p:nvSpPr>
        <p:spPr bwMode="auto">
          <a:xfrm>
            <a:off x="7210425" y="854075"/>
            <a:ext cx="0" cy="144463"/>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7293" name="Line 13"/>
          <p:cNvSpPr>
            <a:spLocks noChangeShapeType="1"/>
          </p:cNvSpPr>
          <p:nvPr/>
        </p:nvSpPr>
        <p:spPr bwMode="auto">
          <a:xfrm flipV="1">
            <a:off x="1412875" y="962025"/>
            <a:ext cx="0" cy="612775"/>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7294" name="Text Box 19"/>
          <p:cNvSpPr txBox="1">
            <a:spLocks noChangeArrowheads="1"/>
          </p:cNvSpPr>
          <p:nvPr/>
        </p:nvSpPr>
        <p:spPr bwMode="auto">
          <a:xfrm>
            <a:off x="1039813" y="458788"/>
            <a:ext cx="684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rPr>
              <a:t>t=0</a:t>
            </a:r>
          </a:p>
        </p:txBody>
      </p:sp>
      <p:sp>
        <p:nvSpPr>
          <p:cNvPr id="97295" name="Text Box 20"/>
          <p:cNvSpPr txBox="1">
            <a:spLocks noChangeArrowheads="1"/>
          </p:cNvSpPr>
          <p:nvPr/>
        </p:nvSpPr>
        <p:spPr bwMode="auto">
          <a:xfrm>
            <a:off x="2984500" y="469900"/>
            <a:ext cx="68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rPr>
              <a:t>t=1</a:t>
            </a:r>
          </a:p>
        </p:txBody>
      </p:sp>
      <p:sp>
        <p:nvSpPr>
          <p:cNvPr id="97296" name="Text Box 23"/>
          <p:cNvSpPr txBox="1">
            <a:spLocks noChangeArrowheads="1"/>
          </p:cNvSpPr>
          <p:nvPr/>
        </p:nvSpPr>
        <p:spPr bwMode="auto">
          <a:xfrm>
            <a:off x="6873875" y="458788"/>
            <a:ext cx="68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rPr>
              <a:t>t=3</a:t>
            </a:r>
          </a:p>
        </p:txBody>
      </p:sp>
      <p:sp>
        <p:nvSpPr>
          <p:cNvPr id="97297" name="Text Box 10"/>
          <p:cNvSpPr txBox="1">
            <a:spLocks noChangeArrowheads="1"/>
          </p:cNvSpPr>
          <p:nvPr/>
        </p:nvSpPr>
        <p:spPr bwMode="auto">
          <a:xfrm>
            <a:off x="6083300" y="1603375"/>
            <a:ext cx="2244725" cy="1004888"/>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Zahlungseingang: 20 000 $</a:t>
            </a:r>
          </a:p>
        </p:txBody>
      </p:sp>
      <p:sp>
        <p:nvSpPr>
          <p:cNvPr id="97298" name="Line 13"/>
          <p:cNvSpPr>
            <a:spLocks noChangeShapeType="1"/>
          </p:cNvSpPr>
          <p:nvPr/>
        </p:nvSpPr>
        <p:spPr bwMode="auto">
          <a:xfrm flipV="1">
            <a:off x="7210425" y="1014413"/>
            <a:ext cx="0" cy="612775"/>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7299" name="Text Box 22"/>
          <p:cNvSpPr txBox="1">
            <a:spLocks noChangeArrowheads="1"/>
          </p:cNvSpPr>
          <p:nvPr/>
        </p:nvSpPr>
        <p:spPr bwMode="auto">
          <a:xfrm>
            <a:off x="4965700" y="458788"/>
            <a:ext cx="68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rPr>
              <a:t>t=2</a:t>
            </a:r>
          </a:p>
        </p:txBody>
      </p:sp>
      <p:sp>
        <p:nvSpPr>
          <p:cNvPr id="97300" name="Text Box 10"/>
          <p:cNvSpPr txBox="1">
            <a:spLocks noChangeArrowheads="1"/>
          </p:cNvSpPr>
          <p:nvPr/>
        </p:nvSpPr>
        <p:spPr bwMode="auto">
          <a:xfrm>
            <a:off x="374650" y="2728913"/>
            <a:ext cx="2244725" cy="430212"/>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Kassakurs: 2</a:t>
            </a:r>
            <a:r>
              <a:rPr lang="de-DE" altLang="en-US" sz="2000" baseline="30000">
                <a:solidFill>
                  <a:srgbClr val="000099"/>
                </a:solidFill>
              </a:rPr>
              <a:t>$</a:t>
            </a:r>
            <a:r>
              <a:rPr lang="de-DE" altLang="en-US" sz="2000" baseline="-25000">
                <a:solidFill>
                  <a:srgbClr val="000099"/>
                </a:solidFill>
              </a:rPr>
              <a:t>€</a:t>
            </a:r>
          </a:p>
        </p:txBody>
      </p:sp>
      <p:sp>
        <p:nvSpPr>
          <p:cNvPr id="97301" name="Text Box 10"/>
          <p:cNvSpPr txBox="1">
            <a:spLocks noChangeArrowheads="1"/>
          </p:cNvSpPr>
          <p:nvPr/>
        </p:nvSpPr>
        <p:spPr bwMode="auto">
          <a:xfrm>
            <a:off x="6103938" y="2740025"/>
            <a:ext cx="2244725" cy="430213"/>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Kassakurs: </a:t>
            </a:r>
            <a:r>
              <a:rPr lang="de-DE" altLang="en-US" sz="2000">
                <a:solidFill>
                  <a:srgbClr val="FF0000"/>
                </a:solidFill>
              </a:rPr>
              <a:t>e</a:t>
            </a:r>
            <a:r>
              <a:rPr lang="de-DE" altLang="en-US" sz="2000" baseline="30000">
                <a:solidFill>
                  <a:srgbClr val="FF0000"/>
                </a:solidFill>
              </a:rPr>
              <a:t>$</a:t>
            </a:r>
            <a:r>
              <a:rPr lang="de-DE" altLang="en-US" sz="2000" baseline="-25000">
                <a:solidFill>
                  <a:srgbClr val="FF0000"/>
                </a:solidFill>
              </a:rPr>
              <a:t>€</a:t>
            </a:r>
            <a:r>
              <a:rPr lang="de-DE" altLang="en-US" sz="2000" b="1">
                <a:solidFill>
                  <a:srgbClr val="000099"/>
                </a:solidFill>
              </a:rPr>
              <a:t>  ?</a:t>
            </a:r>
          </a:p>
        </p:txBody>
      </p:sp>
      <p:sp>
        <p:nvSpPr>
          <p:cNvPr id="97302" name="Text Box 10"/>
          <p:cNvSpPr txBox="1">
            <a:spLocks noChangeArrowheads="1"/>
          </p:cNvSpPr>
          <p:nvPr/>
        </p:nvSpPr>
        <p:spPr bwMode="auto">
          <a:xfrm>
            <a:off x="384175" y="1560513"/>
            <a:ext cx="2244725" cy="1004887"/>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Handelsgeschäft:       20 000 $ in t=3          Kosten: 9 000 €</a:t>
            </a:r>
          </a:p>
        </p:txBody>
      </p:sp>
      <p:sp>
        <p:nvSpPr>
          <p:cNvPr id="5" name="Text Box 10"/>
          <p:cNvSpPr txBox="1">
            <a:spLocks noChangeArrowheads="1"/>
          </p:cNvSpPr>
          <p:nvPr/>
        </p:nvSpPr>
        <p:spPr bwMode="auto">
          <a:xfrm>
            <a:off x="6111875" y="3290888"/>
            <a:ext cx="2244725" cy="2854325"/>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Umsatz aus Handelsgeschäft:</a:t>
            </a:r>
            <a:r>
              <a:rPr lang="de-DE" altLang="en-US" sz="2000">
                <a:solidFill>
                  <a:srgbClr val="FFFF99"/>
                </a:solidFill>
              </a:rPr>
              <a:t>.</a:t>
            </a:r>
            <a:r>
              <a:rPr lang="de-DE" altLang="en-US" sz="2000">
                <a:solidFill>
                  <a:srgbClr val="000099"/>
                </a:solidFill>
              </a:rPr>
              <a:t>    20 000 $ Um-tausch in € zum Terminkurs:          </a:t>
            </a:r>
            <a:r>
              <a:rPr lang="de-DE" altLang="en-US" sz="2000">
                <a:solidFill>
                  <a:srgbClr val="FFFF99"/>
                </a:solidFill>
              </a:rPr>
              <a:t>.</a:t>
            </a:r>
            <a:r>
              <a:rPr lang="de-DE" altLang="en-US" sz="2000">
                <a:solidFill>
                  <a:srgbClr val="000099"/>
                </a:solidFill>
              </a:rPr>
              <a:t> </a:t>
            </a:r>
            <a:r>
              <a:rPr lang="de-DE" altLang="en-US" sz="2000">
                <a:solidFill>
                  <a:srgbClr val="FFFF99"/>
                </a:solidFill>
              </a:rPr>
              <a:t>.</a:t>
            </a:r>
            <a:r>
              <a:rPr lang="de-DE" altLang="en-US" sz="2000">
                <a:solidFill>
                  <a:srgbClr val="66FFFF"/>
                </a:solidFill>
              </a:rPr>
              <a:t>  </a:t>
            </a:r>
            <a:r>
              <a:rPr lang="de-DE" altLang="en-US" sz="2000">
                <a:solidFill>
                  <a:srgbClr val="000099"/>
                </a:solidFill>
              </a:rPr>
              <a:t>20 000 $ / 2,1</a:t>
            </a:r>
            <a:r>
              <a:rPr lang="de-DE" altLang="en-US" sz="2000" baseline="30000">
                <a:solidFill>
                  <a:srgbClr val="000099"/>
                </a:solidFill>
              </a:rPr>
              <a:t>$</a:t>
            </a:r>
            <a:r>
              <a:rPr lang="de-DE" altLang="en-US" sz="2000" baseline="-25000">
                <a:solidFill>
                  <a:srgbClr val="000099"/>
                </a:solidFill>
              </a:rPr>
              <a:t>€</a:t>
            </a:r>
            <a:r>
              <a:rPr lang="de-DE" altLang="en-US" sz="2000">
                <a:solidFill>
                  <a:srgbClr val="000099"/>
                </a:solidFill>
              </a:rPr>
              <a:t> </a:t>
            </a:r>
            <a:r>
              <a:rPr lang="de-DE" altLang="en-US" sz="2000">
                <a:solidFill>
                  <a:srgbClr val="FFFF99"/>
                </a:solidFill>
              </a:rPr>
              <a:t>.</a:t>
            </a:r>
            <a:r>
              <a:rPr lang="de-DE" altLang="en-US" sz="2000">
                <a:solidFill>
                  <a:srgbClr val="000099"/>
                </a:solidFill>
              </a:rPr>
              <a:t>      </a:t>
            </a:r>
            <a:r>
              <a:rPr lang="de-DE" altLang="en-US" sz="2000">
                <a:solidFill>
                  <a:srgbClr val="FFFF99"/>
                </a:solidFill>
              </a:rPr>
              <a:t>.  </a:t>
            </a:r>
            <a:r>
              <a:rPr lang="de-DE" altLang="en-US" sz="2000">
                <a:solidFill>
                  <a:srgbClr val="000099"/>
                </a:solidFill>
              </a:rPr>
              <a:t>- 9 000 €                    =      </a:t>
            </a:r>
            <a:r>
              <a:rPr lang="de-DE" altLang="en-US" sz="2000">
                <a:solidFill>
                  <a:srgbClr val="FF0000"/>
                </a:solidFill>
              </a:rPr>
              <a:t>523,8 €</a:t>
            </a:r>
          </a:p>
        </p:txBody>
      </p:sp>
      <p:sp>
        <p:nvSpPr>
          <p:cNvPr id="6" name="Text Box 10"/>
          <p:cNvSpPr txBox="1">
            <a:spLocks noChangeArrowheads="1"/>
          </p:cNvSpPr>
          <p:nvPr/>
        </p:nvSpPr>
        <p:spPr bwMode="auto">
          <a:xfrm>
            <a:off x="376238" y="3773488"/>
            <a:ext cx="2244725" cy="2327275"/>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Vereinbarung des Umtauschs von       20 000 $ auf Termin zum Terminkurs 2,1</a:t>
            </a:r>
            <a:r>
              <a:rPr lang="de-DE" altLang="en-US" sz="2000" baseline="30000">
                <a:solidFill>
                  <a:srgbClr val="000099"/>
                </a:solidFill>
              </a:rPr>
              <a:t>$</a:t>
            </a:r>
            <a:r>
              <a:rPr lang="de-DE" altLang="en-US" sz="2000" baseline="-25000">
                <a:solidFill>
                  <a:srgbClr val="000099"/>
                </a:solidFill>
              </a:rPr>
              <a:t>€</a:t>
            </a:r>
            <a:endParaRPr lang="de-DE" altLang="en-US" sz="2000">
              <a:solidFill>
                <a:srgbClr val="000099"/>
              </a:solidFill>
            </a:endParaRPr>
          </a:p>
          <a:p>
            <a:pPr eaLnBrk="1" hangingPunct="1">
              <a:spcBef>
                <a:spcPct val="50000"/>
              </a:spcBef>
              <a:buClrTx/>
              <a:buFontTx/>
              <a:buNone/>
            </a:pPr>
            <a:r>
              <a:rPr lang="de-DE" altLang="en-US" sz="2000">
                <a:solidFill>
                  <a:srgbClr val="000099"/>
                </a:solidFill>
              </a:rPr>
              <a:t>                                           </a:t>
            </a:r>
            <a:endParaRPr lang="de-DE" altLang="en-US" sz="2000">
              <a:solidFill>
                <a:srgbClr val="FF0000"/>
              </a:solidFill>
            </a:endParaRPr>
          </a:p>
        </p:txBody>
      </p:sp>
      <p:sp>
        <p:nvSpPr>
          <p:cNvPr id="7" name="Text Box 10"/>
          <p:cNvSpPr txBox="1">
            <a:spLocks noChangeArrowheads="1"/>
          </p:cNvSpPr>
          <p:nvPr/>
        </p:nvSpPr>
        <p:spPr bwMode="auto">
          <a:xfrm>
            <a:off x="363538" y="6289675"/>
            <a:ext cx="8021637" cy="398463"/>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nchor="ctr"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a:solidFill>
                  <a:srgbClr val="000099"/>
                </a:solidFill>
              </a:rPr>
              <a:t>=&gt; Sicherer Nettogewinn = </a:t>
            </a:r>
            <a:r>
              <a:rPr lang="de-DE" altLang="en-US" sz="2000">
                <a:solidFill>
                  <a:srgbClr val="FF0000"/>
                </a:solidFill>
              </a:rPr>
              <a:t>523,8 €</a:t>
            </a:r>
          </a:p>
        </p:txBody>
      </p:sp>
      <p:sp>
        <p:nvSpPr>
          <p:cNvPr id="97306" name="Text Box 10"/>
          <p:cNvSpPr txBox="1">
            <a:spLocks noChangeArrowheads="1"/>
          </p:cNvSpPr>
          <p:nvPr/>
        </p:nvSpPr>
        <p:spPr bwMode="auto">
          <a:xfrm>
            <a:off x="361950" y="3244850"/>
            <a:ext cx="2244725" cy="430213"/>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Terminkurs: 2,1</a:t>
            </a:r>
            <a:r>
              <a:rPr lang="de-DE" altLang="en-US" sz="2000" baseline="30000">
                <a:solidFill>
                  <a:srgbClr val="000099"/>
                </a:solidFill>
              </a:rPr>
              <a:t>$</a:t>
            </a:r>
            <a:r>
              <a:rPr lang="de-DE" altLang="en-US" sz="2000" baseline="-25000">
                <a:solidFill>
                  <a:srgbClr val="000099"/>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Foliennummernplatzhalter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89D40945-186D-47F5-ABB9-49011265423A}" type="slidenum">
              <a:rPr lang="de-DE" altLang="en-US" sz="1600" smtClean="0"/>
              <a:pPr algn="r" eaLnBrk="1" hangingPunct="1">
                <a:spcBef>
                  <a:spcPct val="0"/>
                </a:spcBef>
                <a:buClrTx/>
                <a:buFontTx/>
                <a:buNone/>
              </a:pPr>
              <a:t>92</a:t>
            </a:fld>
            <a:r>
              <a:rPr lang="de-DE" altLang="en-US" sz="1600"/>
              <a:t> -</a:t>
            </a:r>
          </a:p>
        </p:txBody>
      </p:sp>
      <p:sp>
        <p:nvSpPr>
          <p:cNvPr id="98307" name="Fußzeilenplatzhalter 2"/>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98308" name="Rectangle 3"/>
          <p:cNvSpPr>
            <a:spLocks noChangeArrowheads="1"/>
          </p:cNvSpPr>
          <p:nvPr/>
        </p:nvSpPr>
        <p:spPr bwMode="auto">
          <a:xfrm>
            <a:off x="0" y="0"/>
            <a:ext cx="9144000" cy="6858000"/>
          </a:xfrm>
          <a:prstGeom prst="rect">
            <a:avLst/>
          </a:prstGeom>
          <a:solidFill>
            <a:srgbClr val="FFFF99"/>
          </a:solidFill>
          <a:ln w="12700">
            <a:solidFill>
              <a:srgbClr val="FF0000"/>
            </a:solidFill>
            <a:miter lim="800000"/>
            <a:headEnd/>
            <a:tailEnd/>
          </a:ln>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de-DE" altLang="en-US" sz="2000" u="sng">
                <a:solidFill>
                  <a:srgbClr val="FF0000"/>
                </a:solidFill>
              </a:rPr>
              <a:t>Elimination des Wechselkursrisikos durch Optionsgeschäft: </a:t>
            </a:r>
            <a:r>
              <a:rPr lang="de-DE" altLang="en-US" sz="2000" u="sng">
                <a:solidFill>
                  <a:srgbClr val="0000CC"/>
                </a:solidFill>
              </a:rPr>
              <a:t>(a) $-Abwertung</a:t>
            </a:r>
          </a:p>
        </p:txBody>
      </p:sp>
      <p:sp>
        <p:nvSpPr>
          <p:cNvPr id="98309" name="Foliennummernplatzhalter 3"/>
          <p:cNvSpPr txBox="1">
            <a:spLocks noGrp="1"/>
          </p:cNvSpPr>
          <p:nvPr/>
        </p:nvSpPr>
        <p:spPr bwMode="auto">
          <a:xfrm>
            <a:off x="70104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solidFill>
                  <a:srgbClr val="0000CC"/>
                </a:solidFill>
              </a:rPr>
              <a:t>- </a:t>
            </a:r>
            <a:fld id="{CD0A5583-27E8-4462-B3E9-2E7D0C38E210}" type="slidenum">
              <a:rPr lang="de-DE" altLang="en-US" sz="1600" b="1">
                <a:solidFill>
                  <a:srgbClr val="0000CC"/>
                </a:solidFill>
              </a:rPr>
              <a:pPr algn="r" eaLnBrk="1" hangingPunct="1">
                <a:spcBef>
                  <a:spcPct val="0"/>
                </a:spcBef>
                <a:buClrTx/>
                <a:buFontTx/>
                <a:buNone/>
              </a:pPr>
              <a:t>92</a:t>
            </a:fld>
            <a:r>
              <a:rPr lang="de-DE" altLang="en-US" sz="1600" b="1">
                <a:solidFill>
                  <a:srgbClr val="0000CC"/>
                </a:solidFill>
              </a:rPr>
              <a:t> -</a:t>
            </a:r>
          </a:p>
        </p:txBody>
      </p:sp>
      <p:sp>
        <p:nvSpPr>
          <p:cNvPr id="98310" name="Fußzeilenplatzhalter 4"/>
          <p:cNvSpPr txBox="1">
            <a:spLocks noGrp="1"/>
          </p:cNvSpPr>
          <p:nvPr/>
        </p:nvSpPr>
        <p:spPr bwMode="auto">
          <a:xfrm>
            <a:off x="0" y="6381750"/>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Maurerr</a:t>
            </a:r>
          </a:p>
        </p:txBody>
      </p:sp>
      <p:sp>
        <p:nvSpPr>
          <p:cNvPr id="98311" name="Line 4"/>
          <p:cNvSpPr>
            <a:spLocks noChangeShapeType="1"/>
          </p:cNvSpPr>
          <p:nvPr/>
        </p:nvSpPr>
        <p:spPr bwMode="auto">
          <a:xfrm>
            <a:off x="873125" y="927100"/>
            <a:ext cx="7129463" cy="0"/>
          </a:xfrm>
          <a:prstGeom prst="line">
            <a:avLst/>
          </a:prstGeom>
          <a:noFill/>
          <a:ln w="38100">
            <a:solidFill>
              <a:srgbClr val="0000FF"/>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8312" name="Text Box 5"/>
          <p:cNvSpPr txBox="1">
            <a:spLocks noChangeArrowheads="1"/>
          </p:cNvSpPr>
          <p:nvPr/>
        </p:nvSpPr>
        <p:spPr bwMode="auto">
          <a:xfrm>
            <a:off x="7834313" y="674688"/>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chemeClr val="bg2"/>
                </a:solidFill>
              </a:rPr>
              <a:t>t</a:t>
            </a:r>
          </a:p>
        </p:txBody>
      </p:sp>
      <p:sp>
        <p:nvSpPr>
          <p:cNvPr id="98313" name="Line 6"/>
          <p:cNvSpPr>
            <a:spLocks noChangeShapeType="1"/>
          </p:cNvSpPr>
          <p:nvPr/>
        </p:nvSpPr>
        <p:spPr bwMode="auto">
          <a:xfrm>
            <a:off x="1412875" y="854075"/>
            <a:ext cx="0" cy="144463"/>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8314" name="Line 7"/>
          <p:cNvSpPr>
            <a:spLocks noChangeShapeType="1"/>
          </p:cNvSpPr>
          <p:nvPr/>
        </p:nvSpPr>
        <p:spPr bwMode="auto">
          <a:xfrm>
            <a:off x="3321050" y="854075"/>
            <a:ext cx="0" cy="144463"/>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8315" name="Line 8"/>
          <p:cNvSpPr>
            <a:spLocks noChangeShapeType="1"/>
          </p:cNvSpPr>
          <p:nvPr/>
        </p:nvSpPr>
        <p:spPr bwMode="auto">
          <a:xfrm>
            <a:off x="5302250" y="854075"/>
            <a:ext cx="0" cy="144463"/>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8316" name="Line 9"/>
          <p:cNvSpPr>
            <a:spLocks noChangeShapeType="1"/>
          </p:cNvSpPr>
          <p:nvPr/>
        </p:nvSpPr>
        <p:spPr bwMode="auto">
          <a:xfrm>
            <a:off x="7210425" y="854075"/>
            <a:ext cx="0" cy="144463"/>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8317" name="Line 13"/>
          <p:cNvSpPr>
            <a:spLocks noChangeShapeType="1"/>
          </p:cNvSpPr>
          <p:nvPr/>
        </p:nvSpPr>
        <p:spPr bwMode="auto">
          <a:xfrm flipV="1">
            <a:off x="1412875" y="962025"/>
            <a:ext cx="0" cy="612775"/>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8318" name="Text Box 19"/>
          <p:cNvSpPr txBox="1">
            <a:spLocks noChangeArrowheads="1"/>
          </p:cNvSpPr>
          <p:nvPr/>
        </p:nvSpPr>
        <p:spPr bwMode="auto">
          <a:xfrm>
            <a:off x="1039813" y="458788"/>
            <a:ext cx="684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rPr>
              <a:t>t=0</a:t>
            </a:r>
          </a:p>
        </p:txBody>
      </p:sp>
      <p:sp>
        <p:nvSpPr>
          <p:cNvPr id="98319" name="Text Box 20"/>
          <p:cNvSpPr txBox="1">
            <a:spLocks noChangeArrowheads="1"/>
          </p:cNvSpPr>
          <p:nvPr/>
        </p:nvSpPr>
        <p:spPr bwMode="auto">
          <a:xfrm>
            <a:off x="2984500" y="469900"/>
            <a:ext cx="68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rPr>
              <a:t>t=1</a:t>
            </a:r>
          </a:p>
        </p:txBody>
      </p:sp>
      <p:sp>
        <p:nvSpPr>
          <p:cNvPr id="98320" name="Text Box 23"/>
          <p:cNvSpPr txBox="1">
            <a:spLocks noChangeArrowheads="1"/>
          </p:cNvSpPr>
          <p:nvPr/>
        </p:nvSpPr>
        <p:spPr bwMode="auto">
          <a:xfrm>
            <a:off x="6873875" y="458788"/>
            <a:ext cx="68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rPr>
              <a:t>t=3</a:t>
            </a:r>
          </a:p>
        </p:txBody>
      </p:sp>
      <p:sp>
        <p:nvSpPr>
          <p:cNvPr id="98321" name="Text Box 10"/>
          <p:cNvSpPr txBox="1">
            <a:spLocks noChangeArrowheads="1"/>
          </p:cNvSpPr>
          <p:nvPr/>
        </p:nvSpPr>
        <p:spPr bwMode="auto">
          <a:xfrm>
            <a:off x="6083300" y="1603375"/>
            <a:ext cx="2244725" cy="1004888"/>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Zahlungseingang: 20 000 $</a:t>
            </a:r>
          </a:p>
        </p:txBody>
      </p:sp>
      <p:sp>
        <p:nvSpPr>
          <p:cNvPr id="98322" name="Line 13"/>
          <p:cNvSpPr>
            <a:spLocks noChangeShapeType="1"/>
          </p:cNvSpPr>
          <p:nvPr/>
        </p:nvSpPr>
        <p:spPr bwMode="auto">
          <a:xfrm flipV="1">
            <a:off x="7210425" y="1014413"/>
            <a:ext cx="0" cy="612775"/>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8323" name="Text Box 22"/>
          <p:cNvSpPr txBox="1">
            <a:spLocks noChangeArrowheads="1"/>
          </p:cNvSpPr>
          <p:nvPr/>
        </p:nvSpPr>
        <p:spPr bwMode="auto">
          <a:xfrm>
            <a:off x="4965700" y="458788"/>
            <a:ext cx="68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rPr>
              <a:t>t=2</a:t>
            </a:r>
          </a:p>
        </p:txBody>
      </p:sp>
      <p:sp>
        <p:nvSpPr>
          <p:cNvPr id="98324" name="Text Box 10"/>
          <p:cNvSpPr txBox="1">
            <a:spLocks noChangeArrowheads="1"/>
          </p:cNvSpPr>
          <p:nvPr/>
        </p:nvSpPr>
        <p:spPr bwMode="auto">
          <a:xfrm>
            <a:off x="374650" y="2728913"/>
            <a:ext cx="2244725" cy="430212"/>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Kassakurs: 2</a:t>
            </a:r>
            <a:r>
              <a:rPr lang="de-DE" altLang="en-US" sz="2000" baseline="30000">
                <a:solidFill>
                  <a:srgbClr val="000099"/>
                </a:solidFill>
              </a:rPr>
              <a:t>$</a:t>
            </a:r>
            <a:r>
              <a:rPr lang="de-DE" altLang="en-US" sz="2000" baseline="-25000">
                <a:solidFill>
                  <a:srgbClr val="000099"/>
                </a:solidFill>
              </a:rPr>
              <a:t>€</a:t>
            </a:r>
          </a:p>
        </p:txBody>
      </p:sp>
      <p:sp>
        <p:nvSpPr>
          <p:cNvPr id="3" name="Text Box 10"/>
          <p:cNvSpPr txBox="1">
            <a:spLocks noChangeArrowheads="1"/>
          </p:cNvSpPr>
          <p:nvPr/>
        </p:nvSpPr>
        <p:spPr bwMode="auto">
          <a:xfrm>
            <a:off x="6103938" y="2740025"/>
            <a:ext cx="2244725" cy="430213"/>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dirty="0">
                <a:solidFill>
                  <a:srgbClr val="000099"/>
                </a:solidFill>
              </a:rPr>
              <a:t>Kassakurs: </a:t>
            </a:r>
            <a:r>
              <a:rPr lang="de-DE" altLang="en-US" sz="2000" dirty="0">
                <a:solidFill>
                  <a:srgbClr val="FF0000"/>
                </a:solidFill>
              </a:rPr>
              <a:t>2,4</a:t>
            </a:r>
            <a:r>
              <a:rPr lang="de-DE" altLang="en-US" sz="2000" baseline="30000" dirty="0">
                <a:solidFill>
                  <a:srgbClr val="FF0000"/>
                </a:solidFill>
              </a:rPr>
              <a:t>$</a:t>
            </a:r>
            <a:r>
              <a:rPr lang="de-DE" altLang="en-US" sz="2000" baseline="-25000" dirty="0">
                <a:solidFill>
                  <a:srgbClr val="FF0000"/>
                </a:solidFill>
              </a:rPr>
              <a:t>€</a:t>
            </a:r>
            <a:r>
              <a:rPr lang="de-DE" altLang="en-US" sz="2000" b="1" dirty="0">
                <a:solidFill>
                  <a:srgbClr val="000099"/>
                </a:solidFill>
              </a:rPr>
              <a:t>  </a:t>
            </a:r>
          </a:p>
        </p:txBody>
      </p:sp>
      <p:sp>
        <p:nvSpPr>
          <p:cNvPr id="98326" name="Text Box 10"/>
          <p:cNvSpPr txBox="1">
            <a:spLocks noChangeArrowheads="1"/>
          </p:cNvSpPr>
          <p:nvPr/>
        </p:nvSpPr>
        <p:spPr bwMode="auto">
          <a:xfrm>
            <a:off x="384175" y="1560513"/>
            <a:ext cx="2244725" cy="1004887"/>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Handelsgeschäft:       20 000 $ in t=3          Kosten: 9 000 €</a:t>
            </a:r>
          </a:p>
        </p:txBody>
      </p:sp>
      <p:sp>
        <p:nvSpPr>
          <p:cNvPr id="5" name="Text Box 10"/>
          <p:cNvSpPr txBox="1">
            <a:spLocks noChangeArrowheads="1"/>
          </p:cNvSpPr>
          <p:nvPr/>
        </p:nvSpPr>
        <p:spPr bwMode="auto">
          <a:xfrm>
            <a:off x="6111875" y="3290888"/>
            <a:ext cx="2244725" cy="2854325"/>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Wahrnehmung der Option:                       </a:t>
            </a:r>
            <a:r>
              <a:rPr lang="de-DE" altLang="en-US" sz="2000">
                <a:solidFill>
                  <a:srgbClr val="66FFFF"/>
                </a:solidFill>
              </a:rPr>
              <a:t> </a:t>
            </a:r>
            <a:r>
              <a:rPr lang="de-DE" altLang="en-US" sz="2000">
                <a:solidFill>
                  <a:srgbClr val="FFFF99"/>
                </a:solidFill>
              </a:rPr>
              <a:t>.</a:t>
            </a:r>
            <a:r>
              <a:rPr lang="de-DE" altLang="en-US" sz="2000">
                <a:solidFill>
                  <a:srgbClr val="66FFFF"/>
                </a:solidFill>
              </a:rPr>
              <a:t> </a:t>
            </a:r>
            <a:r>
              <a:rPr lang="de-DE" altLang="en-US" sz="2000">
                <a:solidFill>
                  <a:srgbClr val="000099"/>
                </a:solidFill>
              </a:rPr>
              <a:t>20 000 $ /  2</a:t>
            </a:r>
            <a:r>
              <a:rPr lang="de-DE" altLang="en-US" sz="2000" baseline="30000">
                <a:solidFill>
                  <a:srgbClr val="000099"/>
                </a:solidFill>
              </a:rPr>
              <a:t>$</a:t>
            </a:r>
            <a:r>
              <a:rPr lang="de-DE" altLang="en-US" sz="2000" baseline="-25000">
                <a:solidFill>
                  <a:srgbClr val="000099"/>
                </a:solidFill>
              </a:rPr>
              <a:t>€</a:t>
            </a:r>
            <a:r>
              <a:rPr lang="de-DE" altLang="en-US" sz="2000">
                <a:solidFill>
                  <a:srgbClr val="000099"/>
                </a:solidFill>
              </a:rPr>
              <a:t>      </a:t>
            </a:r>
            <a:r>
              <a:rPr lang="de-DE" altLang="en-US" sz="2000">
                <a:solidFill>
                  <a:srgbClr val="FFFF99"/>
                </a:solidFill>
              </a:rPr>
              <a:t>.</a:t>
            </a:r>
            <a:r>
              <a:rPr lang="de-DE" altLang="en-US" sz="2000">
                <a:solidFill>
                  <a:srgbClr val="66FFFF"/>
                </a:solidFill>
              </a:rPr>
              <a:t> </a:t>
            </a:r>
            <a:r>
              <a:rPr lang="de-DE" altLang="en-US" sz="2000">
                <a:solidFill>
                  <a:srgbClr val="000099"/>
                </a:solidFill>
              </a:rPr>
              <a:t>- 9 000 €               =  </a:t>
            </a:r>
            <a:r>
              <a:rPr lang="de-DE" altLang="en-US" sz="2000">
                <a:solidFill>
                  <a:srgbClr val="FF0000"/>
                </a:solidFill>
              </a:rPr>
              <a:t>1 000 €</a:t>
            </a:r>
          </a:p>
        </p:txBody>
      </p:sp>
      <p:sp>
        <p:nvSpPr>
          <p:cNvPr id="6" name="Text Box 10"/>
          <p:cNvSpPr txBox="1">
            <a:spLocks noChangeArrowheads="1"/>
          </p:cNvSpPr>
          <p:nvPr/>
        </p:nvSpPr>
        <p:spPr bwMode="auto">
          <a:xfrm>
            <a:off x="376238" y="3773488"/>
            <a:ext cx="2244725" cy="2327275"/>
          </a:xfrm>
          <a:prstGeom prst="rect">
            <a:avLst/>
          </a:prstGeom>
          <a:noFill/>
          <a:ln w="28575" algn="ctr">
            <a:solidFill>
              <a:srgbClr val="FF0000"/>
            </a:solidFill>
            <a:miter lim="800000"/>
            <a:headEnd/>
            <a:tailEnd type="none" w="lg" len="lg"/>
          </a:ln>
        </p:spPr>
        <p:txBody>
          <a:bodyPr lIns="36000" tIns="0" rIns="0" bIns="0"/>
          <a:lstStyle/>
          <a:p>
            <a:pPr algn="l">
              <a:spcBef>
                <a:spcPct val="50000"/>
              </a:spcBef>
              <a:defRPr/>
            </a:pPr>
            <a:r>
              <a:rPr lang="de-DE" dirty="0">
                <a:solidFill>
                  <a:srgbClr val="000099"/>
                </a:solidFill>
              </a:rPr>
              <a:t>Kauf von 20 000 $-Verkaufsoptionen zum Optionskurs von  2</a:t>
            </a:r>
            <a:r>
              <a:rPr lang="de-DE" baseline="30000" dirty="0">
                <a:solidFill>
                  <a:srgbClr val="000099"/>
                </a:solidFill>
              </a:rPr>
              <a:t>$</a:t>
            </a:r>
            <a:r>
              <a:rPr lang="de-DE" baseline="-25000" dirty="0">
                <a:solidFill>
                  <a:srgbClr val="000099"/>
                </a:solidFill>
              </a:rPr>
              <a:t>€</a:t>
            </a:r>
          </a:p>
          <a:p>
            <a:pPr algn="l">
              <a:spcBef>
                <a:spcPct val="50000"/>
              </a:spcBef>
              <a:defRPr/>
            </a:pPr>
            <a:r>
              <a:rPr lang="de-DE" dirty="0">
                <a:solidFill>
                  <a:srgbClr val="000099"/>
                </a:solidFill>
              </a:rPr>
              <a:t>Optionsprämie        je $: </a:t>
            </a:r>
            <a:r>
              <a:rPr lang="de-DE" dirty="0">
                <a:solidFill>
                  <a:srgbClr val="FF0000"/>
                </a:solidFill>
              </a:rPr>
              <a:t>0,05 $</a:t>
            </a:r>
            <a:r>
              <a:rPr lang="de-DE" dirty="0">
                <a:solidFill>
                  <a:schemeClr val="bg2">
                    <a:lumMod val="75000"/>
                    <a:lumOff val="25000"/>
                  </a:schemeClr>
                </a:solidFill>
              </a:rPr>
              <a:t>            </a:t>
            </a:r>
            <a:r>
              <a:rPr lang="de-DE" sz="1200" dirty="0">
                <a:solidFill>
                  <a:schemeClr val="bg2">
                    <a:lumMod val="75000"/>
                    <a:lumOff val="25000"/>
                  </a:schemeClr>
                </a:solidFill>
              </a:rPr>
              <a:t>=&gt; 20 000$ * 0,05 $ / 2</a:t>
            </a:r>
            <a:r>
              <a:rPr lang="de-DE" sz="1200" baseline="30000" dirty="0">
                <a:solidFill>
                  <a:schemeClr val="bg2">
                    <a:lumMod val="75000"/>
                    <a:lumOff val="25000"/>
                  </a:schemeClr>
                </a:solidFill>
              </a:rPr>
              <a:t>$</a:t>
            </a:r>
            <a:r>
              <a:rPr lang="de-DE" sz="1200" baseline="-25000" dirty="0">
                <a:solidFill>
                  <a:schemeClr val="bg2">
                    <a:lumMod val="75000"/>
                    <a:lumOff val="25000"/>
                  </a:schemeClr>
                </a:solidFill>
              </a:rPr>
              <a:t>€</a:t>
            </a:r>
            <a:r>
              <a:rPr lang="de-DE" sz="1200" dirty="0">
                <a:solidFill>
                  <a:schemeClr val="bg2">
                    <a:lumMod val="75000"/>
                    <a:lumOff val="25000"/>
                  </a:schemeClr>
                </a:solidFill>
              </a:rPr>
              <a:t> = 500€</a:t>
            </a:r>
          </a:p>
        </p:txBody>
      </p:sp>
      <p:sp>
        <p:nvSpPr>
          <p:cNvPr id="7" name="Text Box 10"/>
          <p:cNvSpPr txBox="1">
            <a:spLocks noChangeArrowheads="1"/>
          </p:cNvSpPr>
          <p:nvPr/>
        </p:nvSpPr>
        <p:spPr bwMode="auto">
          <a:xfrm>
            <a:off x="363538" y="6289675"/>
            <a:ext cx="8021637" cy="398463"/>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nchor="ctr"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dirty="0">
                <a:solidFill>
                  <a:srgbClr val="000099"/>
                </a:solidFill>
              </a:rPr>
              <a:t>=&gt; Sicherer Nettogewinn = </a:t>
            </a:r>
            <a:r>
              <a:rPr lang="de-DE" altLang="en-US" sz="2000" dirty="0">
                <a:solidFill>
                  <a:srgbClr val="FF0000"/>
                </a:solidFill>
              </a:rPr>
              <a:t>1 000 € - 20 000 $ * 0,05 $ / 2</a:t>
            </a:r>
            <a:r>
              <a:rPr lang="de-DE" altLang="en-US" sz="2000" baseline="30000" dirty="0">
                <a:solidFill>
                  <a:srgbClr val="FF0000"/>
                </a:solidFill>
              </a:rPr>
              <a:t>$</a:t>
            </a:r>
            <a:r>
              <a:rPr lang="de-DE" altLang="en-US" sz="2000" baseline="-25000" dirty="0">
                <a:solidFill>
                  <a:srgbClr val="FF0000"/>
                </a:solidFill>
              </a:rPr>
              <a:t>€</a:t>
            </a:r>
            <a:r>
              <a:rPr lang="de-DE" altLang="en-US" sz="2000" dirty="0">
                <a:solidFill>
                  <a:srgbClr val="FF0000"/>
                </a:solidFill>
              </a:rPr>
              <a:t> = 500 €</a:t>
            </a:r>
          </a:p>
        </p:txBody>
      </p:sp>
      <p:sp>
        <p:nvSpPr>
          <p:cNvPr id="98330" name="Text Box 10"/>
          <p:cNvSpPr txBox="1">
            <a:spLocks noChangeArrowheads="1"/>
          </p:cNvSpPr>
          <p:nvPr/>
        </p:nvSpPr>
        <p:spPr bwMode="auto">
          <a:xfrm>
            <a:off x="361950" y="3244850"/>
            <a:ext cx="2244725" cy="430213"/>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Optionkurs: 2</a:t>
            </a:r>
            <a:r>
              <a:rPr lang="de-DE" altLang="en-US" sz="2000" baseline="30000">
                <a:solidFill>
                  <a:srgbClr val="000099"/>
                </a:solidFill>
              </a:rPr>
              <a:t>$</a:t>
            </a:r>
            <a:r>
              <a:rPr lang="de-DE" altLang="en-US" sz="2000" baseline="-25000">
                <a:solidFill>
                  <a:srgbClr val="000099"/>
                </a:solidFill>
              </a:rPr>
              <a:t>€</a:t>
            </a:r>
          </a:p>
        </p:txBody>
      </p:sp>
      <p:sp>
        <p:nvSpPr>
          <p:cNvPr id="8330265" name="Rectangle 25"/>
          <p:cNvSpPr>
            <a:spLocks noChangeArrowheads="1"/>
          </p:cNvSpPr>
          <p:nvPr/>
        </p:nvSpPr>
        <p:spPr bwMode="auto">
          <a:xfrm>
            <a:off x="896938" y="4656138"/>
            <a:ext cx="436562" cy="396875"/>
          </a:xfrm>
          <a:prstGeom prst="rect">
            <a:avLst/>
          </a:prstGeom>
          <a:noFill/>
          <a:ln w="25400" algn="ctr">
            <a:solidFill>
              <a:srgbClr val="FF0000"/>
            </a:solidFill>
            <a:miter lim="800000"/>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
        <p:nvSpPr>
          <p:cNvPr id="8330266" name="Rectangle 26"/>
          <p:cNvSpPr>
            <a:spLocks noChangeArrowheads="1"/>
          </p:cNvSpPr>
          <p:nvPr/>
        </p:nvSpPr>
        <p:spPr bwMode="auto">
          <a:xfrm>
            <a:off x="7507288" y="3875088"/>
            <a:ext cx="436562" cy="396875"/>
          </a:xfrm>
          <a:prstGeom prst="rect">
            <a:avLst/>
          </a:prstGeom>
          <a:noFill/>
          <a:ln w="25400" algn="ctr">
            <a:solidFill>
              <a:srgbClr val="FF0000"/>
            </a:solidFill>
            <a:miter lim="800000"/>
            <a:headEnd type="none" w="med" len="lg"/>
            <a:tailEnd type="none" w="lg" len="lg"/>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0"/>
              </a:spcBef>
              <a:buClrTx/>
              <a:buFontTx/>
              <a:buNone/>
            </a:pPr>
            <a:endParaRPr lang="de-DE" altLang="en-US" sz="2000">
              <a:solidFill>
                <a:srgbClr val="66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3026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33026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build="allAtOnce" animBg="1"/>
      <p:bldP spid="7" grpId="0" animBg="1"/>
      <p:bldP spid="98330" grpId="0" animBg="1"/>
      <p:bldP spid="8330265" grpId="0" animBg="1"/>
      <p:bldP spid="8330266"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Foliennummernplatzhalter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CDB0330A-76E5-4B46-BCE2-2EB25DFDDB43}" type="slidenum">
              <a:rPr lang="de-DE" altLang="en-US" sz="1600" smtClean="0"/>
              <a:pPr algn="r" eaLnBrk="1" hangingPunct="1">
                <a:spcBef>
                  <a:spcPct val="0"/>
                </a:spcBef>
                <a:buClrTx/>
                <a:buFontTx/>
                <a:buNone/>
              </a:pPr>
              <a:t>93</a:t>
            </a:fld>
            <a:r>
              <a:rPr lang="de-DE" altLang="en-US" sz="1600"/>
              <a:t> -</a:t>
            </a:r>
          </a:p>
        </p:txBody>
      </p:sp>
      <p:sp>
        <p:nvSpPr>
          <p:cNvPr id="99331" name="Fußzeilenplatzhalter 2"/>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99332" name="Rectangle 3"/>
          <p:cNvSpPr>
            <a:spLocks noChangeArrowheads="1"/>
          </p:cNvSpPr>
          <p:nvPr/>
        </p:nvSpPr>
        <p:spPr bwMode="auto">
          <a:xfrm>
            <a:off x="0" y="0"/>
            <a:ext cx="9144000" cy="6858000"/>
          </a:xfrm>
          <a:prstGeom prst="rect">
            <a:avLst/>
          </a:prstGeom>
          <a:solidFill>
            <a:srgbClr val="FFFF99"/>
          </a:solidFill>
          <a:ln w="12700">
            <a:solidFill>
              <a:srgbClr val="FF0000"/>
            </a:solidFill>
            <a:miter lim="800000"/>
            <a:headEnd/>
            <a:tailEnd/>
          </a:ln>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de-DE" altLang="en-US" sz="2000" u="sng">
                <a:solidFill>
                  <a:srgbClr val="FF0000"/>
                </a:solidFill>
              </a:rPr>
              <a:t>Elimination des Wechselkursrisikos durch Optionsgeschäft: </a:t>
            </a:r>
            <a:r>
              <a:rPr lang="de-DE" altLang="en-US" sz="2000" u="sng">
                <a:solidFill>
                  <a:srgbClr val="0000CC"/>
                </a:solidFill>
              </a:rPr>
              <a:t>(b) $-Aufwertung</a:t>
            </a:r>
            <a:endParaRPr lang="de-DE" altLang="en-US" sz="1900" b="1" u="sng">
              <a:solidFill>
                <a:srgbClr val="3333FF"/>
              </a:solidFill>
            </a:endParaRPr>
          </a:p>
          <a:p>
            <a:pPr algn="just" eaLnBrk="1" hangingPunct="1">
              <a:lnSpc>
                <a:spcPct val="20000"/>
              </a:lnSpc>
              <a:buFont typeface="Arial Unicode MS" pitchFamily="34" charset="-128"/>
              <a:buNone/>
            </a:pPr>
            <a:endParaRPr lang="de-DE" altLang="en-US" sz="2000">
              <a:solidFill>
                <a:srgbClr val="0000CC"/>
              </a:solidFill>
            </a:endParaRPr>
          </a:p>
        </p:txBody>
      </p:sp>
      <p:sp>
        <p:nvSpPr>
          <p:cNvPr id="99333" name="Foliennummernplatzhalter 3"/>
          <p:cNvSpPr txBox="1">
            <a:spLocks noGrp="1"/>
          </p:cNvSpPr>
          <p:nvPr/>
        </p:nvSpPr>
        <p:spPr bwMode="auto">
          <a:xfrm>
            <a:off x="70104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solidFill>
                  <a:srgbClr val="0000CC"/>
                </a:solidFill>
              </a:rPr>
              <a:t>- </a:t>
            </a:r>
            <a:fld id="{27A1C595-4484-407D-8348-B8F5F4CBF624}" type="slidenum">
              <a:rPr lang="de-DE" altLang="en-US" sz="1600" b="1">
                <a:solidFill>
                  <a:srgbClr val="0000CC"/>
                </a:solidFill>
              </a:rPr>
              <a:pPr algn="r" eaLnBrk="1" hangingPunct="1">
                <a:spcBef>
                  <a:spcPct val="0"/>
                </a:spcBef>
                <a:buClrTx/>
                <a:buFontTx/>
                <a:buNone/>
              </a:pPr>
              <a:t>93</a:t>
            </a:fld>
            <a:r>
              <a:rPr lang="de-DE" altLang="en-US" sz="1600" b="1">
                <a:solidFill>
                  <a:srgbClr val="0000CC"/>
                </a:solidFill>
              </a:rPr>
              <a:t> -</a:t>
            </a:r>
          </a:p>
        </p:txBody>
      </p:sp>
      <p:sp>
        <p:nvSpPr>
          <p:cNvPr id="99334" name="Fußzeilenplatzhalter 4"/>
          <p:cNvSpPr txBox="1">
            <a:spLocks noGrp="1"/>
          </p:cNvSpPr>
          <p:nvPr/>
        </p:nvSpPr>
        <p:spPr bwMode="auto">
          <a:xfrm>
            <a:off x="0" y="6381750"/>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Maurerr</a:t>
            </a:r>
          </a:p>
        </p:txBody>
      </p:sp>
      <p:sp>
        <p:nvSpPr>
          <p:cNvPr id="99335" name="Line 4"/>
          <p:cNvSpPr>
            <a:spLocks noChangeShapeType="1"/>
          </p:cNvSpPr>
          <p:nvPr/>
        </p:nvSpPr>
        <p:spPr bwMode="auto">
          <a:xfrm>
            <a:off x="873125" y="927100"/>
            <a:ext cx="7129463" cy="0"/>
          </a:xfrm>
          <a:prstGeom prst="line">
            <a:avLst/>
          </a:prstGeom>
          <a:noFill/>
          <a:ln w="38100">
            <a:solidFill>
              <a:srgbClr val="0000FF"/>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9336" name="Text Box 5"/>
          <p:cNvSpPr txBox="1">
            <a:spLocks noChangeArrowheads="1"/>
          </p:cNvSpPr>
          <p:nvPr/>
        </p:nvSpPr>
        <p:spPr bwMode="auto">
          <a:xfrm>
            <a:off x="7834313" y="674688"/>
            <a:ext cx="504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chemeClr val="bg2"/>
                </a:solidFill>
              </a:rPr>
              <a:t>t</a:t>
            </a:r>
          </a:p>
        </p:txBody>
      </p:sp>
      <p:sp>
        <p:nvSpPr>
          <p:cNvPr id="99337" name="Line 6"/>
          <p:cNvSpPr>
            <a:spLocks noChangeShapeType="1"/>
          </p:cNvSpPr>
          <p:nvPr/>
        </p:nvSpPr>
        <p:spPr bwMode="auto">
          <a:xfrm>
            <a:off x="1412875" y="854075"/>
            <a:ext cx="0" cy="144463"/>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9338" name="Line 7"/>
          <p:cNvSpPr>
            <a:spLocks noChangeShapeType="1"/>
          </p:cNvSpPr>
          <p:nvPr/>
        </p:nvSpPr>
        <p:spPr bwMode="auto">
          <a:xfrm>
            <a:off x="3321050" y="854075"/>
            <a:ext cx="0" cy="144463"/>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9339" name="Line 8"/>
          <p:cNvSpPr>
            <a:spLocks noChangeShapeType="1"/>
          </p:cNvSpPr>
          <p:nvPr/>
        </p:nvSpPr>
        <p:spPr bwMode="auto">
          <a:xfrm>
            <a:off x="5302250" y="854075"/>
            <a:ext cx="0" cy="144463"/>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9340" name="Line 9"/>
          <p:cNvSpPr>
            <a:spLocks noChangeShapeType="1"/>
          </p:cNvSpPr>
          <p:nvPr/>
        </p:nvSpPr>
        <p:spPr bwMode="auto">
          <a:xfrm>
            <a:off x="7210425" y="854075"/>
            <a:ext cx="0" cy="144463"/>
          </a:xfrm>
          <a:prstGeom prst="line">
            <a:avLst/>
          </a:prstGeom>
          <a:noFill/>
          <a:ln w="28575">
            <a:solidFill>
              <a:srgbClr val="FF0000"/>
            </a:solidFill>
            <a:round/>
            <a:headEnd/>
            <a:tailEnd type="non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9341" name="Line 13"/>
          <p:cNvSpPr>
            <a:spLocks noChangeShapeType="1"/>
          </p:cNvSpPr>
          <p:nvPr/>
        </p:nvSpPr>
        <p:spPr bwMode="auto">
          <a:xfrm flipV="1">
            <a:off x="1412875" y="962025"/>
            <a:ext cx="0" cy="612775"/>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9342" name="Text Box 19"/>
          <p:cNvSpPr txBox="1">
            <a:spLocks noChangeArrowheads="1"/>
          </p:cNvSpPr>
          <p:nvPr/>
        </p:nvSpPr>
        <p:spPr bwMode="auto">
          <a:xfrm>
            <a:off x="1039813" y="458788"/>
            <a:ext cx="684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rPr>
              <a:t>t=0</a:t>
            </a:r>
          </a:p>
        </p:txBody>
      </p:sp>
      <p:sp>
        <p:nvSpPr>
          <p:cNvPr id="99343" name="Text Box 20"/>
          <p:cNvSpPr txBox="1">
            <a:spLocks noChangeArrowheads="1"/>
          </p:cNvSpPr>
          <p:nvPr/>
        </p:nvSpPr>
        <p:spPr bwMode="auto">
          <a:xfrm>
            <a:off x="2984500" y="469900"/>
            <a:ext cx="68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rPr>
              <a:t>t=1</a:t>
            </a:r>
          </a:p>
        </p:txBody>
      </p:sp>
      <p:sp>
        <p:nvSpPr>
          <p:cNvPr id="99344" name="Text Box 23"/>
          <p:cNvSpPr txBox="1">
            <a:spLocks noChangeArrowheads="1"/>
          </p:cNvSpPr>
          <p:nvPr/>
        </p:nvSpPr>
        <p:spPr bwMode="auto">
          <a:xfrm>
            <a:off x="6873875" y="458788"/>
            <a:ext cx="68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rPr>
              <a:t>t=3</a:t>
            </a:r>
          </a:p>
        </p:txBody>
      </p:sp>
      <p:sp>
        <p:nvSpPr>
          <p:cNvPr id="99345" name="Text Box 10"/>
          <p:cNvSpPr txBox="1">
            <a:spLocks noChangeArrowheads="1"/>
          </p:cNvSpPr>
          <p:nvPr/>
        </p:nvSpPr>
        <p:spPr bwMode="auto">
          <a:xfrm>
            <a:off x="6083300" y="1603375"/>
            <a:ext cx="2244725" cy="1004888"/>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Zahlungseingang: 20 000 $</a:t>
            </a:r>
          </a:p>
        </p:txBody>
      </p:sp>
      <p:sp>
        <p:nvSpPr>
          <p:cNvPr id="99346" name="Line 13"/>
          <p:cNvSpPr>
            <a:spLocks noChangeShapeType="1"/>
          </p:cNvSpPr>
          <p:nvPr/>
        </p:nvSpPr>
        <p:spPr bwMode="auto">
          <a:xfrm flipV="1">
            <a:off x="7210425" y="1014413"/>
            <a:ext cx="0" cy="612775"/>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9347" name="Text Box 22"/>
          <p:cNvSpPr txBox="1">
            <a:spLocks noChangeArrowheads="1"/>
          </p:cNvSpPr>
          <p:nvPr/>
        </p:nvSpPr>
        <p:spPr bwMode="auto">
          <a:xfrm>
            <a:off x="4965700" y="458788"/>
            <a:ext cx="684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lg"/>
              </a14:hiddenLine>
            </a:ext>
          </a:extLst>
        </p:spPr>
        <p:txBody>
          <a:bodyPr lIns="90000" tIns="46800" rIns="90000" bIns="46800">
            <a:spAutoFit/>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a:solidFill>
                  <a:srgbClr val="000099"/>
                </a:solidFill>
              </a:rPr>
              <a:t>t=2</a:t>
            </a:r>
          </a:p>
        </p:txBody>
      </p:sp>
      <p:sp>
        <p:nvSpPr>
          <p:cNvPr id="99348" name="Text Box 10"/>
          <p:cNvSpPr txBox="1">
            <a:spLocks noChangeArrowheads="1"/>
          </p:cNvSpPr>
          <p:nvPr/>
        </p:nvSpPr>
        <p:spPr bwMode="auto">
          <a:xfrm>
            <a:off x="374650" y="2728913"/>
            <a:ext cx="2244725" cy="430212"/>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Kassakurs: 2</a:t>
            </a:r>
            <a:r>
              <a:rPr lang="de-DE" altLang="en-US" sz="2000" baseline="30000">
                <a:solidFill>
                  <a:srgbClr val="000099"/>
                </a:solidFill>
              </a:rPr>
              <a:t>$</a:t>
            </a:r>
            <a:r>
              <a:rPr lang="de-DE" altLang="en-US" sz="2000" baseline="-25000">
                <a:solidFill>
                  <a:srgbClr val="000099"/>
                </a:solidFill>
              </a:rPr>
              <a:t>€</a:t>
            </a:r>
          </a:p>
        </p:txBody>
      </p:sp>
      <p:sp>
        <p:nvSpPr>
          <p:cNvPr id="3" name="Text Box 10"/>
          <p:cNvSpPr txBox="1">
            <a:spLocks noChangeArrowheads="1"/>
          </p:cNvSpPr>
          <p:nvPr/>
        </p:nvSpPr>
        <p:spPr bwMode="auto">
          <a:xfrm>
            <a:off x="6103938" y="2740025"/>
            <a:ext cx="2244725" cy="430213"/>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Kassakurs: </a:t>
            </a:r>
            <a:r>
              <a:rPr lang="de-DE" altLang="en-US" sz="2000">
                <a:solidFill>
                  <a:srgbClr val="FF0000"/>
                </a:solidFill>
              </a:rPr>
              <a:t>1,8</a:t>
            </a:r>
            <a:r>
              <a:rPr lang="de-DE" altLang="en-US" sz="2000" baseline="30000">
                <a:solidFill>
                  <a:srgbClr val="FF0000"/>
                </a:solidFill>
              </a:rPr>
              <a:t>$</a:t>
            </a:r>
            <a:r>
              <a:rPr lang="de-DE" altLang="en-US" sz="2000" baseline="-25000">
                <a:solidFill>
                  <a:srgbClr val="FF0000"/>
                </a:solidFill>
              </a:rPr>
              <a:t>€</a:t>
            </a:r>
            <a:endParaRPr lang="de-DE" altLang="en-US" sz="2000" b="1">
              <a:solidFill>
                <a:srgbClr val="000099"/>
              </a:solidFill>
            </a:endParaRPr>
          </a:p>
        </p:txBody>
      </p:sp>
      <p:sp>
        <p:nvSpPr>
          <p:cNvPr id="99350" name="Text Box 10"/>
          <p:cNvSpPr txBox="1">
            <a:spLocks noChangeArrowheads="1"/>
          </p:cNvSpPr>
          <p:nvPr/>
        </p:nvSpPr>
        <p:spPr bwMode="auto">
          <a:xfrm>
            <a:off x="384175" y="1560513"/>
            <a:ext cx="2244725" cy="1004887"/>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Handelsgeschäft:       20 000 $ in t=3          Kosten: 9 000 €</a:t>
            </a:r>
          </a:p>
        </p:txBody>
      </p:sp>
      <p:sp>
        <p:nvSpPr>
          <p:cNvPr id="5" name="Text Box 10"/>
          <p:cNvSpPr txBox="1">
            <a:spLocks noChangeArrowheads="1"/>
          </p:cNvSpPr>
          <p:nvPr/>
        </p:nvSpPr>
        <p:spPr bwMode="auto">
          <a:xfrm>
            <a:off x="6111875" y="3290888"/>
            <a:ext cx="2244725" cy="2854325"/>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Verfallenlassen der Option &amp; Umtausch zum Kassakurs:          </a:t>
            </a:r>
            <a:r>
              <a:rPr lang="de-DE" altLang="en-US" sz="2000">
                <a:solidFill>
                  <a:srgbClr val="66FFFF"/>
                </a:solidFill>
              </a:rPr>
              <a:t> </a:t>
            </a:r>
            <a:r>
              <a:rPr lang="de-DE" altLang="en-US" sz="2000">
                <a:solidFill>
                  <a:srgbClr val="FFFF99"/>
                </a:solidFill>
              </a:rPr>
              <a:t>.</a:t>
            </a:r>
            <a:r>
              <a:rPr lang="de-DE" altLang="en-US" sz="2000">
                <a:solidFill>
                  <a:srgbClr val="66FFFF"/>
                </a:solidFill>
              </a:rPr>
              <a:t> </a:t>
            </a:r>
            <a:r>
              <a:rPr lang="de-DE" altLang="en-US" sz="2000">
                <a:solidFill>
                  <a:srgbClr val="FFFF99"/>
                </a:solidFill>
              </a:rPr>
              <a:t>.</a:t>
            </a:r>
            <a:r>
              <a:rPr lang="de-DE" altLang="en-US" sz="2000">
                <a:solidFill>
                  <a:srgbClr val="66FFFF"/>
                </a:solidFill>
              </a:rPr>
              <a:t> </a:t>
            </a:r>
            <a:r>
              <a:rPr lang="de-DE" altLang="en-US" sz="2000">
                <a:solidFill>
                  <a:srgbClr val="FFFF99"/>
                </a:solidFill>
              </a:rPr>
              <a:t>.</a:t>
            </a:r>
            <a:r>
              <a:rPr lang="de-DE" altLang="en-US" sz="2000">
                <a:solidFill>
                  <a:srgbClr val="66FFFF"/>
                </a:solidFill>
              </a:rPr>
              <a:t> </a:t>
            </a:r>
            <a:r>
              <a:rPr lang="de-DE" altLang="en-US" sz="2000">
                <a:solidFill>
                  <a:srgbClr val="000099"/>
                </a:solidFill>
              </a:rPr>
              <a:t>20 000 $ / 1,8</a:t>
            </a:r>
            <a:r>
              <a:rPr lang="de-DE" altLang="en-US" sz="2000" baseline="30000">
                <a:solidFill>
                  <a:srgbClr val="000099"/>
                </a:solidFill>
              </a:rPr>
              <a:t>$</a:t>
            </a:r>
            <a:r>
              <a:rPr lang="de-DE" altLang="en-US" sz="2000" baseline="-25000">
                <a:solidFill>
                  <a:srgbClr val="000099"/>
                </a:solidFill>
              </a:rPr>
              <a:t>€</a:t>
            </a:r>
            <a:r>
              <a:rPr lang="de-DE" altLang="en-US" sz="2000">
                <a:solidFill>
                  <a:srgbClr val="000099"/>
                </a:solidFill>
              </a:rPr>
              <a:t>      </a:t>
            </a:r>
            <a:r>
              <a:rPr lang="de-DE" altLang="en-US" sz="2000">
                <a:solidFill>
                  <a:srgbClr val="FFFF99"/>
                </a:solidFill>
              </a:rPr>
              <a:t>. .</a:t>
            </a:r>
            <a:r>
              <a:rPr lang="de-DE" altLang="en-US" sz="2000">
                <a:solidFill>
                  <a:srgbClr val="66FFFF"/>
                </a:solidFill>
              </a:rPr>
              <a:t> </a:t>
            </a:r>
            <a:r>
              <a:rPr lang="de-DE" altLang="en-US" sz="2000">
                <a:solidFill>
                  <a:srgbClr val="000099"/>
                </a:solidFill>
              </a:rPr>
              <a:t>- 9 000 €               =  </a:t>
            </a:r>
            <a:r>
              <a:rPr lang="de-DE" altLang="en-US" sz="2000">
                <a:solidFill>
                  <a:srgbClr val="FF0000"/>
                </a:solidFill>
              </a:rPr>
              <a:t>2 111,1 €</a:t>
            </a:r>
          </a:p>
        </p:txBody>
      </p:sp>
      <p:sp>
        <p:nvSpPr>
          <p:cNvPr id="6" name="Text Box 10"/>
          <p:cNvSpPr txBox="1">
            <a:spLocks noChangeArrowheads="1"/>
          </p:cNvSpPr>
          <p:nvPr/>
        </p:nvSpPr>
        <p:spPr bwMode="auto">
          <a:xfrm>
            <a:off x="376238" y="3773488"/>
            <a:ext cx="2244725" cy="2327275"/>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dirty="0">
                <a:solidFill>
                  <a:srgbClr val="000099"/>
                </a:solidFill>
              </a:rPr>
              <a:t>Kauf von 20 000 $-Verkaufsoptionen zum Optionskurs von 2</a:t>
            </a:r>
            <a:r>
              <a:rPr lang="de-DE" altLang="en-US" sz="2000" baseline="30000" dirty="0">
                <a:solidFill>
                  <a:srgbClr val="000099"/>
                </a:solidFill>
              </a:rPr>
              <a:t>$</a:t>
            </a:r>
            <a:r>
              <a:rPr lang="de-DE" altLang="en-US" sz="2000" baseline="-25000" dirty="0">
                <a:solidFill>
                  <a:srgbClr val="000099"/>
                </a:solidFill>
              </a:rPr>
              <a:t>€</a:t>
            </a:r>
          </a:p>
          <a:p>
            <a:pPr eaLnBrk="1" hangingPunct="1">
              <a:spcBef>
                <a:spcPct val="50000"/>
              </a:spcBef>
              <a:buClrTx/>
              <a:buFontTx/>
              <a:buNone/>
            </a:pPr>
            <a:r>
              <a:rPr lang="de-DE" altLang="en-US" sz="2000" dirty="0">
                <a:solidFill>
                  <a:srgbClr val="000099"/>
                </a:solidFill>
              </a:rPr>
              <a:t>Optionsprämie        je €: </a:t>
            </a:r>
            <a:r>
              <a:rPr lang="de-DE" altLang="en-US" sz="2000" dirty="0">
                <a:solidFill>
                  <a:srgbClr val="FF0000"/>
                </a:solidFill>
              </a:rPr>
              <a:t>0,05 $</a:t>
            </a:r>
          </a:p>
          <a:p>
            <a:pPr eaLnBrk="1" hangingPunct="1">
              <a:spcBef>
                <a:spcPct val="50000"/>
              </a:spcBef>
              <a:buClrTx/>
              <a:buFontTx/>
              <a:buNone/>
            </a:pPr>
            <a:r>
              <a:rPr lang="de-DE" altLang="en-US" sz="1200" dirty="0">
                <a:solidFill>
                  <a:srgbClr val="00248F"/>
                </a:solidFill>
              </a:rPr>
              <a:t>=&gt; </a:t>
            </a:r>
            <a:r>
              <a:rPr lang="de-DE" sz="1200" dirty="0">
                <a:solidFill>
                  <a:schemeClr val="bg2">
                    <a:lumMod val="75000"/>
                    <a:lumOff val="25000"/>
                  </a:schemeClr>
                </a:solidFill>
              </a:rPr>
              <a:t>20 000$ * 0,05 $ / 2</a:t>
            </a:r>
            <a:r>
              <a:rPr lang="de-DE" sz="1200" baseline="30000" dirty="0">
                <a:solidFill>
                  <a:schemeClr val="bg2">
                    <a:lumMod val="75000"/>
                    <a:lumOff val="25000"/>
                  </a:schemeClr>
                </a:solidFill>
              </a:rPr>
              <a:t>$</a:t>
            </a:r>
            <a:r>
              <a:rPr lang="de-DE" sz="1200" baseline="-25000" dirty="0">
                <a:solidFill>
                  <a:schemeClr val="bg2">
                    <a:lumMod val="75000"/>
                    <a:lumOff val="25000"/>
                  </a:schemeClr>
                </a:solidFill>
              </a:rPr>
              <a:t>€</a:t>
            </a:r>
            <a:r>
              <a:rPr lang="de-DE" sz="1200" dirty="0">
                <a:solidFill>
                  <a:schemeClr val="bg2">
                    <a:lumMod val="75000"/>
                    <a:lumOff val="25000"/>
                  </a:schemeClr>
                </a:solidFill>
              </a:rPr>
              <a:t> = 500€ </a:t>
            </a:r>
            <a:endParaRPr lang="de-DE" altLang="en-US" sz="1200" dirty="0">
              <a:solidFill>
                <a:srgbClr val="00248F"/>
              </a:solidFill>
            </a:endParaRPr>
          </a:p>
          <a:p>
            <a:pPr eaLnBrk="1" hangingPunct="1">
              <a:spcBef>
                <a:spcPct val="50000"/>
              </a:spcBef>
              <a:buClrTx/>
              <a:buFontTx/>
              <a:buNone/>
            </a:pPr>
            <a:endParaRPr lang="de-DE" altLang="en-US" sz="2000" dirty="0">
              <a:solidFill>
                <a:srgbClr val="FF0000"/>
              </a:solidFill>
            </a:endParaRPr>
          </a:p>
        </p:txBody>
      </p:sp>
      <p:sp>
        <p:nvSpPr>
          <p:cNvPr id="7" name="Text Box 10"/>
          <p:cNvSpPr txBox="1">
            <a:spLocks noChangeArrowheads="1"/>
          </p:cNvSpPr>
          <p:nvPr/>
        </p:nvSpPr>
        <p:spPr bwMode="auto">
          <a:xfrm>
            <a:off x="363538" y="6289675"/>
            <a:ext cx="8021637" cy="398463"/>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nchor="ctr" anchorCtr="1"/>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000" dirty="0">
                <a:solidFill>
                  <a:srgbClr val="000099"/>
                </a:solidFill>
              </a:rPr>
              <a:t>=&gt; Nettogewinn = </a:t>
            </a:r>
            <a:r>
              <a:rPr lang="de-DE" altLang="en-US" sz="2000" dirty="0">
                <a:solidFill>
                  <a:srgbClr val="FF0000"/>
                </a:solidFill>
              </a:rPr>
              <a:t>2 111,1 €</a:t>
            </a:r>
            <a:r>
              <a:rPr lang="de-DE" altLang="en-US" sz="2000" dirty="0">
                <a:solidFill>
                  <a:srgbClr val="66FFFF"/>
                </a:solidFill>
              </a:rPr>
              <a:t> </a:t>
            </a:r>
            <a:r>
              <a:rPr lang="de-DE" altLang="en-US" sz="2000" dirty="0">
                <a:solidFill>
                  <a:srgbClr val="FF0000"/>
                </a:solidFill>
              </a:rPr>
              <a:t>- 20 000 $ * 0,05 $ / 2</a:t>
            </a:r>
            <a:r>
              <a:rPr lang="de-DE" altLang="en-US" sz="2000" baseline="30000" dirty="0">
                <a:solidFill>
                  <a:srgbClr val="FF0000"/>
                </a:solidFill>
              </a:rPr>
              <a:t>$</a:t>
            </a:r>
            <a:r>
              <a:rPr lang="de-DE" altLang="en-US" sz="2000" baseline="-25000" dirty="0">
                <a:solidFill>
                  <a:srgbClr val="FF0000"/>
                </a:solidFill>
              </a:rPr>
              <a:t>€</a:t>
            </a:r>
            <a:r>
              <a:rPr lang="de-DE" altLang="en-US" sz="2000" dirty="0">
                <a:solidFill>
                  <a:srgbClr val="FF0000"/>
                </a:solidFill>
              </a:rPr>
              <a:t> = 1611,1 €</a:t>
            </a:r>
          </a:p>
        </p:txBody>
      </p:sp>
      <p:sp>
        <p:nvSpPr>
          <p:cNvPr id="99354" name="Text Box 10"/>
          <p:cNvSpPr txBox="1">
            <a:spLocks noChangeArrowheads="1"/>
          </p:cNvSpPr>
          <p:nvPr/>
        </p:nvSpPr>
        <p:spPr bwMode="auto">
          <a:xfrm>
            <a:off x="361950" y="3244850"/>
            <a:ext cx="2244725" cy="430213"/>
          </a:xfrm>
          <a:prstGeom prst="rect">
            <a:avLst/>
          </a:prstGeom>
          <a:noFill/>
          <a:ln w="28575" algn="ctr">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lIns="36000" tIns="0" rIns="0" bIns="0" anchor="ct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2000">
                <a:solidFill>
                  <a:srgbClr val="000099"/>
                </a:solidFill>
              </a:rPr>
              <a:t>Optionkurs: 2</a:t>
            </a:r>
            <a:r>
              <a:rPr lang="de-DE" altLang="en-US" sz="2000" baseline="30000">
                <a:solidFill>
                  <a:srgbClr val="000099"/>
                </a:solidFill>
              </a:rPr>
              <a:t>$</a:t>
            </a:r>
            <a:r>
              <a:rPr lang="de-DE" altLang="en-US" sz="2000" baseline="-25000">
                <a:solidFill>
                  <a:srgbClr val="000099"/>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Foliennummernplatzhalter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04AC9FFD-C31B-4844-8F19-4A8954154C91}" type="slidenum">
              <a:rPr lang="de-DE" altLang="en-US" sz="1600" smtClean="0"/>
              <a:pPr algn="r" eaLnBrk="1" hangingPunct="1">
                <a:spcBef>
                  <a:spcPct val="0"/>
                </a:spcBef>
                <a:buClrTx/>
                <a:buFontTx/>
                <a:buNone/>
              </a:pPr>
              <a:t>94</a:t>
            </a:fld>
            <a:r>
              <a:rPr lang="de-DE" altLang="en-US" sz="1600"/>
              <a:t> -</a:t>
            </a:r>
          </a:p>
        </p:txBody>
      </p:sp>
      <p:sp>
        <p:nvSpPr>
          <p:cNvPr id="100355" name="Fußzeilenplatzhalter 2"/>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100356" name="Fußzeilenplatzhalter 3"/>
          <p:cNvSpPr txBox="1">
            <a:spLocks noGrp="1"/>
          </p:cNvSpPr>
          <p:nvPr/>
        </p:nvSpPr>
        <p:spPr bwMode="auto">
          <a:xfrm>
            <a:off x="71438" y="6742113"/>
            <a:ext cx="126047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chemeClr val="bg2"/>
                </a:solidFill>
              </a:rPr>
              <a:t>Prof. Dr. Rainer Maurerr</a:t>
            </a:r>
          </a:p>
        </p:txBody>
      </p:sp>
      <p:sp>
        <p:nvSpPr>
          <p:cNvPr id="100357" name="Foliennummernplatzhalter 4"/>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solidFill>
                  <a:schemeClr val="bg2"/>
                </a:solidFill>
              </a:rPr>
              <a:t>- </a:t>
            </a:r>
            <a:fld id="{357D8AEA-FCCE-4781-AEA5-73A8859FF3DD}" type="slidenum">
              <a:rPr lang="de-DE" altLang="en-US" sz="1600" b="1">
                <a:solidFill>
                  <a:schemeClr val="bg2"/>
                </a:solidFill>
              </a:rPr>
              <a:pPr algn="r" eaLnBrk="1" hangingPunct="1">
                <a:spcBef>
                  <a:spcPct val="0"/>
                </a:spcBef>
                <a:buClrTx/>
                <a:buFontTx/>
                <a:buNone/>
              </a:pPr>
              <a:t>94</a:t>
            </a:fld>
            <a:r>
              <a:rPr lang="de-DE" altLang="en-US" sz="1600" b="1">
                <a:solidFill>
                  <a:schemeClr val="bg2"/>
                </a:solidFill>
              </a:rPr>
              <a:t> -</a:t>
            </a:r>
          </a:p>
        </p:txBody>
      </p:sp>
      <p:sp>
        <p:nvSpPr>
          <p:cNvPr id="524291" name="Rectangle 3"/>
          <p:cNvSpPr>
            <a:spLocks noGrp="1" noChangeArrowheads="1"/>
          </p:cNvSpPr>
          <p:nvPr>
            <p:ph type="body" idx="4294967295"/>
          </p:nvPr>
        </p:nvSpPr>
        <p:spPr>
          <a:xfrm>
            <a:off x="468313" y="1160463"/>
            <a:ext cx="8229600" cy="5219700"/>
          </a:xfrm>
        </p:spPr>
        <p:txBody>
          <a:bodyPr/>
          <a:lstStyle/>
          <a:p>
            <a:pPr eaLnBrk="1" hangingPunct="1">
              <a:defRPr/>
            </a:pPr>
            <a:r>
              <a:rPr lang="de-DE" dirty="0"/>
              <a:t>Was passiert </a:t>
            </a:r>
            <a:r>
              <a:rPr lang="de-DE" dirty="0">
                <a:solidFill>
                  <a:srgbClr val="00FF00"/>
                </a:solidFill>
              </a:rPr>
              <a:t>bei einem Termingeschäft </a:t>
            </a:r>
            <a:r>
              <a:rPr lang="de-DE" dirty="0"/>
              <a:t>mit dem </a:t>
            </a:r>
            <a:r>
              <a:rPr lang="de-DE" dirty="0" err="1">
                <a:solidFill>
                  <a:srgbClr val="00FF00"/>
                </a:solidFill>
              </a:rPr>
              <a:t>Wechselkursrisko</a:t>
            </a:r>
            <a:r>
              <a:rPr lang="de-DE" dirty="0"/>
              <a:t>?</a:t>
            </a:r>
          </a:p>
          <a:p>
            <a:pPr eaLnBrk="1" hangingPunct="1">
              <a:lnSpc>
                <a:spcPct val="50000"/>
              </a:lnSpc>
              <a:defRPr/>
            </a:pPr>
            <a:endParaRPr lang="de-DE" dirty="0"/>
          </a:p>
          <a:p>
            <a:pPr marL="742950" lvl="1" indent="-285750" eaLnBrk="1" hangingPunct="1">
              <a:defRPr/>
            </a:pPr>
            <a:r>
              <a:rPr lang="de-DE" dirty="0"/>
              <a:t>Wie können die beiden folgenden Unternehmen das </a:t>
            </a:r>
            <a:r>
              <a:rPr lang="de-DE" dirty="0">
                <a:solidFill>
                  <a:srgbClr val="00FF00"/>
                </a:solidFill>
              </a:rPr>
              <a:t>Währungsrisiko</a:t>
            </a:r>
            <a:r>
              <a:rPr lang="de-DE" dirty="0"/>
              <a:t> aus ihren Handelsgeschäften </a:t>
            </a:r>
            <a:r>
              <a:rPr lang="de-DE" dirty="0">
                <a:solidFill>
                  <a:srgbClr val="00FF00"/>
                </a:solidFill>
              </a:rPr>
              <a:t>beseitigen</a:t>
            </a:r>
            <a:r>
              <a:rPr lang="de-DE" dirty="0"/>
              <a:t>?</a:t>
            </a:r>
          </a:p>
          <a:p>
            <a:pPr marL="742950" lvl="1" indent="-285750" eaLnBrk="1" hangingPunct="1">
              <a:lnSpc>
                <a:spcPct val="30000"/>
              </a:lnSpc>
              <a:buFont typeface="Arial Unicode MS" pitchFamily="34" charset="-128"/>
              <a:buNone/>
              <a:defRPr/>
            </a:pPr>
            <a:endParaRPr lang="de-DE" dirty="0"/>
          </a:p>
          <a:p>
            <a:pPr marL="742950" lvl="1" indent="-285750" eaLnBrk="1" hangingPunct="1">
              <a:lnSpc>
                <a:spcPct val="10000"/>
              </a:lnSpc>
              <a:defRPr/>
            </a:pPr>
            <a:endParaRPr lang="de-DE" dirty="0"/>
          </a:p>
          <a:p>
            <a:pPr lvl="2" indent="-228600" eaLnBrk="1" hangingPunct="1">
              <a:defRPr/>
            </a:pPr>
            <a:r>
              <a:rPr lang="de-DE" dirty="0"/>
              <a:t>Ein </a:t>
            </a:r>
            <a:r>
              <a:rPr lang="de-DE" dirty="0">
                <a:solidFill>
                  <a:srgbClr val="00FF00"/>
                </a:solidFill>
              </a:rPr>
              <a:t>europäischer Autobauer</a:t>
            </a:r>
            <a:r>
              <a:rPr lang="de-DE" dirty="0"/>
              <a:t> </a:t>
            </a:r>
            <a:r>
              <a:rPr lang="de-DE" dirty="0">
                <a:solidFill>
                  <a:srgbClr val="00FF00"/>
                </a:solidFill>
              </a:rPr>
              <a:t>verkauft</a:t>
            </a:r>
            <a:r>
              <a:rPr lang="de-DE" dirty="0"/>
              <a:t> </a:t>
            </a:r>
            <a:r>
              <a:rPr lang="de-DE" dirty="0">
                <a:solidFill>
                  <a:srgbClr val="00FF00"/>
                </a:solidFill>
              </a:rPr>
              <a:t>ein Auto</a:t>
            </a:r>
            <a:r>
              <a:rPr lang="de-DE" dirty="0"/>
              <a:t> in die USA zu einem Preis von </a:t>
            </a:r>
            <a:r>
              <a:rPr lang="de-DE" dirty="0">
                <a:solidFill>
                  <a:srgbClr val="00FF00"/>
                </a:solidFill>
              </a:rPr>
              <a:t>20 000 $</a:t>
            </a:r>
            <a:r>
              <a:rPr lang="de-DE" dirty="0"/>
              <a:t> zahlbar in einem Monat.</a:t>
            </a:r>
          </a:p>
          <a:p>
            <a:pPr lvl="2" indent="-228600" eaLnBrk="1" hangingPunct="1">
              <a:defRPr/>
            </a:pPr>
            <a:r>
              <a:rPr lang="de-DE" dirty="0"/>
              <a:t>Die </a:t>
            </a:r>
            <a:r>
              <a:rPr lang="de-DE" dirty="0">
                <a:solidFill>
                  <a:srgbClr val="00FF00"/>
                </a:solidFill>
              </a:rPr>
              <a:t>Produktionskosten</a:t>
            </a:r>
            <a:r>
              <a:rPr lang="de-DE" dirty="0"/>
              <a:t> betragen </a:t>
            </a:r>
            <a:r>
              <a:rPr lang="de-DE" dirty="0">
                <a:solidFill>
                  <a:srgbClr val="00FF00"/>
                </a:solidFill>
              </a:rPr>
              <a:t>8 000 €</a:t>
            </a:r>
            <a:r>
              <a:rPr lang="de-DE" dirty="0"/>
              <a:t>. Zum </a:t>
            </a:r>
            <a:r>
              <a:rPr lang="de-DE" dirty="0" err="1"/>
              <a:t>gegen-wärtigen</a:t>
            </a:r>
            <a:r>
              <a:rPr lang="de-DE" dirty="0"/>
              <a:t> Kassakurs von </a:t>
            </a:r>
            <a:r>
              <a:rPr lang="de-DE" dirty="0">
                <a:solidFill>
                  <a:srgbClr val="00FF00"/>
                </a:solidFill>
              </a:rPr>
              <a:t>2</a:t>
            </a:r>
            <a:r>
              <a:rPr lang="de-DE" baseline="30000" dirty="0">
                <a:solidFill>
                  <a:srgbClr val="00FF00"/>
                </a:solidFill>
              </a:rPr>
              <a:t>$</a:t>
            </a:r>
            <a:r>
              <a:rPr lang="de-DE" baseline="-25000" dirty="0">
                <a:solidFill>
                  <a:srgbClr val="00FF00"/>
                </a:solidFill>
              </a:rPr>
              <a:t>€</a:t>
            </a:r>
            <a:r>
              <a:rPr lang="de-DE" dirty="0"/>
              <a:t> wäre das Geschäft </a:t>
            </a:r>
            <a:r>
              <a:rPr lang="de-DE" dirty="0">
                <a:solidFill>
                  <a:srgbClr val="00FF00"/>
                </a:solidFill>
              </a:rPr>
              <a:t>profitabel</a:t>
            </a:r>
            <a:r>
              <a:rPr lang="de-DE" dirty="0"/>
              <a:t>   (</a:t>
            </a:r>
            <a:r>
              <a:rPr lang="de-DE" dirty="0">
                <a:solidFill>
                  <a:srgbClr val="00FF00"/>
                </a:solidFill>
              </a:rPr>
              <a:t>20 000 $ / 2</a:t>
            </a:r>
            <a:r>
              <a:rPr lang="de-DE" baseline="30000" dirty="0">
                <a:solidFill>
                  <a:srgbClr val="00FF00"/>
                </a:solidFill>
              </a:rPr>
              <a:t>$</a:t>
            </a:r>
            <a:r>
              <a:rPr lang="de-DE" baseline="-25000" dirty="0">
                <a:solidFill>
                  <a:srgbClr val="00FF00"/>
                </a:solidFill>
              </a:rPr>
              <a:t>€</a:t>
            </a:r>
            <a:r>
              <a:rPr lang="de-DE" dirty="0">
                <a:solidFill>
                  <a:srgbClr val="00FF00"/>
                </a:solidFill>
              </a:rPr>
              <a:t> - 8 000 € = 2 000 €</a:t>
            </a:r>
            <a:r>
              <a:rPr lang="de-DE" dirty="0"/>
              <a:t>).</a:t>
            </a:r>
          </a:p>
          <a:p>
            <a:pPr lvl="2" indent="-228600" eaLnBrk="1" hangingPunct="1">
              <a:defRPr/>
            </a:pPr>
            <a:r>
              <a:rPr lang="de-DE" dirty="0"/>
              <a:t>Bei einer </a:t>
            </a:r>
            <a:r>
              <a:rPr lang="de-DE" dirty="0">
                <a:solidFill>
                  <a:srgbClr val="FFC000"/>
                </a:solidFill>
              </a:rPr>
              <a:t>Aufwertung des € </a:t>
            </a:r>
            <a:r>
              <a:rPr lang="de-DE" dirty="0"/>
              <a:t>auf </a:t>
            </a:r>
            <a:r>
              <a:rPr lang="de-DE" dirty="0">
                <a:solidFill>
                  <a:srgbClr val="66FF33"/>
                </a:solidFill>
              </a:rPr>
              <a:t>mehr als 2,5</a:t>
            </a:r>
            <a:r>
              <a:rPr lang="de-DE" baseline="30000" dirty="0">
                <a:solidFill>
                  <a:srgbClr val="00FF00"/>
                </a:solidFill>
              </a:rPr>
              <a:t>$</a:t>
            </a:r>
            <a:r>
              <a:rPr lang="de-DE" baseline="-25000" dirty="0">
                <a:solidFill>
                  <a:srgbClr val="00FF00"/>
                </a:solidFill>
              </a:rPr>
              <a:t>€</a:t>
            </a:r>
            <a:r>
              <a:rPr lang="de-DE" dirty="0"/>
              <a:t> würde ein Verlust resultieren: </a:t>
            </a:r>
          </a:p>
          <a:p>
            <a:pPr marL="914400" lvl="2" indent="0" eaLnBrk="1" hangingPunct="1">
              <a:buNone/>
              <a:defRPr/>
            </a:pPr>
            <a:r>
              <a:rPr lang="de-DE" dirty="0">
                <a:solidFill>
                  <a:srgbClr val="00FF00"/>
                </a:solidFill>
              </a:rPr>
              <a:t>                     20 000 $ / 2,5</a:t>
            </a:r>
            <a:r>
              <a:rPr lang="de-DE" baseline="30000" dirty="0">
                <a:solidFill>
                  <a:srgbClr val="00FF00"/>
                </a:solidFill>
              </a:rPr>
              <a:t>$</a:t>
            </a:r>
            <a:r>
              <a:rPr lang="de-DE" baseline="-25000" dirty="0">
                <a:solidFill>
                  <a:srgbClr val="00FF00"/>
                </a:solidFill>
              </a:rPr>
              <a:t>€ </a:t>
            </a:r>
            <a:r>
              <a:rPr lang="de-DE" dirty="0">
                <a:solidFill>
                  <a:srgbClr val="00FF00"/>
                </a:solidFill>
              </a:rPr>
              <a:t> </a:t>
            </a:r>
            <a:r>
              <a:rPr lang="de-DE" dirty="0">
                <a:solidFill>
                  <a:srgbClr val="00FF00"/>
                </a:solidFill>
                <a:cs typeface="Times New Roman" pitchFamily="18" charset="0"/>
              </a:rPr>
              <a:t>−</a:t>
            </a:r>
            <a:r>
              <a:rPr lang="de-DE" dirty="0">
                <a:solidFill>
                  <a:srgbClr val="00FF00"/>
                </a:solidFill>
              </a:rPr>
              <a:t> 8 000 € = 0 .</a:t>
            </a:r>
          </a:p>
        </p:txBody>
      </p:sp>
      <p:sp>
        <p:nvSpPr>
          <p:cNvPr id="8334342" name="Rectangle 6"/>
          <p:cNvSpPr>
            <a:spLocks noChangeArrowheads="1"/>
          </p:cNvSpPr>
          <p:nvPr/>
        </p:nvSpPr>
        <p:spPr bwMode="auto">
          <a:xfrm>
            <a:off x="0" y="31750"/>
            <a:ext cx="9144000" cy="1100138"/>
          </a:xfrm>
          <a:prstGeom prst="rect">
            <a:avLst/>
          </a:prstGeom>
          <a:noFill/>
          <a:ln w="9525">
            <a:noFill/>
            <a:miter lim="800000"/>
            <a:headEnd/>
            <a:tailEnd/>
          </a:ln>
          <a:effectLst/>
        </p:spPr>
        <p:txBody>
          <a:bodyPr anchor="ctr"/>
          <a:lstStyle/>
          <a:p>
            <a:pPr>
              <a:defRPr/>
            </a:pPr>
            <a:r>
              <a:rPr lang="de-DE" sz="2600" b="1" dirty="0">
                <a:solidFill>
                  <a:srgbClr val="FFFF00"/>
                </a:solidFill>
                <a:effectLst>
                  <a:outerShdw blurRad="38100" dist="38100" dir="2700000" algn="tl">
                    <a:srgbClr val="000000"/>
                  </a:outerShdw>
                </a:effectLst>
              </a:rPr>
              <a:t>3. Währungstheorie und Währungspolitik</a:t>
            </a:r>
            <a:br>
              <a:rPr lang="de-DE" sz="2600" b="1" dirty="0">
                <a:solidFill>
                  <a:srgbClr val="FFFF00"/>
                </a:solidFill>
                <a:effectLst>
                  <a:outerShdw blurRad="38100" dist="38100" dir="2700000" algn="tl">
                    <a:srgbClr val="000000"/>
                  </a:outerShdw>
                </a:effectLst>
              </a:rPr>
            </a:br>
            <a:r>
              <a:rPr lang="de-DE" sz="2600" dirty="0">
                <a:solidFill>
                  <a:srgbClr val="FFFF00"/>
                </a:solidFill>
                <a:effectLst>
                  <a:outerShdw blurRad="38100" dist="38100" dir="2700000" algn="tl">
                    <a:srgbClr val="000000"/>
                  </a:outerShdw>
                </a:effectLst>
              </a:rPr>
              <a:t>3.2.3. Flexible Wechselkurse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42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429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4291">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2429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4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Foliennummernplatzhalter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C8529AE7-FB4F-42D6-9F07-4155D8DFF418}" type="slidenum">
              <a:rPr lang="de-DE" altLang="en-US" sz="1600" smtClean="0"/>
              <a:pPr algn="r" eaLnBrk="1" hangingPunct="1">
                <a:spcBef>
                  <a:spcPct val="0"/>
                </a:spcBef>
                <a:buClrTx/>
                <a:buFontTx/>
                <a:buNone/>
              </a:pPr>
              <a:t>95</a:t>
            </a:fld>
            <a:r>
              <a:rPr lang="de-DE" altLang="en-US" sz="1600"/>
              <a:t> -</a:t>
            </a:r>
          </a:p>
        </p:txBody>
      </p:sp>
      <p:sp>
        <p:nvSpPr>
          <p:cNvPr id="101379" name="Fußzeilenplatzhalter 2"/>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101380" name="Fußzeilenplatzhalter 3"/>
          <p:cNvSpPr txBox="1">
            <a:spLocks noGrp="1"/>
          </p:cNvSpPr>
          <p:nvPr/>
        </p:nvSpPr>
        <p:spPr bwMode="auto">
          <a:xfrm>
            <a:off x="71438" y="6742113"/>
            <a:ext cx="126047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chemeClr val="bg2"/>
                </a:solidFill>
              </a:rPr>
              <a:t>Prof. Dr. Rainer Maurerr</a:t>
            </a:r>
          </a:p>
        </p:txBody>
      </p:sp>
      <p:sp>
        <p:nvSpPr>
          <p:cNvPr id="101381" name="Foliennummernplatzhalter 4"/>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solidFill>
                  <a:schemeClr val="bg2"/>
                </a:solidFill>
              </a:rPr>
              <a:t>- </a:t>
            </a:r>
            <a:fld id="{E57F14C0-D6CB-48AE-ABB7-5B863A7451A3}" type="slidenum">
              <a:rPr lang="de-DE" altLang="en-US" sz="1600" b="1">
                <a:solidFill>
                  <a:schemeClr val="bg2"/>
                </a:solidFill>
              </a:rPr>
              <a:pPr algn="r" eaLnBrk="1" hangingPunct="1">
                <a:spcBef>
                  <a:spcPct val="0"/>
                </a:spcBef>
                <a:buClrTx/>
                <a:buFontTx/>
                <a:buNone/>
              </a:pPr>
              <a:t>95</a:t>
            </a:fld>
            <a:r>
              <a:rPr lang="de-DE" altLang="en-US" sz="1600" b="1">
                <a:solidFill>
                  <a:schemeClr val="bg2"/>
                </a:solidFill>
              </a:rPr>
              <a:t> -</a:t>
            </a:r>
          </a:p>
        </p:txBody>
      </p:sp>
      <p:sp>
        <p:nvSpPr>
          <p:cNvPr id="526339" name="Rectangle 3"/>
          <p:cNvSpPr>
            <a:spLocks noGrp="1" noChangeArrowheads="1"/>
          </p:cNvSpPr>
          <p:nvPr>
            <p:ph type="body" idx="4294967295"/>
          </p:nvPr>
        </p:nvSpPr>
        <p:spPr>
          <a:xfrm>
            <a:off x="468313" y="1160463"/>
            <a:ext cx="8229600" cy="5219700"/>
          </a:xfrm>
        </p:spPr>
        <p:txBody>
          <a:bodyPr/>
          <a:lstStyle/>
          <a:p>
            <a:pPr marL="742950" lvl="1" indent="-285750" eaLnBrk="1" hangingPunct="1">
              <a:lnSpc>
                <a:spcPct val="30000"/>
              </a:lnSpc>
              <a:buFont typeface="Arial Unicode MS" pitchFamily="34" charset="-128"/>
              <a:buNone/>
              <a:defRPr/>
            </a:pPr>
            <a:endParaRPr lang="de-DE" dirty="0"/>
          </a:p>
          <a:p>
            <a:pPr lvl="2" indent="-228600" eaLnBrk="1" hangingPunct="1">
              <a:lnSpc>
                <a:spcPct val="0"/>
              </a:lnSpc>
              <a:defRPr/>
            </a:pPr>
            <a:endParaRPr lang="de-DE" dirty="0"/>
          </a:p>
          <a:p>
            <a:pPr lvl="2" indent="-228600" eaLnBrk="1" hangingPunct="1">
              <a:defRPr/>
            </a:pPr>
            <a:r>
              <a:rPr lang="de-DE" dirty="0"/>
              <a:t>Ein </a:t>
            </a:r>
            <a:r>
              <a:rPr lang="de-DE" dirty="0">
                <a:solidFill>
                  <a:srgbClr val="00FF00"/>
                </a:solidFill>
              </a:rPr>
              <a:t>amerikanischer Kühlschrankhersteller</a:t>
            </a:r>
            <a:r>
              <a:rPr lang="de-DE" dirty="0"/>
              <a:t> verkauft 100 Kühlschränke nach Europa zu einem Preis von insgesamt  </a:t>
            </a:r>
            <a:r>
              <a:rPr lang="de-DE" dirty="0">
                <a:solidFill>
                  <a:srgbClr val="00FF00"/>
                </a:solidFill>
              </a:rPr>
              <a:t>10 000 €</a:t>
            </a:r>
            <a:r>
              <a:rPr lang="de-DE" dirty="0"/>
              <a:t> zahlbar in einem Monat.</a:t>
            </a:r>
          </a:p>
          <a:p>
            <a:pPr lvl="2" indent="-228600" eaLnBrk="1" hangingPunct="1">
              <a:defRPr/>
            </a:pPr>
            <a:r>
              <a:rPr lang="de-DE" dirty="0"/>
              <a:t>Die Produktionskosten für die 100 Kühlschränke betragen  </a:t>
            </a:r>
            <a:r>
              <a:rPr lang="de-DE" dirty="0">
                <a:solidFill>
                  <a:srgbClr val="00FF00"/>
                </a:solidFill>
              </a:rPr>
              <a:t>18 000 $</a:t>
            </a:r>
            <a:r>
              <a:rPr lang="de-DE" dirty="0"/>
              <a:t>. Zum gegenwärtigen Wechselkurs von </a:t>
            </a:r>
            <a:r>
              <a:rPr lang="de-DE" dirty="0">
                <a:solidFill>
                  <a:srgbClr val="00FF00"/>
                </a:solidFill>
              </a:rPr>
              <a:t>2</a:t>
            </a:r>
            <a:r>
              <a:rPr lang="de-DE" baseline="30000" dirty="0">
                <a:solidFill>
                  <a:srgbClr val="00FF00"/>
                </a:solidFill>
              </a:rPr>
              <a:t>$</a:t>
            </a:r>
            <a:r>
              <a:rPr lang="de-DE" baseline="-25000" dirty="0">
                <a:solidFill>
                  <a:srgbClr val="00FF00"/>
                </a:solidFill>
              </a:rPr>
              <a:t>€</a:t>
            </a:r>
            <a:r>
              <a:rPr lang="de-DE" dirty="0"/>
              <a:t> wäre das Geschäft profitabel (</a:t>
            </a:r>
            <a:r>
              <a:rPr lang="de-DE" dirty="0">
                <a:solidFill>
                  <a:srgbClr val="00FF00"/>
                </a:solidFill>
              </a:rPr>
              <a:t>10 000 € * 2</a:t>
            </a:r>
            <a:r>
              <a:rPr lang="de-DE" baseline="30000" dirty="0">
                <a:solidFill>
                  <a:srgbClr val="00FF00"/>
                </a:solidFill>
              </a:rPr>
              <a:t>$</a:t>
            </a:r>
            <a:r>
              <a:rPr lang="de-DE" baseline="-25000" dirty="0">
                <a:solidFill>
                  <a:srgbClr val="00FF00"/>
                </a:solidFill>
              </a:rPr>
              <a:t>€  </a:t>
            </a:r>
            <a:r>
              <a:rPr lang="de-DE" dirty="0">
                <a:solidFill>
                  <a:srgbClr val="00FF00"/>
                </a:solidFill>
              </a:rPr>
              <a:t>-18 000 $= 2 000 $</a:t>
            </a:r>
            <a:r>
              <a:rPr lang="de-DE" dirty="0"/>
              <a:t>).</a:t>
            </a:r>
          </a:p>
          <a:p>
            <a:pPr lvl="2" indent="-228600" eaLnBrk="1" hangingPunct="1">
              <a:defRPr/>
            </a:pPr>
            <a:r>
              <a:rPr lang="de-DE" dirty="0"/>
              <a:t>Bei einer </a:t>
            </a:r>
            <a:r>
              <a:rPr lang="de-DE" dirty="0">
                <a:solidFill>
                  <a:srgbClr val="FFC000"/>
                </a:solidFill>
              </a:rPr>
              <a:t>Abwertung des Euro </a:t>
            </a:r>
            <a:r>
              <a:rPr lang="de-DE" dirty="0"/>
              <a:t>auf </a:t>
            </a:r>
            <a:r>
              <a:rPr lang="de-DE" dirty="0">
                <a:solidFill>
                  <a:srgbClr val="66FF33"/>
                </a:solidFill>
              </a:rPr>
              <a:t>mehr als 1,8</a:t>
            </a:r>
            <a:r>
              <a:rPr lang="de-DE" baseline="30000" dirty="0">
                <a:solidFill>
                  <a:srgbClr val="66FF33"/>
                </a:solidFill>
              </a:rPr>
              <a:t>$</a:t>
            </a:r>
            <a:r>
              <a:rPr lang="de-DE" baseline="-25000" dirty="0">
                <a:solidFill>
                  <a:srgbClr val="66FF33"/>
                </a:solidFill>
              </a:rPr>
              <a:t>€  </a:t>
            </a:r>
            <a:r>
              <a:rPr lang="de-DE" dirty="0"/>
              <a:t>würde, würde der Kühlschrankhersteller einen Verlust machen:                                 </a:t>
            </a:r>
          </a:p>
          <a:p>
            <a:pPr marL="914400" lvl="2" indent="0" eaLnBrk="1" hangingPunct="1">
              <a:buNone/>
              <a:defRPr/>
            </a:pPr>
            <a:r>
              <a:rPr lang="de-DE" dirty="0">
                <a:solidFill>
                  <a:srgbClr val="00FF00"/>
                </a:solidFill>
              </a:rPr>
              <a:t>                    10 000 € * 1,8</a:t>
            </a:r>
            <a:r>
              <a:rPr lang="de-DE" baseline="30000" dirty="0">
                <a:solidFill>
                  <a:srgbClr val="00FF00"/>
                </a:solidFill>
              </a:rPr>
              <a:t>$</a:t>
            </a:r>
            <a:r>
              <a:rPr lang="de-DE" baseline="-25000" dirty="0">
                <a:solidFill>
                  <a:srgbClr val="00FF00"/>
                </a:solidFill>
              </a:rPr>
              <a:t>€ </a:t>
            </a:r>
            <a:r>
              <a:rPr lang="de-DE" dirty="0">
                <a:solidFill>
                  <a:srgbClr val="00FF00"/>
                </a:solidFill>
              </a:rPr>
              <a:t> </a:t>
            </a:r>
            <a:r>
              <a:rPr lang="de-DE" dirty="0">
                <a:solidFill>
                  <a:srgbClr val="00FF00"/>
                </a:solidFill>
                <a:cs typeface="Times New Roman" pitchFamily="18" charset="0"/>
              </a:rPr>
              <a:t>−</a:t>
            </a:r>
            <a:r>
              <a:rPr lang="de-DE" dirty="0">
                <a:solidFill>
                  <a:srgbClr val="00FF00"/>
                </a:solidFill>
              </a:rPr>
              <a:t> 18 000 $ = 0 $.</a:t>
            </a:r>
          </a:p>
          <a:p>
            <a:pPr lvl="2" indent="-228600" eaLnBrk="1" hangingPunct="1">
              <a:defRPr/>
            </a:pPr>
            <a:endParaRPr lang="de-DE" dirty="0">
              <a:solidFill>
                <a:srgbClr val="00FF00"/>
              </a:solidFill>
            </a:endParaRPr>
          </a:p>
          <a:p>
            <a:pPr marL="742950" lvl="1" indent="-285750" eaLnBrk="1" hangingPunct="1">
              <a:defRPr/>
            </a:pPr>
            <a:r>
              <a:rPr lang="de-DE" dirty="0"/>
              <a:t>Wie können die beiden folgenden Unternehmen das </a:t>
            </a:r>
            <a:r>
              <a:rPr lang="de-DE" dirty="0">
                <a:solidFill>
                  <a:srgbClr val="00FF00"/>
                </a:solidFill>
              </a:rPr>
              <a:t>Währungsrisiko</a:t>
            </a:r>
            <a:r>
              <a:rPr lang="de-DE" dirty="0"/>
              <a:t> aus ihren Handelsgeschäften </a:t>
            </a:r>
            <a:r>
              <a:rPr lang="de-DE" dirty="0">
                <a:solidFill>
                  <a:srgbClr val="00FF00"/>
                </a:solidFill>
              </a:rPr>
              <a:t>beseitigen</a:t>
            </a:r>
            <a:r>
              <a:rPr lang="de-DE" dirty="0"/>
              <a:t>?</a:t>
            </a:r>
            <a:endParaRPr lang="de-DE" dirty="0">
              <a:solidFill>
                <a:srgbClr val="00FF00"/>
              </a:solidFill>
            </a:endParaRPr>
          </a:p>
        </p:txBody>
      </p:sp>
      <p:sp>
        <p:nvSpPr>
          <p:cNvPr id="8336390" name="Rectangle 6"/>
          <p:cNvSpPr>
            <a:spLocks noChangeArrowheads="1"/>
          </p:cNvSpPr>
          <p:nvPr/>
        </p:nvSpPr>
        <p:spPr bwMode="auto">
          <a:xfrm>
            <a:off x="0" y="31750"/>
            <a:ext cx="9144000" cy="1100138"/>
          </a:xfrm>
          <a:prstGeom prst="rect">
            <a:avLst/>
          </a:prstGeom>
          <a:noFill/>
          <a:ln w="9525">
            <a:noFill/>
            <a:miter lim="800000"/>
            <a:headEnd/>
            <a:tailEnd/>
          </a:ln>
          <a:effectLst/>
        </p:spPr>
        <p:txBody>
          <a:bodyPr anchor="ctr"/>
          <a:lstStyle/>
          <a:p>
            <a:pPr>
              <a:defRPr/>
            </a:pPr>
            <a:r>
              <a:rPr lang="de-DE" sz="2600" b="1" dirty="0">
                <a:solidFill>
                  <a:srgbClr val="FFFF00"/>
                </a:solidFill>
                <a:effectLst>
                  <a:outerShdw blurRad="38100" dist="38100" dir="2700000" algn="tl">
                    <a:srgbClr val="000000"/>
                  </a:outerShdw>
                </a:effectLst>
              </a:rPr>
              <a:t>3. Währungstheorie und Währungspolitik</a:t>
            </a:r>
            <a:br>
              <a:rPr lang="de-DE" sz="2600" b="1" dirty="0">
                <a:solidFill>
                  <a:srgbClr val="FFFF00"/>
                </a:solidFill>
                <a:effectLst>
                  <a:outerShdw blurRad="38100" dist="38100" dir="2700000" algn="tl">
                    <a:srgbClr val="000000"/>
                  </a:outerShdw>
                </a:effectLst>
              </a:rPr>
            </a:br>
            <a:r>
              <a:rPr lang="de-DE" sz="2600" dirty="0">
                <a:solidFill>
                  <a:srgbClr val="FFFF00"/>
                </a:solidFill>
                <a:effectLst>
                  <a:outerShdw blurRad="38100" dist="38100" dir="2700000" algn="tl">
                    <a:srgbClr val="000000"/>
                  </a:outerShdw>
                </a:effectLst>
              </a:rPr>
              <a:t>3.2.3. Flexible Wechselkurse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63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63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633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6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Foliennummernplatzhalter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6F3E06AE-6867-4C5B-BFF2-07CF2D2FFF1F}" type="slidenum">
              <a:rPr lang="de-DE" altLang="en-US" sz="1600" smtClean="0"/>
              <a:pPr algn="r" eaLnBrk="1" hangingPunct="1">
                <a:spcBef>
                  <a:spcPct val="0"/>
                </a:spcBef>
                <a:buClrTx/>
                <a:buFontTx/>
                <a:buNone/>
              </a:pPr>
              <a:t>96</a:t>
            </a:fld>
            <a:r>
              <a:rPr lang="de-DE" altLang="en-US" sz="1600"/>
              <a:t> -</a:t>
            </a:r>
          </a:p>
        </p:txBody>
      </p:sp>
      <p:sp>
        <p:nvSpPr>
          <p:cNvPr id="102403" name="Fußzeilenplatzhalter 2"/>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102404" name="Fußzeilenplatzhalter 3"/>
          <p:cNvSpPr txBox="1">
            <a:spLocks noGrp="1"/>
          </p:cNvSpPr>
          <p:nvPr/>
        </p:nvSpPr>
        <p:spPr bwMode="auto">
          <a:xfrm>
            <a:off x="71438" y="6742113"/>
            <a:ext cx="126047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solidFill>
                  <a:schemeClr val="bg2"/>
                </a:solidFill>
              </a:rPr>
              <a:t>Prof. Dr. Rainer Maurerr</a:t>
            </a:r>
          </a:p>
        </p:txBody>
      </p:sp>
      <p:sp>
        <p:nvSpPr>
          <p:cNvPr id="102405" name="Foliennummernplatzhalter 4"/>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solidFill>
                  <a:schemeClr val="bg2"/>
                </a:solidFill>
              </a:rPr>
              <a:t>- </a:t>
            </a:r>
            <a:fld id="{3F32A39F-C74B-4FAF-9851-7218F0857FE9}" type="slidenum">
              <a:rPr lang="de-DE" altLang="en-US" sz="1600" b="1">
                <a:solidFill>
                  <a:schemeClr val="bg2"/>
                </a:solidFill>
              </a:rPr>
              <a:pPr algn="r" eaLnBrk="1" hangingPunct="1">
                <a:spcBef>
                  <a:spcPct val="0"/>
                </a:spcBef>
                <a:buClrTx/>
                <a:buFontTx/>
                <a:buNone/>
              </a:pPr>
              <a:t>96</a:t>
            </a:fld>
            <a:r>
              <a:rPr lang="de-DE" altLang="en-US" sz="1600" b="1">
                <a:solidFill>
                  <a:schemeClr val="bg2"/>
                </a:solidFill>
              </a:rPr>
              <a:t> -</a:t>
            </a:r>
          </a:p>
        </p:txBody>
      </p:sp>
      <p:sp>
        <p:nvSpPr>
          <p:cNvPr id="525315" name="Rectangle 3"/>
          <p:cNvSpPr>
            <a:spLocks noGrp="1" noChangeArrowheads="1"/>
          </p:cNvSpPr>
          <p:nvPr>
            <p:ph type="body" idx="4294967295"/>
          </p:nvPr>
        </p:nvSpPr>
        <p:spPr>
          <a:xfrm>
            <a:off x="468313" y="1160463"/>
            <a:ext cx="8461375" cy="5219700"/>
          </a:xfrm>
        </p:spPr>
        <p:txBody>
          <a:bodyPr/>
          <a:lstStyle/>
          <a:p>
            <a:pPr marL="742950" lvl="1" indent="-285750" eaLnBrk="1" hangingPunct="1">
              <a:defRPr/>
            </a:pPr>
            <a:r>
              <a:rPr lang="de-DE" dirty="0"/>
              <a:t>Die beiden Hersteller können ein </a:t>
            </a:r>
            <a:r>
              <a:rPr lang="de-DE" dirty="0">
                <a:solidFill>
                  <a:srgbClr val="00FF00"/>
                </a:solidFill>
              </a:rPr>
              <a:t>Währungstermingeschäft</a:t>
            </a:r>
            <a:r>
              <a:rPr lang="de-DE" dirty="0"/>
              <a:t> abschließen:</a:t>
            </a:r>
          </a:p>
          <a:p>
            <a:pPr marL="742950" lvl="1" indent="-285750" eaLnBrk="1" hangingPunct="1">
              <a:lnSpc>
                <a:spcPct val="20000"/>
              </a:lnSpc>
              <a:defRPr/>
            </a:pPr>
            <a:endParaRPr lang="de-DE" dirty="0"/>
          </a:p>
          <a:p>
            <a:pPr lvl="2" indent="-228600" eaLnBrk="1" hangingPunct="1">
              <a:defRPr/>
            </a:pPr>
            <a:r>
              <a:rPr lang="de-DE" dirty="0"/>
              <a:t>Der europäische Autobauer verkauft dem amerikanischen Kühlschrankhersteller </a:t>
            </a:r>
            <a:r>
              <a:rPr lang="de-DE" dirty="0">
                <a:solidFill>
                  <a:srgbClr val="00FF00"/>
                </a:solidFill>
              </a:rPr>
              <a:t>20 000 $</a:t>
            </a:r>
            <a:r>
              <a:rPr lang="de-DE" dirty="0"/>
              <a:t> für einen Wert von </a:t>
            </a:r>
            <a:r>
              <a:rPr lang="de-DE" dirty="0">
                <a:solidFill>
                  <a:srgbClr val="00FF00"/>
                </a:solidFill>
              </a:rPr>
              <a:t>10 000 €</a:t>
            </a:r>
            <a:r>
              <a:rPr lang="de-DE" dirty="0"/>
              <a:t> </a:t>
            </a:r>
            <a:r>
              <a:rPr lang="de-DE" dirty="0">
                <a:solidFill>
                  <a:srgbClr val="00FF00"/>
                </a:solidFill>
              </a:rPr>
              <a:t>zahlbar in einem Monat</a:t>
            </a:r>
            <a:r>
              <a:rPr lang="de-DE" dirty="0"/>
              <a:t>.</a:t>
            </a:r>
          </a:p>
          <a:p>
            <a:pPr lvl="2" indent="-228600" eaLnBrk="1" hangingPunct="1">
              <a:lnSpc>
                <a:spcPct val="10000"/>
              </a:lnSpc>
              <a:defRPr/>
            </a:pPr>
            <a:endParaRPr lang="de-DE" dirty="0"/>
          </a:p>
          <a:p>
            <a:pPr lvl="2" indent="-228600" eaLnBrk="1" hangingPunct="1">
              <a:defRPr/>
            </a:pPr>
            <a:r>
              <a:rPr lang="de-DE" dirty="0"/>
              <a:t>Der </a:t>
            </a:r>
            <a:r>
              <a:rPr lang="de-DE" dirty="0">
                <a:solidFill>
                  <a:srgbClr val="00FF00"/>
                </a:solidFill>
              </a:rPr>
              <a:t>implizite</a:t>
            </a:r>
            <a:r>
              <a:rPr lang="de-DE" dirty="0"/>
              <a:t> </a:t>
            </a:r>
            <a:r>
              <a:rPr lang="de-DE" dirty="0">
                <a:solidFill>
                  <a:srgbClr val="00FF00"/>
                </a:solidFill>
              </a:rPr>
              <a:t>Terminkurs</a:t>
            </a:r>
            <a:r>
              <a:rPr lang="de-DE" dirty="0"/>
              <a:t> beträgt also </a:t>
            </a:r>
            <a:r>
              <a:rPr lang="de-DE" dirty="0">
                <a:solidFill>
                  <a:srgbClr val="00FF00"/>
                </a:solidFill>
              </a:rPr>
              <a:t>2</a:t>
            </a:r>
            <a:r>
              <a:rPr lang="de-DE" baseline="30000" dirty="0">
                <a:solidFill>
                  <a:srgbClr val="00FF00"/>
                </a:solidFill>
              </a:rPr>
              <a:t>$</a:t>
            </a:r>
            <a:r>
              <a:rPr lang="de-DE" baseline="-25000" dirty="0">
                <a:solidFill>
                  <a:srgbClr val="00FF00"/>
                </a:solidFill>
              </a:rPr>
              <a:t>€ </a:t>
            </a:r>
            <a:r>
              <a:rPr lang="en-US" altLang="en-US" dirty="0"/>
              <a:t>= 20 000 $ / 10 000 €</a:t>
            </a:r>
            <a:endParaRPr lang="de-DE" dirty="0"/>
          </a:p>
          <a:p>
            <a:pPr lvl="2" indent="-228600" eaLnBrk="1" hangingPunct="1">
              <a:lnSpc>
                <a:spcPct val="50000"/>
              </a:lnSpc>
              <a:defRPr/>
            </a:pPr>
            <a:endParaRPr lang="de-DE" dirty="0"/>
          </a:p>
          <a:p>
            <a:pPr marL="742950" lvl="1" indent="-285750" eaLnBrk="1" hangingPunct="1">
              <a:defRPr/>
            </a:pPr>
            <a:r>
              <a:rPr lang="de-DE" dirty="0"/>
              <a:t>Dieser Terminkontrakt </a:t>
            </a:r>
            <a:r>
              <a:rPr lang="de-DE" dirty="0">
                <a:solidFill>
                  <a:srgbClr val="66FF33"/>
                </a:solidFill>
              </a:rPr>
              <a:t>eliminiert also das Wechselkursrisiko </a:t>
            </a:r>
            <a:r>
              <a:rPr lang="de-DE" dirty="0"/>
              <a:t>für </a:t>
            </a:r>
            <a:r>
              <a:rPr lang="de-DE" dirty="0">
                <a:solidFill>
                  <a:srgbClr val="FFC000"/>
                </a:solidFill>
              </a:rPr>
              <a:t>beide Hersteller </a:t>
            </a:r>
            <a:r>
              <a:rPr lang="de-DE" dirty="0"/>
              <a:t>auf </a:t>
            </a:r>
            <a:r>
              <a:rPr lang="de-DE" dirty="0">
                <a:solidFill>
                  <a:srgbClr val="FF0000"/>
                </a:solidFill>
              </a:rPr>
              <a:t>Null</a:t>
            </a:r>
            <a:r>
              <a:rPr lang="de-DE" dirty="0"/>
              <a:t>!</a:t>
            </a:r>
          </a:p>
          <a:p>
            <a:pPr marL="742950" lvl="1" indent="-285750" eaLnBrk="1" hangingPunct="1">
              <a:defRPr/>
            </a:pPr>
            <a:endParaRPr lang="de-DE" dirty="0"/>
          </a:p>
          <a:p>
            <a:pPr marL="742950" lvl="1" indent="-285750" eaLnBrk="1" hangingPunct="1">
              <a:defRPr/>
            </a:pPr>
            <a:r>
              <a:rPr lang="de-DE" dirty="0">
                <a:solidFill>
                  <a:srgbClr val="00FF00"/>
                </a:solidFill>
              </a:rPr>
              <a:t>Terminmärkte</a:t>
            </a:r>
            <a:r>
              <a:rPr lang="de-DE" dirty="0"/>
              <a:t> können also bei sachgemäßer Verwendung  dazu dienen, </a:t>
            </a:r>
            <a:r>
              <a:rPr lang="de-DE" dirty="0">
                <a:solidFill>
                  <a:srgbClr val="00FF00"/>
                </a:solidFill>
              </a:rPr>
              <a:t>Risiken</a:t>
            </a:r>
            <a:r>
              <a:rPr lang="de-DE" dirty="0"/>
              <a:t> zu </a:t>
            </a:r>
            <a:r>
              <a:rPr lang="de-DE" dirty="0">
                <a:solidFill>
                  <a:srgbClr val="00FF00"/>
                </a:solidFill>
              </a:rPr>
              <a:t>aus der Welt zu schaffen</a:t>
            </a:r>
            <a:r>
              <a:rPr lang="de-DE" dirty="0"/>
              <a:t>!</a:t>
            </a:r>
          </a:p>
          <a:p>
            <a:pPr marL="742950" lvl="1" indent="-285750" eaLnBrk="1" hangingPunct="1">
              <a:defRPr/>
            </a:pPr>
            <a:r>
              <a:rPr lang="de-DE" dirty="0"/>
              <a:t>In diesem Sinne können Terminmärkte dazu beitragen, die Welt sicherer zu machen.</a:t>
            </a:r>
          </a:p>
        </p:txBody>
      </p:sp>
      <p:sp>
        <p:nvSpPr>
          <p:cNvPr id="8338438" name="Rectangle 6"/>
          <p:cNvSpPr>
            <a:spLocks noChangeArrowheads="1"/>
          </p:cNvSpPr>
          <p:nvPr/>
        </p:nvSpPr>
        <p:spPr bwMode="auto">
          <a:xfrm>
            <a:off x="0" y="31750"/>
            <a:ext cx="9144000" cy="1100138"/>
          </a:xfrm>
          <a:prstGeom prst="rect">
            <a:avLst/>
          </a:prstGeom>
          <a:noFill/>
          <a:ln w="9525">
            <a:noFill/>
            <a:miter lim="800000"/>
            <a:headEnd/>
            <a:tailEnd/>
          </a:ln>
          <a:effectLst/>
        </p:spPr>
        <p:txBody>
          <a:bodyPr anchor="ctr"/>
          <a:lstStyle/>
          <a:p>
            <a:pPr>
              <a:defRPr/>
            </a:pPr>
            <a:r>
              <a:rPr lang="de-DE" sz="2600" b="1" dirty="0">
                <a:solidFill>
                  <a:srgbClr val="FFFF00"/>
                </a:solidFill>
                <a:effectLst>
                  <a:outerShdw blurRad="38100" dist="38100" dir="2700000" algn="tl">
                    <a:srgbClr val="000000"/>
                  </a:outerShdw>
                </a:effectLst>
              </a:rPr>
              <a:t>3. Währungstheorie und Währungspolitik</a:t>
            </a:r>
            <a:br>
              <a:rPr lang="de-DE" sz="2600" b="1" dirty="0">
                <a:solidFill>
                  <a:srgbClr val="FFFF00"/>
                </a:solidFill>
                <a:effectLst>
                  <a:outerShdw blurRad="38100" dist="38100" dir="2700000" algn="tl">
                    <a:srgbClr val="000000"/>
                  </a:outerShdw>
                </a:effectLst>
              </a:rPr>
            </a:br>
            <a:r>
              <a:rPr lang="de-DE" sz="2600" dirty="0">
                <a:solidFill>
                  <a:srgbClr val="FFFF00"/>
                </a:solidFill>
                <a:effectLst>
                  <a:outerShdw blurRad="38100" dist="38100" dir="2700000" algn="tl">
                    <a:srgbClr val="000000"/>
                  </a:outerShdw>
                </a:effectLst>
              </a:rPr>
              <a:t>3.2.3. Flexible Wechselkurse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531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531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5315">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2531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53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1C6CCC36-2171-4B5A-9ADC-59077AB0AA82}" type="slidenum">
              <a:rPr lang="de-DE" altLang="en-US" sz="1600" smtClean="0"/>
              <a:pPr algn="r" eaLnBrk="1" hangingPunct="1">
                <a:spcBef>
                  <a:spcPct val="0"/>
                </a:spcBef>
                <a:buClrTx/>
                <a:buFontTx/>
                <a:buNone/>
              </a:pPr>
              <a:t>97</a:t>
            </a:fld>
            <a:r>
              <a:rPr lang="de-DE" altLang="en-US" sz="1600"/>
              <a:t> -</a:t>
            </a:r>
          </a:p>
        </p:txBody>
      </p:sp>
      <p:sp>
        <p:nvSpPr>
          <p:cNvPr id="103427"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078338" name="Rectangle 2"/>
          <p:cNvSpPr>
            <a:spLocks noGrp="1" noChangeArrowheads="1"/>
          </p:cNvSpPr>
          <p:nvPr>
            <p:ph type="title" idx="4294967295"/>
          </p:nvPr>
        </p:nvSpPr>
        <p:spPr>
          <a:xfrm>
            <a:off x="254000" y="131763"/>
            <a:ext cx="8666163" cy="1143000"/>
          </a:xfrm>
        </p:spPr>
        <p:txBody>
          <a:bodyPr/>
          <a:lstStyle/>
          <a:p>
            <a:pPr eaLnBrk="1" hangingPunct="1">
              <a:defRPr/>
            </a:pPr>
            <a:r>
              <a:rPr lang="de-DE"/>
              <a:t>Internationale Wirtschaftsbeziehungen</a:t>
            </a:r>
          </a:p>
        </p:txBody>
      </p:sp>
      <p:sp>
        <p:nvSpPr>
          <p:cNvPr id="8078339" name="Rectangle 3"/>
          <p:cNvSpPr>
            <a:spLocks noGrp="1" noChangeArrowheads="1"/>
          </p:cNvSpPr>
          <p:nvPr>
            <p:ph type="body" idx="4294967295"/>
          </p:nvPr>
        </p:nvSpPr>
        <p:spPr>
          <a:xfrm>
            <a:off x="477838" y="1347788"/>
            <a:ext cx="8666162" cy="5510212"/>
          </a:xfrm>
        </p:spPr>
        <p:txBody>
          <a:bodyPr/>
          <a:lstStyle/>
          <a:p>
            <a:pPr marL="0" indent="0" eaLnBrk="1" hangingPunct="1">
              <a:lnSpc>
                <a:spcPct val="90000"/>
              </a:lnSpc>
              <a:buFont typeface="Arial Unicode MS" pitchFamily="34" charset="-128"/>
              <a:buNone/>
              <a:defRPr/>
            </a:pPr>
            <a:r>
              <a:rPr lang="de-DE" sz="2100" dirty="0">
                <a:solidFill>
                  <a:srgbClr val="FFFF00"/>
                </a:solidFill>
              </a:rPr>
              <a:t>3.1. Währungstheorie</a:t>
            </a:r>
          </a:p>
          <a:p>
            <a:pPr marL="0" indent="0" eaLnBrk="1" hangingPunct="1">
              <a:lnSpc>
                <a:spcPct val="90000"/>
              </a:lnSpc>
              <a:buFont typeface="Arial Unicode MS" pitchFamily="34" charset="-128"/>
              <a:buNone/>
              <a:defRPr/>
            </a:pPr>
            <a:r>
              <a:rPr lang="de-DE" sz="2100" dirty="0">
                <a:solidFill>
                  <a:srgbClr val="FFFF00"/>
                </a:solidFill>
              </a:rPr>
              <a:t>        3.1.1. Die Zahlungsbilanz</a:t>
            </a:r>
          </a:p>
          <a:p>
            <a:pPr marL="0" indent="0" eaLnBrk="1" hangingPunct="1">
              <a:lnSpc>
                <a:spcPct val="90000"/>
              </a:lnSpc>
              <a:buFont typeface="Arial Unicode MS" pitchFamily="34" charset="-128"/>
              <a:buNone/>
              <a:defRPr/>
            </a:pPr>
            <a:r>
              <a:rPr lang="de-DE" sz="2100" dirty="0">
                <a:solidFill>
                  <a:srgbClr val="FFFF00"/>
                </a:solidFill>
              </a:rPr>
              <a:t>        3.1.1. Angebot und Nachfrage auf Devisenmärkten</a:t>
            </a:r>
          </a:p>
          <a:p>
            <a:pPr marL="0" indent="0" eaLnBrk="1" hangingPunct="1">
              <a:lnSpc>
                <a:spcPct val="90000"/>
              </a:lnSpc>
              <a:buFont typeface="Arial Unicode MS" pitchFamily="34" charset="-128"/>
              <a:buNone/>
              <a:defRPr/>
            </a:pPr>
            <a:r>
              <a:rPr lang="de-DE" sz="2100" dirty="0">
                <a:solidFill>
                  <a:srgbClr val="FFFF00"/>
                </a:solidFill>
              </a:rPr>
              <a:t>        3.1.2. Kaufkraft- und Zinsparität</a:t>
            </a:r>
          </a:p>
          <a:p>
            <a:pPr marL="0" indent="0" eaLnBrk="1" hangingPunct="1">
              <a:lnSpc>
                <a:spcPct val="90000"/>
              </a:lnSpc>
              <a:buFont typeface="Arial Unicode MS" pitchFamily="34" charset="-128"/>
              <a:buNone/>
              <a:defRPr/>
            </a:pPr>
            <a:r>
              <a:rPr lang="de-DE" sz="2100" dirty="0">
                <a:solidFill>
                  <a:srgbClr val="FFFF00"/>
                </a:solidFill>
              </a:rPr>
              <a:t>3.2. Währungspolitik</a:t>
            </a:r>
          </a:p>
          <a:p>
            <a:pPr marL="0" indent="0" eaLnBrk="1" hangingPunct="1">
              <a:lnSpc>
                <a:spcPct val="90000"/>
              </a:lnSpc>
              <a:buFont typeface="Arial Unicode MS" pitchFamily="34" charset="-128"/>
              <a:buNone/>
              <a:defRPr/>
            </a:pPr>
            <a:r>
              <a:rPr lang="de-DE" sz="2100" dirty="0">
                <a:solidFill>
                  <a:srgbClr val="FFFF00"/>
                </a:solidFill>
              </a:rPr>
              <a:t>        3.2.1. Der Einfluss der Notenbank auf den Wechselkurs</a:t>
            </a:r>
          </a:p>
          <a:p>
            <a:pPr marL="0" indent="0" eaLnBrk="1" hangingPunct="1">
              <a:buFont typeface="Arial Unicode MS" pitchFamily="34" charset="-128"/>
              <a:buNone/>
              <a:defRPr/>
            </a:pPr>
            <a:r>
              <a:rPr lang="de-DE" sz="2100" dirty="0">
                <a:solidFill>
                  <a:srgbClr val="FFFF00"/>
                </a:solidFill>
              </a:rPr>
              <a:t>        3.2.2. Währungspolitik bei fixen Wechselkursen</a:t>
            </a:r>
          </a:p>
          <a:p>
            <a:pPr marL="0" indent="0" eaLnBrk="1" hangingPunct="1">
              <a:buFont typeface="Arial Unicode MS" pitchFamily="34" charset="-128"/>
              <a:buNone/>
              <a:defRPr/>
            </a:pPr>
            <a:r>
              <a:rPr lang="de-DE" sz="2100" dirty="0">
                <a:solidFill>
                  <a:srgbClr val="FFFF00"/>
                </a:solidFill>
              </a:rPr>
              <a:t>        3.2.3. Währungspolitik bei flexiblen Wechselkursen</a:t>
            </a:r>
          </a:p>
          <a:p>
            <a:pPr marL="0" indent="0" eaLnBrk="1" hangingPunct="1">
              <a:lnSpc>
                <a:spcPct val="90000"/>
              </a:lnSpc>
              <a:buFont typeface="Arial Unicode MS" pitchFamily="34" charset="-128"/>
              <a:buNone/>
              <a:defRPr/>
            </a:pPr>
            <a:r>
              <a:rPr lang="de-DE" sz="2100" dirty="0">
                <a:solidFill>
                  <a:srgbClr val="FFFF00"/>
                </a:solidFill>
              </a:rPr>
              <a:t>3.3. Ist die Europäische Währungsunion ein optimaler Währungsraum?</a:t>
            </a:r>
          </a:p>
          <a:p>
            <a:pPr marL="0" indent="0" eaLnBrk="1" hangingPunct="1">
              <a:lnSpc>
                <a:spcPct val="90000"/>
              </a:lnSpc>
              <a:buFont typeface="Arial Unicode MS" pitchFamily="34" charset="-128"/>
              <a:buNone/>
              <a:defRPr/>
            </a:pPr>
            <a:r>
              <a:rPr lang="de-DE" sz="2100" dirty="0">
                <a:solidFill>
                  <a:srgbClr val="FFFF00"/>
                </a:solidFill>
              </a:rPr>
              <a:t>        3.3.1. Die Theorie optimaler Währungsräume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C6305FA0-83AE-427E-9E40-C62CB1654936}" type="slidenum">
              <a:rPr lang="de-DE" altLang="en-US" sz="1600" smtClean="0"/>
              <a:pPr algn="r" eaLnBrk="1" hangingPunct="1">
                <a:spcBef>
                  <a:spcPct val="0"/>
                </a:spcBef>
                <a:buClrTx/>
                <a:buFontTx/>
                <a:buNone/>
              </a:pPr>
              <a:t>98</a:t>
            </a:fld>
            <a:r>
              <a:rPr lang="de-DE" altLang="en-US" sz="1600"/>
              <a:t> -</a:t>
            </a:r>
          </a:p>
        </p:txBody>
      </p:sp>
      <p:sp>
        <p:nvSpPr>
          <p:cNvPr id="104451"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155138" name="Rectangle 2"/>
          <p:cNvSpPr>
            <a:spLocks noGrp="1" noChangeArrowheads="1"/>
          </p:cNvSpPr>
          <p:nvPr>
            <p:ph type="title" idx="4294967295"/>
          </p:nvPr>
        </p:nvSpPr>
        <p:spPr>
          <a:xfrm>
            <a:off x="0" y="31750"/>
            <a:ext cx="9144000" cy="1100138"/>
          </a:xfrm>
        </p:spPr>
        <p:txBody>
          <a:bodyPr/>
          <a:lstStyle/>
          <a:p>
            <a:pPr eaLnBrk="1" hangingPunct="1">
              <a:defRPr/>
            </a:pPr>
            <a:r>
              <a:rPr lang="de-DE" sz="2200" b="0"/>
              <a:t>3.3. Ist die Europäische Währungsunion ein optimaler Währungsraum?</a:t>
            </a:r>
            <a:br>
              <a:rPr lang="de-DE" sz="2200" b="0"/>
            </a:br>
            <a:r>
              <a:rPr lang="de-DE" sz="2200" b="0"/>
              <a:t>        3.3.1. Die Theorie optimaler Währungsräume</a:t>
            </a:r>
          </a:p>
        </p:txBody>
      </p:sp>
      <p:sp>
        <p:nvSpPr>
          <p:cNvPr id="8155139" name="Rectangle 3"/>
          <p:cNvSpPr>
            <a:spLocks noGrp="1" noChangeArrowheads="1"/>
          </p:cNvSpPr>
          <p:nvPr>
            <p:ph type="body" idx="4294967295"/>
          </p:nvPr>
        </p:nvSpPr>
        <p:spPr>
          <a:xfrm>
            <a:off x="457200" y="1371600"/>
            <a:ext cx="8529638" cy="5135563"/>
          </a:xfrm>
        </p:spPr>
        <p:txBody>
          <a:bodyPr/>
          <a:lstStyle/>
          <a:p>
            <a:pPr marL="571500" indent="-571500" eaLnBrk="1" hangingPunct="1">
              <a:defRPr/>
            </a:pPr>
            <a:r>
              <a:rPr lang="de-DE" sz="2000" dirty="0"/>
              <a:t>Die Theorie optimaler Währungsräume geht auf die Arbeiten des Nobelpreisträgers </a:t>
            </a:r>
            <a:r>
              <a:rPr lang="de-DE" sz="2000" dirty="0">
                <a:solidFill>
                  <a:srgbClr val="00FF00"/>
                </a:solidFill>
              </a:rPr>
              <a:t>Robert </a:t>
            </a:r>
            <a:r>
              <a:rPr lang="de-DE" sz="2000" dirty="0" err="1">
                <a:solidFill>
                  <a:srgbClr val="00FF00"/>
                </a:solidFill>
              </a:rPr>
              <a:t>Mundells</a:t>
            </a:r>
            <a:r>
              <a:rPr lang="de-DE" sz="2000" dirty="0"/>
              <a:t> (1961) zurück. Im Folgenden beschäftigen wir uns mit einer vereinfachten Version der Kernidee.</a:t>
            </a:r>
          </a:p>
          <a:p>
            <a:pPr marL="571500" indent="-571500" eaLnBrk="1" hangingPunct="1">
              <a:defRPr/>
            </a:pPr>
            <a:r>
              <a:rPr lang="de-DE" sz="2000" dirty="0"/>
              <a:t>Sie besteht in einer </a:t>
            </a:r>
            <a:r>
              <a:rPr lang="de-DE" sz="2000" dirty="0">
                <a:solidFill>
                  <a:srgbClr val="00FF00"/>
                </a:solidFill>
              </a:rPr>
              <a:t>Kosten-Nutzen-Analyse des Beitritts zu einer Währungsunion</a:t>
            </a:r>
            <a:r>
              <a:rPr lang="de-DE" sz="2000" dirty="0"/>
              <a:t>, bei dem alle Einflussfaktoren systematisch gegeneinander abgewogen werden.</a:t>
            </a:r>
          </a:p>
          <a:p>
            <a:pPr marL="571500" indent="-571500" eaLnBrk="1" hangingPunct="1">
              <a:lnSpc>
                <a:spcPct val="50000"/>
              </a:lnSpc>
              <a:defRPr/>
            </a:pPr>
            <a:endParaRPr lang="de-DE" sz="2000" dirty="0"/>
          </a:p>
          <a:p>
            <a:pPr marL="571500" indent="-571500" eaLnBrk="1" hangingPunct="1">
              <a:defRPr/>
            </a:pPr>
            <a:r>
              <a:rPr lang="de-DE" sz="2000" dirty="0"/>
              <a:t>Diese werden in zwei Kurven zusammengefasst:</a:t>
            </a:r>
          </a:p>
          <a:p>
            <a:pPr marL="952500" lvl="1" indent="-495300" eaLnBrk="1" hangingPunct="1">
              <a:buFont typeface="Arial Unicode MS" pitchFamily="34" charset="-128"/>
              <a:buAutoNum type="arabicPeriod"/>
              <a:defRPr/>
            </a:pPr>
            <a:r>
              <a:rPr lang="de-DE" sz="2100" dirty="0"/>
              <a:t>Die </a:t>
            </a:r>
            <a:r>
              <a:rPr lang="de-DE" sz="2100" dirty="0">
                <a:solidFill>
                  <a:srgbClr val="00FF00"/>
                </a:solidFill>
              </a:rPr>
              <a:t>Kurve des Effizienzgewinns</a:t>
            </a:r>
            <a:r>
              <a:rPr lang="de-DE" sz="2100" dirty="0"/>
              <a:t> eines Beitritts</a:t>
            </a:r>
          </a:p>
          <a:p>
            <a:pPr marL="952500" lvl="1" indent="-495300" eaLnBrk="1" hangingPunct="1">
              <a:buFont typeface="Arial Unicode MS" pitchFamily="34" charset="-128"/>
              <a:buAutoNum type="arabicPeriod"/>
              <a:defRPr/>
            </a:pPr>
            <a:r>
              <a:rPr lang="de-DE" sz="2100" dirty="0"/>
              <a:t>Die </a:t>
            </a:r>
            <a:r>
              <a:rPr lang="de-DE" sz="2100" dirty="0">
                <a:solidFill>
                  <a:srgbClr val="00FF00"/>
                </a:solidFill>
              </a:rPr>
              <a:t>Kurve der Stabilitätskosten</a:t>
            </a:r>
            <a:r>
              <a:rPr lang="de-DE" sz="2100" dirty="0"/>
              <a:t> eines Beitritts</a:t>
            </a:r>
          </a:p>
          <a:p>
            <a:pPr marL="952500" lvl="1" indent="-495300" eaLnBrk="1" hangingPunct="1">
              <a:lnSpc>
                <a:spcPct val="50000"/>
              </a:lnSpc>
              <a:buFont typeface="Arial Unicode MS" pitchFamily="34" charset="-128"/>
              <a:buNone/>
              <a:defRPr/>
            </a:pPr>
            <a:endParaRPr lang="de-DE" sz="2100" dirty="0"/>
          </a:p>
          <a:p>
            <a:pPr marL="571500" indent="-571500" eaLnBrk="1" hangingPunct="1">
              <a:buFont typeface="Arial Unicode MS" pitchFamily="34" charset="-128"/>
              <a:buNone/>
              <a:defRPr/>
            </a:pPr>
            <a:r>
              <a:rPr lang="de-DE" sz="2100" dirty="0">
                <a:solidFill>
                  <a:srgbClr val="FF0000"/>
                </a:solidFill>
              </a:rPr>
              <a:t>=&gt; </a:t>
            </a:r>
            <a:r>
              <a:rPr lang="de-DE" sz="2100" dirty="0"/>
              <a:t>  </a:t>
            </a:r>
            <a:r>
              <a:rPr lang="de-DE" sz="2000" dirty="0"/>
              <a:t>Ab dem Punkt, wo der Effizienzgewinn größer ist als die Stabilitätskosten, lohnt sich ein Beitritt.</a:t>
            </a:r>
          </a:p>
          <a:p>
            <a:pPr marL="571500" indent="-571500" eaLnBrk="1" hangingPunct="1">
              <a:lnSpc>
                <a:spcPct val="40000"/>
              </a:lnSpc>
              <a:buFont typeface="Arial Unicode MS" pitchFamily="34" charset="-128"/>
              <a:buNone/>
              <a:defRPr/>
            </a:pPr>
            <a:endParaRPr lang="de-DE" sz="2000" dirty="0"/>
          </a:p>
          <a:p>
            <a:pPr marL="571500" indent="-571500" eaLnBrk="1" hangingPunct="1">
              <a:buFont typeface="Arial Unicode MS" pitchFamily="34" charset="-128"/>
              <a:buChar char="■"/>
              <a:defRPr/>
            </a:pPr>
            <a:r>
              <a:rPr lang="de-DE" sz="2000" dirty="0"/>
              <a:t>Im Folgenden werden diese beiden Kurven und ihre Bestimmungsfaktoren hergeleitet: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551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551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551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551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5513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551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Foliennummernplatzhalter 3"/>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a:t>- </a:t>
            </a:r>
            <a:fld id="{9FCC5B74-4A2E-4EB6-AD81-47F55A3037A9}" type="slidenum">
              <a:rPr lang="de-DE" altLang="en-US" sz="1600" smtClean="0"/>
              <a:pPr algn="r" eaLnBrk="1" hangingPunct="1">
                <a:spcBef>
                  <a:spcPct val="0"/>
                </a:spcBef>
                <a:buClrTx/>
                <a:buFontTx/>
                <a:buNone/>
              </a:pPr>
              <a:t>99</a:t>
            </a:fld>
            <a:r>
              <a:rPr lang="de-DE" altLang="en-US" sz="1600"/>
              <a:t> -</a:t>
            </a:r>
          </a:p>
        </p:txBody>
      </p:sp>
      <p:sp>
        <p:nvSpPr>
          <p:cNvPr id="106499" name="Fußzeilenplatzhalter 4"/>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FF0000"/>
              </a:buClr>
              <a:buFont typeface="Arial Unicode MS" pitchFamily="34" charset="-128"/>
              <a:buChar char="➤"/>
              <a:defRPr sz="2400">
                <a:solidFill>
                  <a:schemeClr val="tx1"/>
                </a:solidFill>
                <a:latin typeface="Arial" charset="0"/>
              </a:defRPr>
            </a:lvl1pPr>
            <a:lvl2pPr marL="742950" indent="-285750" algn="l" eaLnBrk="0" hangingPunct="0">
              <a:spcBef>
                <a:spcPct val="20000"/>
              </a:spcBef>
              <a:buClr>
                <a:srgbClr val="FF0000"/>
              </a:buClr>
              <a:buSzPct val="110000"/>
              <a:buFont typeface="Arial Unicode MS" pitchFamily="34" charset="-128"/>
              <a:buChar char="■"/>
              <a:defRPr sz="2200">
                <a:solidFill>
                  <a:schemeClr val="tx1"/>
                </a:solidFill>
                <a:latin typeface="Arial" charset="0"/>
              </a:defRPr>
            </a:lvl2pPr>
            <a:lvl3pPr marL="1143000" indent="-228600" algn="l" eaLnBrk="0" hangingPunct="0">
              <a:spcBef>
                <a:spcPct val="20000"/>
              </a:spcBef>
              <a:buClr>
                <a:srgbClr val="FF0000"/>
              </a:buClr>
              <a:buSzPct val="130000"/>
              <a:buFont typeface="Arial Unicode MS" pitchFamily="34" charset="-128"/>
              <a:buChar char="◆"/>
              <a:defRPr sz="2000">
                <a:solidFill>
                  <a:schemeClr val="tx1"/>
                </a:solidFill>
                <a:latin typeface="Arial" charset="0"/>
              </a:defRPr>
            </a:lvl3pPr>
            <a:lvl4pPr marL="1600200" indent="-228600" algn="l" eaLnBrk="0" hangingPunct="0">
              <a:spcBef>
                <a:spcPct val="20000"/>
              </a:spcBef>
              <a:buClr>
                <a:srgbClr val="FF0000"/>
              </a:buClr>
              <a:buFont typeface="Wingdings" pitchFamily="2" charset="2"/>
              <a:buChar char="v"/>
              <a:defRPr sz="2000">
                <a:solidFill>
                  <a:schemeClr val="tx1"/>
                </a:solidFill>
                <a:latin typeface="Arial" charset="0"/>
              </a:defRPr>
            </a:lvl4pPr>
            <a:lvl5pPr marL="2057400" indent="-228600" algn="l" eaLnBrk="0" hangingPunct="0">
              <a:spcBef>
                <a:spcPct val="20000"/>
              </a:spcBef>
              <a:buClr>
                <a:srgbClr val="FF0000"/>
              </a:buClr>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8275970" name="Rectangle 2"/>
          <p:cNvSpPr>
            <a:spLocks noGrp="1" noChangeArrowheads="1"/>
          </p:cNvSpPr>
          <p:nvPr>
            <p:ph type="title" idx="4294967295"/>
          </p:nvPr>
        </p:nvSpPr>
        <p:spPr>
          <a:xfrm>
            <a:off x="0" y="31750"/>
            <a:ext cx="9144000" cy="1100138"/>
          </a:xfrm>
        </p:spPr>
        <p:txBody>
          <a:bodyPr/>
          <a:lstStyle/>
          <a:p>
            <a:pPr eaLnBrk="1" hangingPunct="1">
              <a:defRPr/>
            </a:pPr>
            <a:r>
              <a:rPr lang="de-DE" sz="2200" b="0"/>
              <a:t>3.3. Ist die Europäische Währungsunion ein optimaler Währungsraum?</a:t>
            </a:r>
            <a:br>
              <a:rPr lang="de-DE" sz="2200" b="0"/>
            </a:br>
            <a:r>
              <a:rPr lang="de-DE" sz="2200" b="0"/>
              <a:t>        3.3.1. Die Theorie optimaler Währungsräume</a:t>
            </a:r>
          </a:p>
        </p:txBody>
      </p:sp>
      <p:sp>
        <p:nvSpPr>
          <p:cNvPr id="8275971" name="Rectangle 3"/>
          <p:cNvSpPr>
            <a:spLocks noGrp="1" noChangeArrowheads="1"/>
          </p:cNvSpPr>
          <p:nvPr>
            <p:ph type="body" idx="4294967295"/>
          </p:nvPr>
        </p:nvSpPr>
        <p:spPr>
          <a:xfrm>
            <a:off x="457200" y="1071563"/>
            <a:ext cx="8686800" cy="5435600"/>
          </a:xfrm>
        </p:spPr>
        <p:txBody>
          <a:bodyPr/>
          <a:lstStyle/>
          <a:p>
            <a:pPr eaLnBrk="1" hangingPunct="1">
              <a:lnSpc>
                <a:spcPct val="90000"/>
              </a:lnSpc>
              <a:defRPr/>
            </a:pPr>
            <a:r>
              <a:rPr lang="de-DE" sz="2200" dirty="0"/>
              <a:t>Was sind die </a:t>
            </a:r>
            <a:r>
              <a:rPr lang="de-DE" sz="2200" dirty="0">
                <a:solidFill>
                  <a:srgbClr val="00FF00"/>
                </a:solidFill>
              </a:rPr>
              <a:t>monetären Gewinne </a:t>
            </a:r>
            <a:r>
              <a:rPr lang="de-DE" sz="2200" dirty="0"/>
              <a:t>eines Beitritts?</a:t>
            </a:r>
            <a:endParaRPr lang="de-DE" sz="2200" dirty="0">
              <a:solidFill>
                <a:srgbClr val="00FF00"/>
              </a:solidFill>
            </a:endParaRPr>
          </a:p>
          <a:p>
            <a:pPr marL="812800" lvl="1" indent="-277813" eaLnBrk="1" hangingPunct="1">
              <a:lnSpc>
                <a:spcPct val="90000"/>
              </a:lnSpc>
              <a:defRPr/>
            </a:pPr>
            <a:r>
              <a:rPr lang="de-DE" sz="2000" dirty="0"/>
              <a:t>Wie im vorangegangenen Abschnitt 3.2.3. gesehen, entstehen bei flexiblen Wechselkursen </a:t>
            </a:r>
            <a:r>
              <a:rPr lang="de-DE" sz="2000" dirty="0">
                <a:solidFill>
                  <a:srgbClr val="00FF00"/>
                </a:solidFill>
              </a:rPr>
              <a:t>Transaktionskosten</a:t>
            </a:r>
            <a:r>
              <a:rPr lang="de-DE" sz="2000" dirty="0"/>
              <a:t> für Unternehmen, die ihre Produkte in andere Währungsräume verkaufen:</a:t>
            </a:r>
          </a:p>
          <a:p>
            <a:pPr marL="1257300" lvl="2" indent="-265113" eaLnBrk="1" hangingPunct="1">
              <a:lnSpc>
                <a:spcPct val="90000"/>
              </a:lnSpc>
              <a:defRPr/>
            </a:pPr>
            <a:r>
              <a:rPr lang="de-DE" dirty="0"/>
              <a:t>Bei </a:t>
            </a:r>
            <a:r>
              <a:rPr lang="de-DE" dirty="0">
                <a:solidFill>
                  <a:srgbClr val="00FF00"/>
                </a:solidFill>
              </a:rPr>
              <a:t>Nichtabsicherung</a:t>
            </a:r>
            <a:r>
              <a:rPr lang="de-DE" dirty="0"/>
              <a:t> des Handelsgeschäfts entstehen aus der resultierenden Wechselkursunsicherheit </a:t>
            </a:r>
            <a:r>
              <a:rPr lang="de-DE" dirty="0">
                <a:solidFill>
                  <a:srgbClr val="00FF00"/>
                </a:solidFill>
              </a:rPr>
              <a:t>Risikokosten</a:t>
            </a:r>
            <a:r>
              <a:rPr lang="de-DE" dirty="0"/>
              <a:t>.</a:t>
            </a:r>
          </a:p>
          <a:p>
            <a:pPr marL="1257300" lvl="2" indent="-265113" eaLnBrk="1" hangingPunct="1">
              <a:lnSpc>
                <a:spcPct val="90000"/>
              </a:lnSpc>
              <a:defRPr/>
            </a:pPr>
            <a:r>
              <a:rPr lang="de-DE" dirty="0"/>
              <a:t>Bei </a:t>
            </a:r>
            <a:r>
              <a:rPr lang="de-DE" dirty="0">
                <a:solidFill>
                  <a:srgbClr val="00FF00"/>
                </a:solidFill>
              </a:rPr>
              <a:t>Absicherung</a:t>
            </a:r>
            <a:r>
              <a:rPr lang="de-DE" dirty="0"/>
              <a:t> des Währungsrisikos durch die in 3.2.3. genannten Finanzmarktinstrumente entstehen wie gesehen ebenfalls Kosten in Form von </a:t>
            </a:r>
            <a:r>
              <a:rPr lang="de-DE" dirty="0">
                <a:solidFill>
                  <a:srgbClr val="00FF00"/>
                </a:solidFill>
              </a:rPr>
              <a:t>Maklergebühren und Zinsen</a:t>
            </a:r>
            <a:r>
              <a:rPr lang="de-DE" dirty="0"/>
              <a:t>.</a:t>
            </a:r>
          </a:p>
          <a:p>
            <a:pPr marL="812800" lvl="1" indent="-277813" eaLnBrk="1" hangingPunct="1">
              <a:lnSpc>
                <a:spcPct val="90000"/>
              </a:lnSpc>
              <a:defRPr/>
            </a:pPr>
            <a:r>
              <a:rPr lang="de-DE" sz="2000" dirty="0"/>
              <a:t>Diese </a:t>
            </a:r>
            <a:r>
              <a:rPr lang="de-DE" sz="2000" dirty="0">
                <a:solidFill>
                  <a:srgbClr val="00FF00"/>
                </a:solidFill>
              </a:rPr>
              <a:t>Transaktionskosten</a:t>
            </a:r>
            <a:r>
              <a:rPr lang="de-DE" sz="2000" dirty="0"/>
              <a:t> haben die gleiche Wirkung wie Zölle oder Transportkosten: Sie </a:t>
            </a:r>
            <a:r>
              <a:rPr lang="de-DE" sz="2000" dirty="0">
                <a:solidFill>
                  <a:srgbClr val="00FF00"/>
                </a:solidFill>
              </a:rPr>
              <a:t>reduzieren</a:t>
            </a:r>
            <a:r>
              <a:rPr lang="de-DE" sz="2000" dirty="0"/>
              <a:t> den internationalen </a:t>
            </a:r>
            <a:r>
              <a:rPr lang="de-DE" sz="2000" dirty="0">
                <a:solidFill>
                  <a:srgbClr val="00FF00"/>
                </a:solidFill>
              </a:rPr>
              <a:t>Handel</a:t>
            </a:r>
            <a:r>
              <a:rPr lang="de-DE" sz="2000" dirty="0"/>
              <a:t> </a:t>
            </a:r>
            <a:r>
              <a:rPr lang="de-DE" sz="2000" dirty="0">
                <a:solidFill>
                  <a:srgbClr val="00FF00"/>
                </a:solidFill>
              </a:rPr>
              <a:t>und</a:t>
            </a:r>
            <a:r>
              <a:rPr lang="de-DE" sz="2000" dirty="0"/>
              <a:t> damit die Möglichkeit </a:t>
            </a:r>
            <a:r>
              <a:rPr lang="de-DE" sz="2000" dirty="0">
                <a:solidFill>
                  <a:srgbClr val="00FF00"/>
                </a:solidFill>
              </a:rPr>
              <a:t>Handelsgewinne</a:t>
            </a:r>
            <a:r>
              <a:rPr lang="de-DE" sz="2000" dirty="0"/>
              <a:t> zu erzielen.</a:t>
            </a:r>
          </a:p>
          <a:p>
            <a:pPr marL="812800" lvl="1" indent="-277813" eaLnBrk="1" hangingPunct="1">
              <a:lnSpc>
                <a:spcPct val="90000"/>
              </a:lnSpc>
              <a:defRPr/>
            </a:pPr>
            <a:r>
              <a:rPr lang="de-DE" sz="2000" dirty="0"/>
              <a:t>Wenn sich Länder zu einer Währungsunion zusammenschließen, entfallen diese Kosten.</a:t>
            </a:r>
          </a:p>
          <a:p>
            <a:pPr marL="812800" lvl="1" indent="-277813" eaLnBrk="1" hangingPunct="1">
              <a:lnSpc>
                <a:spcPct val="90000"/>
              </a:lnSpc>
              <a:defRPr/>
            </a:pPr>
            <a:r>
              <a:rPr lang="de-DE" sz="2000" dirty="0"/>
              <a:t>Eine </a:t>
            </a:r>
            <a:r>
              <a:rPr lang="de-DE" sz="2000" dirty="0">
                <a:solidFill>
                  <a:srgbClr val="00FF00"/>
                </a:solidFill>
              </a:rPr>
              <a:t>Währungsunion</a:t>
            </a:r>
            <a:r>
              <a:rPr lang="de-DE" sz="2000" dirty="0"/>
              <a:t> wirkt also wie ein </a:t>
            </a:r>
            <a:r>
              <a:rPr lang="de-DE" sz="2000" dirty="0">
                <a:solidFill>
                  <a:srgbClr val="00FF00"/>
                </a:solidFill>
              </a:rPr>
              <a:t>Abbau von Zöllen oder ein Rückgang von Transportkosten</a:t>
            </a:r>
            <a:r>
              <a:rPr lang="de-DE" sz="2000" dirty="0"/>
              <a:t>: Sie verstärkt die </a:t>
            </a:r>
            <a:r>
              <a:rPr lang="de-DE" sz="2000" dirty="0" err="1"/>
              <a:t>Handelsinte-gration</a:t>
            </a:r>
            <a:r>
              <a:rPr lang="de-DE" sz="2000" dirty="0"/>
              <a:t>. Die dadurch steigenden Handelsgewinne bilden eine Komponente des „monetären Effizienzgewinns“.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759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759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759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759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7597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759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orlesung Standard">
  <a:themeElements>
    <a:clrScheme name="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Vorlesung Standar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FF0000"/>
          </a:solidFill>
          <a:prstDash val="solid"/>
          <a:round/>
          <a:headEnd type="none" w="med" len="lg"/>
          <a:tailEnd type="none" w="lg" len="lg"/>
        </a:ln>
        <a:effectLst/>
      </a:spPr>
      <a:bodyPr vert="horz" wrap="square" lIns="0" tIns="0" rIns="0" bIns="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smtClean="0">
            <a:ln>
              <a:noFill/>
            </a:ln>
            <a:solidFill>
              <a:srgbClr val="66FFFF"/>
            </a:solidFill>
            <a:effectLst/>
            <a:latin typeface="Arial" charset="0"/>
          </a:defRPr>
        </a:defPPr>
      </a:lstStyle>
    </a:spDef>
    <a:lnDef>
      <a:spPr bwMode="auto">
        <a:solidFill>
          <a:srgbClr val="99CCFF"/>
        </a:solidFill>
        <a:ln w="25400" cap="flat" cmpd="sng" algn="ctr">
          <a:solidFill>
            <a:srgbClr val="FF0000"/>
          </a:solidFill>
          <a:prstDash val="solid"/>
          <a:round/>
          <a:headEnd type="none" w="med" len="lg"/>
          <a:tailEnd type="arrow"/>
        </a:ln>
        <a:effectLst/>
      </a:spPr>
      <a:bodyPr/>
      <a:lstStyle/>
    </a:lnDef>
    <a:txDef>
      <a:spPr>
        <a:noFill/>
      </a:spPr>
      <a:bodyPr wrap="square" rtlCol="0">
        <a:spAutoFit/>
      </a:bodyPr>
      <a:lstStyle>
        <a:defPPr algn="just">
          <a:defRPr dirty="0">
            <a:solidFill>
              <a:schemeClr val="tx1"/>
            </a:solidFill>
          </a:defRPr>
        </a:defPPr>
      </a:lstStyle>
    </a:txDef>
  </a:objectDefaults>
  <a:extraClrSchemeLst>
    <a:extraClrScheme>
      <a:clrScheme name="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Vorlesung Standard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Vorlesung Standard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Vorlesung Standard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Vorlesung Standard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Vorlesung Standard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Vorlesung Standard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Vorlesung Standard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Vorlesung Standard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orlesung Standard">
  <a:themeElements>
    <a:clrScheme name="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Vorlesung Standar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FF0000"/>
          </a:solidFill>
          <a:prstDash val="solid"/>
          <a:round/>
          <a:headEnd type="none" w="med" len="lg"/>
          <a:tailEnd type="none" w="lg" len="lg"/>
        </a:ln>
        <a:effectLst/>
      </a:spPr>
      <a:bodyPr vert="horz" wrap="square" lIns="0" tIns="0" rIns="0" bIns="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smtClean="0">
            <a:ln>
              <a:noFill/>
            </a:ln>
            <a:solidFill>
              <a:srgbClr val="66FFFF"/>
            </a:solidFill>
            <a:effectLst/>
            <a:latin typeface="Arial" charset="0"/>
          </a:defRPr>
        </a:defPPr>
      </a:lstStyle>
    </a:spDef>
    <a:lnDef>
      <a:spPr bwMode="auto">
        <a:solidFill>
          <a:srgbClr val="99CCFF"/>
        </a:solidFill>
        <a:ln w="25400" cap="flat" cmpd="sng" algn="ctr">
          <a:solidFill>
            <a:srgbClr val="FF0000"/>
          </a:solidFill>
          <a:prstDash val="solid"/>
          <a:round/>
          <a:headEnd type="none" w="med" len="lg"/>
          <a:tailEnd type="arrow"/>
        </a:ln>
        <a:effectLst/>
      </a:spPr>
      <a:bodyPr/>
      <a:lstStyle/>
    </a:lnDef>
    <a:txDef>
      <a:spPr>
        <a:noFill/>
      </a:spPr>
      <a:bodyPr wrap="square" rtlCol="0">
        <a:spAutoFit/>
      </a:bodyPr>
      <a:lstStyle>
        <a:defPPr algn="just">
          <a:defRPr dirty="0">
            <a:solidFill>
              <a:schemeClr val="tx1"/>
            </a:solidFill>
          </a:defRPr>
        </a:defPPr>
      </a:lstStyle>
    </a:txDef>
  </a:objectDefaults>
  <a:extraClrSchemeLst>
    <a:extraClrScheme>
      <a:clrScheme name="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Vorlesung Standard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Vorlesung Standard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Vorlesung Standard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Vorlesung Standard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Vorlesung Standard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Vorlesung Standard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Vorlesung Standard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Vorlesung Standard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7789364</Pages>
  <Words>20624</Words>
  <Application>Microsoft Office PowerPoint</Application>
  <PresentationFormat>On-screen Show (4:3)</PresentationFormat>
  <Paragraphs>2182</Paragraphs>
  <Slides>126</Slides>
  <Notes>126</Notes>
  <HiddenSlides>8</HiddenSlides>
  <MMClips>0</MMClips>
  <ScaleCrop>false</ScaleCrop>
  <HeadingPairs>
    <vt:vector size="10" baseType="variant">
      <vt:variant>
        <vt:lpstr>Fonts Used</vt:lpstr>
      </vt:variant>
      <vt:variant>
        <vt:i4>7</vt:i4>
      </vt:variant>
      <vt:variant>
        <vt:lpstr>Theme</vt:lpstr>
      </vt:variant>
      <vt:variant>
        <vt:i4>2</vt:i4>
      </vt:variant>
      <vt:variant>
        <vt:lpstr>Links</vt:lpstr>
      </vt:variant>
      <vt:variant>
        <vt:i4>7</vt:i4>
      </vt:variant>
      <vt:variant>
        <vt:lpstr>Embedded OLE Servers</vt:lpstr>
      </vt:variant>
      <vt:variant>
        <vt:i4>4</vt:i4>
      </vt:variant>
      <vt:variant>
        <vt:lpstr>Slide Titles</vt:lpstr>
      </vt:variant>
      <vt:variant>
        <vt:i4>126</vt:i4>
      </vt:variant>
    </vt:vector>
  </HeadingPairs>
  <TitlesOfParts>
    <vt:vector size="146" baseType="lpstr">
      <vt:lpstr>Arial Unicode MS</vt:lpstr>
      <vt:lpstr>Arial</vt:lpstr>
      <vt:lpstr>Cambria Math</vt:lpstr>
      <vt:lpstr>Mathematica1</vt:lpstr>
      <vt:lpstr>Symbol</vt:lpstr>
      <vt:lpstr>Times New Roman</vt:lpstr>
      <vt:lpstr>Wingdings</vt:lpstr>
      <vt:lpstr>Vorlesung Standard</vt:lpstr>
      <vt:lpstr>1_Vorlesung Standard</vt:lpstr>
      <vt:lpstr>file:///D:\Arbeit\Archiv\Google%20Drive\0Vorlesungen\2.%20Makroökonomik\Grafik-Daten\Entwicklung%20des%20DM-$%20PPP-Wechselkurses.xls!Diagramm1</vt:lpstr>
      <vt:lpstr>file:///D:\Arbeit\Archiv\Google%20Drive\0Vorlesungen\3.%20Internationale%20Wirtschaftsbeziehungen\Grafik-Daten\Intra%20EU25%20Exportanteile.xls!Diagramm1</vt:lpstr>
      <vt:lpstr>file:///D:\Arbeit\Archiv\Google%20Drive\0Vorlesungen\3.%20Internationale%20Wirtschaftsbeziehungen\Grafik-Daten\GDP-Gaps%20in%20der%20EWU_Gründungsländer.xls!Diagramm2%20(6)</vt:lpstr>
      <vt:lpstr>file:///D:\Arbeit\Archiv\Google%20Drive\0Vorlesungen\3.%20Internationale%20Wirtschaftsbeziehungen\Grafik-Daten\GDP-Gaps%20in%20der%20EWU_Gründungsländer.xls!Diagramm2%20(5)</vt:lpstr>
      <vt:lpstr>file:///D:\Arbeit\Archiv\Google%20Drive\0Vorlesungen\3.%20Internationale%20Wirtschaftsbeziehungen\Grafik-Daten\GDP-Gaps%20in%20der%20EWU_Gründungsländer.xls!Diagramm2%20(8)</vt:lpstr>
      <vt:lpstr>file:///D:\Arbeit\Archiv\Google%20Drive\0Vorlesungen\3.%20Internationale%20Wirtschaftsbeziehungen\Grafik-Daten\GDP-Gaps%20in%20der%20EWU_Gründungsländer.xls!Diagramm2%20(2)</vt:lpstr>
      <vt:lpstr>file:///D:\Arbeit\Archiv\Google%20Drive\0Vorlesungen\3.%20Internationale%20Wirtschaftsbeziehungen\Grafik-Daten\Kopie%20von%20HVPI%20(2005=100)%20-%20Jährliche%20Daten%20(Durchschnittsindex%20und%20Veränderungsrate).xls!Diagramm1</vt:lpstr>
      <vt:lpstr>Unknown</vt:lpstr>
      <vt:lpstr>Diagramm</vt:lpstr>
      <vt:lpstr>Equation</vt:lpstr>
      <vt:lpstr>Formel</vt:lpstr>
      <vt:lpstr>Internationale Wirtschaftsbeziehungen  3. Währungstheorie und Währungspolitik</vt:lpstr>
      <vt:lpstr>Internationale Wirtschaftsbeziehungen</vt:lpstr>
      <vt:lpstr>Internationale Wirtschaftsbeziehungen</vt:lpstr>
      <vt:lpstr>3. Währungstheorie und Währungspolitik  3.1.1. Angebot und Nachfrage auf Devisenmärkten</vt:lpstr>
      <vt:lpstr>3. Währungstheorie und Währungspolitik  3.1.1. Angebot und Nachfrage auf Devisenmärkten</vt:lpstr>
      <vt:lpstr>3. Währungstheorie und Währungspolitik  3.1.1. Angebot und Nachfrage auf Devisenmärkten</vt:lpstr>
      <vt:lpstr>3. Währungstheorie und Währungspolitik                                             3.1.1. Angebot und Nachfrage auf Devisenmärkten</vt:lpstr>
      <vt:lpstr>3. Währungstheorie und Währungspolitik                                             3.1.1. Angebot und Nachfrage auf Devisenmärkten</vt:lpstr>
      <vt:lpstr>3. Währungstheorie und Währungspolitik                                             3.1.1. Angebot und Nachfrage auf Devisenmärkten</vt:lpstr>
      <vt:lpstr>3. Währungstheorie und Währungspolitik 3.1.2. Kaufkraft- und Zinsparität</vt:lpstr>
      <vt:lpstr>3. Währungstheorie und Währungspolitik 3.1.2. Kaufkraft- und Zinsparität</vt:lpstr>
      <vt:lpstr>3. Währungstheorie und Währungspolitik 3.1.2. Kaufkraft- und Zinsparität</vt:lpstr>
      <vt:lpstr>3. Währungstheorie und Währungspolitik 3.1.2. Kaufkraft- und Zinsparität</vt:lpstr>
      <vt:lpstr>3. Currency Politics 3.1.2. Purchasing Power Parity and Interest Parity</vt:lpstr>
      <vt:lpstr>3. Währungstheorie und Währungspolitik 3.1.2. Kaufkraft- und Zinsparität</vt:lpstr>
      <vt:lpstr>PowerPoint Presentation</vt:lpstr>
      <vt:lpstr>3. Currency Politics 3.1.2. Purchasing Power Parity and Interest Parity</vt:lpstr>
      <vt:lpstr>PowerPoint Presentation</vt:lpstr>
      <vt:lpstr>PowerPoint Presentation</vt:lpstr>
      <vt:lpstr>PowerPoint Presentation</vt:lpstr>
      <vt:lpstr>PowerPoint Presentation</vt:lpstr>
      <vt:lpstr>PowerPoint Presentation</vt:lpstr>
      <vt:lpstr>3. Währungstheorie und Währungspolitik 3.1.2. Kaufkraft- und Zinsparität</vt:lpstr>
      <vt:lpstr>3. Währungstheorie und Währungspolitik 3.1.2. Kaufkraft- und Zinsparität</vt:lpstr>
      <vt:lpstr>3. Währungstheorie und Währungspolitik 3.1.2. Kaufkraft- und Zinsparität</vt:lpstr>
      <vt:lpstr>PowerPoint Presentation</vt:lpstr>
      <vt:lpstr>3. Währungstheorie und Währungspolitik 3.1.2. Kaufkraft- und Zinsparität</vt:lpstr>
      <vt:lpstr>3. Währungstheorie und Währungspolitik 3.1.2. Kaufkraft- und Zinsparität</vt:lpstr>
      <vt:lpstr>PowerPoint Presentation</vt:lpstr>
      <vt:lpstr>3. Währungstheorie und Währungspolitik 3.1.2. Kaufkraft- und Zinsparität</vt:lpstr>
      <vt:lpstr>PowerPoint Presentation</vt:lpstr>
      <vt:lpstr>3. Währungstheorie und Währungspolitik 3.1.2. Kaufkraft- und Zinsparität</vt:lpstr>
      <vt:lpstr>PowerPoint Presentation</vt:lpstr>
      <vt:lpstr>3. Währungstheorie und Währungspolitik 3.1.2. Kaufkraft- und Zinsparität</vt:lpstr>
      <vt:lpstr>PowerPoint Presentation</vt:lpstr>
      <vt:lpstr>3. Währungstheorie und Währungspolitik 3.1.2. Kaufkraft- und Zinsparität</vt:lpstr>
      <vt:lpstr>3. Währungstheorie und Währungspolitik 3.1.2. Kaufkraft- und Zinsparität</vt:lpstr>
      <vt:lpstr>3. Währungstheorie und Währungspolitik 3.1.2. Kaufkraft- und Zinsparität</vt:lpstr>
      <vt:lpstr>3. Währungstheorie und Währungspolitik 3.1.2. Kaufkraft- und Zinsparität</vt:lpstr>
      <vt:lpstr>3. Währungstheorie und Währungspolitik 3.1.2. Kaufkraft- und Zinsparität</vt:lpstr>
      <vt:lpstr>3. Währungstheorie und Währungspolitik 3.1.2. Kaufkraft- und Zinsparität</vt:lpstr>
      <vt:lpstr>3. Währungstheorie und Währungspolitik 3.1.2. Kaufkraft- und Zinsparität</vt:lpstr>
      <vt:lpstr>3. Währungstheorie und Währungspolitik 3.1.2. Kaufkraft- und Zinsparität</vt:lpstr>
      <vt:lpstr>3. Währungstheorie und Währungspolitik 3.1.2. Kaufkraft- und Zinsparität</vt:lpstr>
      <vt:lpstr>3. Währungstheorie und Währungspolitik 3.1.2. Kaufkraft- und Zinsparität</vt:lpstr>
      <vt:lpstr>PowerPoint Presentation</vt:lpstr>
      <vt:lpstr>3. Währungstheorie und Währungspolitik 3.1.2. Kaufkraft- und Zinsparität</vt:lpstr>
      <vt:lpstr>Internationale Wirtschaftsbeziehungen</vt:lpstr>
      <vt:lpstr>3. Währungstheorie und Währungspolitik  3.2.1.1. Der direkte Einfluss über den Devisenmarkt</vt:lpstr>
      <vt:lpstr>3. Währungstheorie und Währungspolitik  3.2.1.1. Der direkte Einfluss über den Devisenmarkt</vt:lpstr>
      <vt:lpstr>3. Währungstheorie und Währungspolitik  3.2.1.1. Der direkte Einfluss über den Devisenmarkt</vt:lpstr>
      <vt:lpstr>3. Währungstheorie und Währungspolitik  3.2.1.1. Der direkte Einfluss über den Devisenmarkt</vt:lpstr>
      <vt:lpstr>3. Währungstheorie und Währungspolitik  3.2.1.1. Der direkte Einfluss über den Devisenmarkt</vt:lpstr>
      <vt:lpstr>3. Währungstheorie und Währungspolitik  3.2.1.1. Der direkte Einfluss über den Devisenmarkt</vt:lpstr>
      <vt:lpstr>3. Währungstheorie und Währungspolitik  3.2.1.1. Der direkte Einfluss über den Devisenmarkt</vt:lpstr>
      <vt:lpstr>3. Währungstheorie und Währungspolitik  3.2.1.1. Der direkte Einfluss über den Devisenmarkt</vt:lpstr>
      <vt:lpstr>PowerPoint Presentation</vt:lpstr>
      <vt:lpstr>Internationale Wirtschaftsbeziehungen</vt:lpstr>
      <vt:lpstr>3. Währungstheorie und Währungspolitik 3.2.1.2. Der Einfluss über den Zinsparitätenkanal</vt:lpstr>
      <vt:lpstr>3. Währungstheorie und Währungspolitik 3.2.1.2. Der Einfluss über den Zinsparitätenkanal</vt:lpstr>
      <vt:lpstr>3. Währungstheorie und Währungspolitik 3.2.1.2. Der Einfluss über den Zinsparitätenkanal</vt:lpstr>
      <vt:lpstr>Internationale Wirtschaftsbeziehungen</vt:lpstr>
      <vt:lpstr>3. Währungstheorie und Währungspolitik  3.2.1.3. Der Einfluss über den Kaufkraftparitätenkanal</vt:lpstr>
      <vt:lpstr>PowerPoint Presentation</vt:lpstr>
      <vt:lpstr>PowerPoint Presentation</vt:lpstr>
      <vt:lpstr>PowerPoint Presentation</vt:lpstr>
      <vt:lpstr>PowerPoint Presentation</vt:lpstr>
      <vt:lpstr>Internationale Wirtschaftsbeziehungen</vt:lpstr>
      <vt:lpstr>3. Währungstheorie und Währungspolitik 3.2.2. Geldpolitik bei fixen Wechselkursen</vt:lpstr>
      <vt:lpstr>Pro-Kopf BIP und Exportquote der frühen Industrieländer*) von 1820 - 1990</vt:lpstr>
      <vt:lpstr>3. Währungstheorie und Währungspolitik 3.2.2. Geldpolitik bei fixen Wechselkursen</vt:lpstr>
      <vt:lpstr>3. Währungstheorie und Währungspolitik 3.2.2. Geldpolitik bei fixen Wechselkursen</vt:lpstr>
      <vt:lpstr>3. Währungstheorie und Währungspolitik 3.2.2. Geldpolitik bei fixen Wechselkursen</vt:lpstr>
      <vt:lpstr>3. Währungstheorie und Währungspolitik 3.2.2. Geldpolitik bei fixen Wechselkursen</vt:lpstr>
      <vt:lpstr>3. Währungstheorie und Währungspolitik  3.2.1. Der Einfluss der Notenbank auf den Wechselkurs</vt:lpstr>
      <vt:lpstr>3. Währungstheorie und Währungspolitik  3.2.1. Der Einfluss der Notenbank auf den Wechselkurs</vt:lpstr>
      <vt:lpstr>3. Währungstheorie und Währungspolitik  3.2.1. Der Einfluss der Notenbank auf den Wechselkurs</vt:lpstr>
      <vt:lpstr>3. Währungstheorie und Währungspolitik  3.2.1. Der Einfluss der Notenbank auf den Wechselkurs</vt:lpstr>
      <vt:lpstr>3. Währungstheorie und Währungspolitik  3.2.1. Der Einfluss der Notenbank auf den Wechselkurs</vt:lpstr>
      <vt:lpstr>3. Währungstheorie und Währungspolitik  3.2.1. Der Einfluss der Notenbank auf den Wechselkurs</vt:lpstr>
      <vt:lpstr>3. Währungstheorie und Währungspolitik 3.2.2. Geldpolitik bei fixen Wechselkursen</vt:lpstr>
      <vt:lpstr>3. Währungstheorie und Währungspolitik 3.2.2. Geldpolitik bei fixen Wechselkursen</vt:lpstr>
      <vt:lpstr>3. Währungstheorie und Währungspolitik 3.2.2. Geldpolitik bei fixen Wechselkursen</vt:lpstr>
      <vt:lpstr>3. Währungstheorie und Währungspolitik 3.2.2. Geldpolitik bei fixen Wechselkursen</vt:lpstr>
      <vt:lpstr>Internationale Wirtschaftsbeziehungen</vt:lpstr>
      <vt:lpstr>3. Währungstheorie und Währungspolitik 3.2.3. Flexible Wechselkurse</vt:lpstr>
      <vt:lpstr>PowerPoint Presentation</vt:lpstr>
      <vt:lpstr>3. Währungstheorie und Währungspolitik 3.2.3. Flexible Wechselkurse</vt:lpstr>
      <vt:lpstr>3. Währungstheorie und Währungspolitik 3.2.3. Flexible Wechselkurse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Internationale Wirtschaftsbeziehungen</vt:lpstr>
      <vt:lpstr>3.3. Ist die Europäische Währungsunion ein optimaler Währungsraum?         3.3.1. Die Theorie optimaler Währungsräume</vt:lpstr>
      <vt:lpstr>3.3. Ist die Europäische Währungsunion ein optimaler Währungsraum?         3.3.1. Die Theorie optimaler Währungsräume</vt:lpstr>
      <vt:lpstr>3.3. Ist die Europäische Währungsunion ein optimaler Währungsraum?         3.3.1. Die Theorie optimaler Währungsräume</vt:lpstr>
      <vt:lpstr>3.3. Ist die Europäische Währungsunion ein optimaler Währungsraum?         3.3.1. Die Theorie optimaler Währungsräume</vt:lpstr>
      <vt:lpstr>3.3. Ist die Europäische Währungsunion ein optimaler Währungsraum?         3.3.1. Die Theorie optimaler Währungsräume</vt:lpstr>
      <vt:lpstr>3.3. Is the European Monetary Union an Optimal Currency Area?         3.3.1. The Theory of Optimal Currency Areas</vt:lpstr>
      <vt:lpstr>3.3. Ist die Europäische Währungsunion ein optimaler Währungsraum?         3.3.1. Die Theorie optimaler Währungsräume</vt:lpstr>
      <vt:lpstr>3.3. Ist die Europäische Währungsunion ein optimaler Währungsraum?         3.3.1. Die Theorie optimaler Währungsräume</vt:lpstr>
      <vt:lpstr>3.3. Ist die Europäische Währungsunion ein optimaler Währungsraum?         3.3.1. Die Theorie optimaler Währungsräume</vt:lpstr>
      <vt:lpstr>3.3. Ist die Europäische Währungsunion ein optimaler Währungsraum?         3.3.1. Die Theorie optimaler Währungsräume</vt:lpstr>
      <vt:lpstr>3.3. Ist die Europäische Währungsunion ein optimaler Währungsraum?         3.3.1. Die Theorie optimaler Währungsräume</vt:lpstr>
      <vt:lpstr>Internationale Wirtschaftsbeziehungen</vt:lpstr>
      <vt:lpstr>3.3. Ist die Europäische Währungsunion ein optimaler Währungsraum?         3.3.2. Der empirische Befund zur Europäischen Währungsunion</vt:lpstr>
      <vt:lpstr>PowerPoint Presentation</vt:lpstr>
      <vt:lpstr>3.3. Ist die Europäische Währungsunion ein optimaler Währungsraum?         3.3.2. Der empirische Befund zur Europäischen Währungsunion</vt:lpstr>
      <vt:lpstr>PowerPoint Presentation</vt:lpstr>
      <vt:lpstr>PowerPoint Presentation</vt:lpstr>
      <vt:lpstr>PowerPoint Presentation</vt:lpstr>
      <vt:lpstr>PowerPoint Presentation</vt:lpstr>
      <vt:lpstr>PowerPoint Presentation</vt:lpstr>
      <vt:lpstr>3.3. Ist die Europäische Währungsunion ein optimaler Währungsraum?         3.3.2. Der empirische Befund zur Europäischen Währungsunion</vt:lpstr>
      <vt:lpstr>3.3. Ist die Europäische Währungsunion ein optimaler Währungsraum?         3.3.2. Der empirische Befund zur Europäischen Währungsunion</vt:lpstr>
      <vt:lpstr>3.4. Kontrollfragen</vt:lpstr>
      <vt:lpstr>3.4. Kontrollfragen</vt:lpstr>
      <vt:lpstr>3.4. Kontrollfragen</vt:lpstr>
      <vt:lpstr>3.4. Kontrollfragen</vt:lpstr>
      <vt:lpstr>3.4. Kontrollfragen</vt:lpstr>
      <vt:lpstr>3.4. Kontrollfragen</vt:lpstr>
      <vt:lpstr>3.4. Kontrollfragen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Grundzüge Mikroökonomik Arbeitsunterlage 4: Grundlagen der Angebotstheorie</dc:title>
  <dc:creator>Rainer Maurer</dc:creator>
  <cp:lastModifiedBy>XYZ</cp:lastModifiedBy>
  <cp:revision>7696052</cp:revision>
  <cp:lastPrinted>2019-05-16T08:38:18Z</cp:lastPrinted>
  <dcterms:created xsi:type="dcterms:W3CDTF">1997-10-10T18:07:54Z</dcterms:created>
  <dcterms:modified xsi:type="dcterms:W3CDTF">2021-12-13T11:17:10Z</dcterms:modified>
</cp:coreProperties>
</file>