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666" r:id="rId2"/>
    <p:sldMasterId id="2147483679" r:id="rId3"/>
    <p:sldMasterId id="2147483686" r:id="rId4"/>
  </p:sldMasterIdLst>
  <p:notesMasterIdLst>
    <p:notesMasterId r:id="rId75"/>
  </p:notesMasterIdLst>
  <p:handoutMasterIdLst>
    <p:handoutMasterId r:id="rId76"/>
  </p:handoutMasterIdLst>
  <p:sldIdLst>
    <p:sldId id="443" r:id="rId5"/>
    <p:sldId id="381" r:id="rId6"/>
    <p:sldId id="1378" r:id="rId7"/>
    <p:sldId id="1380" r:id="rId8"/>
    <p:sldId id="1401" r:id="rId9"/>
    <p:sldId id="1399" r:id="rId10"/>
    <p:sldId id="1381" r:id="rId11"/>
    <p:sldId id="1382" r:id="rId12"/>
    <p:sldId id="1386" r:id="rId13"/>
    <p:sldId id="1387" r:id="rId14"/>
    <p:sldId id="1388" r:id="rId15"/>
    <p:sldId id="1404" r:id="rId16"/>
    <p:sldId id="1412" r:id="rId17"/>
    <p:sldId id="1041" r:id="rId18"/>
    <p:sldId id="1407" r:id="rId19"/>
    <p:sldId id="1389" r:id="rId20"/>
    <p:sldId id="1413" r:id="rId21"/>
    <p:sldId id="1414" r:id="rId22"/>
    <p:sldId id="1415" r:id="rId23"/>
    <p:sldId id="1391" r:id="rId24"/>
    <p:sldId id="1392" r:id="rId25"/>
    <p:sldId id="1393" r:id="rId26"/>
    <p:sldId id="1400" r:id="rId27"/>
    <p:sldId id="1076" r:id="rId28"/>
    <p:sldId id="1368" r:id="rId29"/>
    <p:sldId id="1369" r:id="rId30"/>
    <p:sldId id="1370" r:id="rId31"/>
    <p:sldId id="1371" r:id="rId32"/>
    <p:sldId id="1372" r:id="rId33"/>
    <p:sldId id="1373" r:id="rId34"/>
    <p:sldId id="1374" r:id="rId35"/>
    <p:sldId id="1375" r:id="rId36"/>
    <p:sldId id="1377" r:id="rId37"/>
    <p:sldId id="1367" r:id="rId38"/>
    <p:sldId id="1293" r:id="rId39"/>
    <p:sldId id="1322" r:id="rId40"/>
    <p:sldId id="1294" r:id="rId41"/>
    <p:sldId id="1323" r:id="rId42"/>
    <p:sldId id="1347" r:id="rId43"/>
    <p:sldId id="1348" r:id="rId44"/>
    <p:sldId id="1352" r:id="rId45"/>
    <p:sldId id="1353" r:id="rId46"/>
    <p:sldId id="1416" r:id="rId47"/>
    <p:sldId id="1418" r:id="rId48"/>
    <p:sldId id="1350" r:id="rId49"/>
    <p:sldId id="1351" r:id="rId50"/>
    <p:sldId id="1419" r:id="rId51"/>
    <p:sldId id="1356" r:id="rId52"/>
    <p:sldId id="1411" r:id="rId53"/>
    <p:sldId id="1234" r:id="rId54"/>
    <p:sldId id="1357" r:id="rId55"/>
    <p:sldId id="1359" r:id="rId56"/>
    <p:sldId id="1360" r:id="rId57"/>
    <p:sldId id="1362" r:id="rId58"/>
    <p:sldId id="1358" r:id="rId59"/>
    <p:sldId id="1363" r:id="rId60"/>
    <p:sldId id="1346" r:id="rId61"/>
    <p:sldId id="1194" r:id="rId62"/>
    <p:sldId id="1208" r:id="rId63"/>
    <p:sldId id="1248" r:id="rId64"/>
    <p:sldId id="1425" r:id="rId65"/>
    <p:sldId id="1366" r:id="rId66"/>
    <p:sldId id="1406" r:id="rId67"/>
    <p:sldId id="1421" r:id="rId68"/>
    <p:sldId id="1398" r:id="rId69"/>
    <p:sldId id="1257" r:id="rId70"/>
    <p:sldId id="1364" r:id="rId71"/>
    <p:sldId id="1260" r:id="rId72"/>
    <p:sldId id="1422" r:id="rId73"/>
    <p:sldId id="1424" r:id="rId74"/>
  </p:sldIdLst>
  <p:sldSz cx="9144000" cy="6858000" type="screen4x3"/>
  <p:notesSz cx="7099300" cy="10234613"/>
  <p:defaultTextStyle>
    <a:defPPr>
      <a:defRPr lang="en-GB"/>
    </a:defPPr>
    <a:lvl1pPr algn="l" rtl="0" eaLnBrk="0" fontAlgn="base" hangingPunct="0">
      <a:spcBef>
        <a:spcPct val="0"/>
      </a:spcBef>
      <a:spcAft>
        <a:spcPct val="0"/>
      </a:spcAft>
      <a:defRPr sz="2400" b="1" kern="1200" baseline="-25000">
        <a:solidFill>
          <a:srgbClr val="FFFF00"/>
        </a:solidFill>
        <a:latin typeface="Arial" charset="0"/>
        <a:ea typeface="+mn-ea"/>
        <a:cs typeface="+mn-cs"/>
      </a:defRPr>
    </a:lvl1pPr>
    <a:lvl2pPr marL="457200" algn="l" rtl="0" eaLnBrk="0" fontAlgn="base" hangingPunct="0">
      <a:spcBef>
        <a:spcPct val="0"/>
      </a:spcBef>
      <a:spcAft>
        <a:spcPct val="0"/>
      </a:spcAft>
      <a:defRPr sz="2400" b="1" kern="1200" baseline="-25000">
        <a:solidFill>
          <a:srgbClr val="FFFF00"/>
        </a:solidFill>
        <a:latin typeface="Arial" charset="0"/>
        <a:ea typeface="+mn-ea"/>
        <a:cs typeface="+mn-cs"/>
      </a:defRPr>
    </a:lvl2pPr>
    <a:lvl3pPr marL="914400" algn="l" rtl="0" eaLnBrk="0" fontAlgn="base" hangingPunct="0">
      <a:spcBef>
        <a:spcPct val="0"/>
      </a:spcBef>
      <a:spcAft>
        <a:spcPct val="0"/>
      </a:spcAft>
      <a:defRPr sz="2400" b="1" kern="1200" baseline="-25000">
        <a:solidFill>
          <a:srgbClr val="FFFF00"/>
        </a:solidFill>
        <a:latin typeface="Arial" charset="0"/>
        <a:ea typeface="+mn-ea"/>
        <a:cs typeface="+mn-cs"/>
      </a:defRPr>
    </a:lvl3pPr>
    <a:lvl4pPr marL="1371600" algn="l" rtl="0" eaLnBrk="0" fontAlgn="base" hangingPunct="0">
      <a:spcBef>
        <a:spcPct val="0"/>
      </a:spcBef>
      <a:spcAft>
        <a:spcPct val="0"/>
      </a:spcAft>
      <a:defRPr sz="2400" b="1" kern="1200" baseline="-25000">
        <a:solidFill>
          <a:srgbClr val="FFFF00"/>
        </a:solidFill>
        <a:latin typeface="Arial" charset="0"/>
        <a:ea typeface="+mn-ea"/>
        <a:cs typeface="+mn-cs"/>
      </a:defRPr>
    </a:lvl4pPr>
    <a:lvl5pPr marL="1828800" algn="l" rtl="0" eaLnBrk="0" fontAlgn="base" hangingPunct="0">
      <a:spcBef>
        <a:spcPct val="0"/>
      </a:spcBef>
      <a:spcAft>
        <a:spcPct val="0"/>
      </a:spcAft>
      <a:defRPr sz="2400" b="1" kern="1200" baseline="-25000">
        <a:solidFill>
          <a:srgbClr val="FFFF00"/>
        </a:solidFill>
        <a:latin typeface="Arial" charset="0"/>
        <a:ea typeface="+mn-ea"/>
        <a:cs typeface="+mn-cs"/>
      </a:defRPr>
    </a:lvl5pPr>
    <a:lvl6pPr marL="2286000" algn="l" defTabSz="914400" rtl="0" eaLnBrk="1" latinLnBrk="0" hangingPunct="1">
      <a:defRPr sz="2400" b="1" kern="1200" baseline="-25000">
        <a:solidFill>
          <a:srgbClr val="FFFF00"/>
        </a:solidFill>
        <a:latin typeface="Arial" charset="0"/>
        <a:ea typeface="+mn-ea"/>
        <a:cs typeface="+mn-cs"/>
      </a:defRPr>
    </a:lvl6pPr>
    <a:lvl7pPr marL="2743200" algn="l" defTabSz="914400" rtl="0" eaLnBrk="1" latinLnBrk="0" hangingPunct="1">
      <a:defRPr sz="2400" b="1" kern="1200" baseline="-25000">
        <a:solidFill>
          <a:srgbClr val="FFFF00"/>
        </a:solidFill>
        <a:latin typeface="Arial" charset="0"/>
        <a:ea typeface="+mn-ea"/>
        <a:cs typeface="+mn-cs"/>
      </a:defRPr>
    </a:lvl7pPr>
    <a:lvl8pPr marL="3200400" algn="l" defTabSz="914400" rtl="0" eaLnBrk="1" latinLnBrk="0" hangingPunct="1">
      <a:defRPr sz="2400" b="1" kern="1200" baseline="-25000">
        <a:solidFill>
          <a:srgbClr val="FFFF00"/>
        </a:solidFill>
        <a:latin typeface="Arial" charset="0"/>
        <a:ea typeface="+mn-ea"/>
        <a:cs typeface="+mn-cs"/>
      </a:defRPr>
    </a:lvl8pPr>
    <a:lvl9pPr marL="3657600" algn="l" defTabSz="914400" rtl="0" eaLnBrk="1" latinLnBrk="0" hangingPunct="1">
      <a:defRPr sz="2400" b="1" kern="1200" baseline="-25000">
        <a:solidFill>
          <a:srgbClr val="FFFF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6600"/>
    <a:srgbClr val="FFCC00"/>
    <a:srgbClr val="FF0000"/>
    <a:srgbClr val="CC0066"/>
    <a:srgbClr val="D60093"/>
    <a:srgbClr val="FF00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2" autoAdjust="0"/>
    <p:restoredTop sz="83936" autoAdjust="0"/>
  </p:normalViewPr>
  <p:slideViewPr>
    <p:cSldViewPr snapToGrid="0">
      <p:cViewPr varScale="1">
        <p:scale>
          <a:sx n="77" d="100"/>
          <a:sy n="77" d="100"/>
        </p:scale>
        <p:origin x="162" y="7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72" d="100"/>
        <a:sy n="72" d="100"/>
      </p:scale>
      <p:origin x="0" y="10038"/>
    </p:cViewPr>
  </p:sorterViewPr>
  <p:notesViewPr>
    <p:cSldViewPr snapToGrid="0">
      <p:cViewPr>
        <p:scale>
          <a:sx n="75" d="100"/>
          <a:sy n="75" d="100"/>
        </p:scale>
        <p:origin x="-4104" y="-132"/>
      </p:cViewPr>
      <p:guideLst>
        <p:guide orient="horz" pos="3224"/>
        <p:guide pos="2237"/>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09588"/>
          </a:xfrm>
          <a:prstGeom prst="rect">
            <a:avLst/>
          </a:prstGeom>
          <a:noFill/>
          <a:ln w="9525">
            <a:noFill/>
            <a:miter lim="800000"/>
            <a:headEnd/>
            <a:tailEnd/>
          </a:ln>
          <a:effectLst/>
        </p:spPr>
        <p:txBody>
          <a:bodyPr vert="horz" wrap="square" lIns="20536" tIns="0" rIns="20536" bIns="0" numCol="1" anchor="t" anchorCtr="0" compatLnSpc="1">
            <a:prstTxWarp prst="textNoShape">
              <a:avLst/>
            </a:prstTxWarp>
          </a:bodyPr>
          <a:lstStyle>
            <a:lvl1pPr algn="l" defTabSz="821961" eaLnBrk="0" hangingPunct="0">
              <a:defRPr sz="1100" b="0" i="1" baseline="0">
                <a:solidFill>
                  <a:schemeClr val="tx1"/>
                </a:solidFill>
                <a:latin typeface="Times New Roman" pitchFamily="18" charset="0"/>
              </a:defRPr>
            </a:lvl1pPr>
          </a:lstStyle>
          <a:p>
            <a:pPr>
              <a:defRPr/>
            </a:pPr>
            <a:endParaRPr lang="en-GB"/>
          </a:p>
        </p:txBody>
      </p:sp>
      <p:sp>
        <p:nvSpPr>
          <p:cNvPr id="3075" name="Rectangle 3"/>
          <p:cNvSpPr>
            <a:spLocks noGrp="1" noChangeArrowheads="1"/>
          </p:cNvSpPr>
          <p:nvPr>
            <p:ph type="dt" sz="quarter" idx="1"/>
          </p:nvPr>
        </p:nvSpPr>
        <p:spPr bwMode="auto">
          <a:xfrm>
            <a:off x="4022725" y="0"/>
            <a:ext cx="3076575" cy="509588"/>
          </a:xfrm>
          <a:prstGeom prst="rect">
            <a:avLst/>
          </a:prstGeom>
          <a:noFill/>
          <a:ln w="9525">
            <a:noFill/>
            <a:miter lim="800000"/>
            <a:headEnd/>
            <a:tailEnd/>
          </a:ln>
          <a:effectLst/>
        </p:spPr>
        <p:txBody>
          <a:bodyPr vert="horz" wrap="square" lIns="20536" tIns="0" rIns="20536" bIns="0" numCol="1" anchor="t" anchorCtr="0" compatLnSpc="1">
            <a:prstTxWarp prst="textNoShape">
              <a:avLst/>
            </a:prstTxWarp>
          </a:bodyPr>
          <a:lstStyle>
            <a:lvl1pPr algn="r" defTabSz="821961" eaLnBrk="0" hangingPunct="0">
              <a:defRPr sz="1100" b="0" i="1" baseline="0">
                <a:solidFill>
                  <a:schemeClr val="tx1"/>
                </a:solidFill>
                <a:latin typeface="Times New Roman" pitchFamily="18" charset="0"/>
              </a:defRPr>
            </a:lvl1pPr>
          </a:lstStyle>
          <a:p>
            <a:pPr>
              <a:defRPr/>
            </a:pPr>
            <a:endParaRPr lang="en-GB"/>
          </a:p>
        </p:txBody>
      </p:sp>
    </p:spTree>
    <p:extLst>
      <p:ext uri="{BB962C8B-B14F-4D97-AF65-F5344CB8AC3E}">
        <p14:creationId xmlns:p14="http://schemas.microsoft.com/office/powerpoint/2010/main" val="1458819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09588"/>
          </a:xfrm>
          <a:prstGeom prst="rect">
            <a:avLst/>
          </a:prstGeom>
          <a:noFill/>
          <a:ln w="9525">
            <a:noFill/>
            <a:miter lim="800000"/>
            <a:headEnd/>
            <a:tailEnd/>
          </a:ln>
          <a:effectLst/>
        </p:spPr>
        <p:txBody>
          <a:bodyPr vert="horz" wrap="square" lIns="20536" tIns="0" rIns="20536" bIns="0" numCol="1" anchor="t" anchorCtr="0" compatLnSpc="1">
            <a:prstTxWarp prst="textNoShape">
              <a:avLst/>
            </a:prstTxWarp>
          </a:bodyPr>
          <a:lstStyle>
            <a:lvl1pPr algn="l" defTabSz="821961" eaLnBrk="0" hangingPunct="0">
              <a:defRPr sz="1100" b="0" i="1" baseline="0">
                <a:solidFill>
                  <a:schemeClr val="tx1"/>
                </a:solidFill>
                <a:latin typeface="Times New Roman" pitchFamily="18" charset="0"/>
              </a:defRPr>
            </a:lvl1pPr>
          </a:lstStyle>
          <a:p>
            <a:pPr>
              <a:defRPr/>
            </a:pPr>
            <a:endParaRPr lang="en-GB"/>
          </a:p>
        </p:txBody>
      </p:sp>
      <p:sp>
        <p:nvSpPr>
          <p:cNvPr id="2051" name="Rectangle 3"/>
          <p:cNvSpPr>
            <a:spLocks noGrp="1" noChangeArrowheads="1"/>
          </p:cNvSpPr>
          <p:nvPr>
            <p:ph type="dt" idx="1"/>
          </p:nvPr>
        </p:nvSpPr>
        <p:spPr bwMode="auto">
          <a:xfrm>
            <a:off x="4022725" y="0"/>
            <a:ext cx="3076575" cy="509588"/>
          </a:xfrm>
          <a:prstGeom prst="rect">
            <a:avLst/>
          </a:prstGeom>
          <a:noFill/>
          <a:ln w="9525">
            <a:noFill/>
            <a:miter lim="800000"/>
            <a:headEnd/>
            <a:tailEnd/>
          </a:ln>
          <a:effectLst/>
        </p:spPr>
        <p:txBody>
          <a:bodyPr vert="horz" wrap="square" lIns="20536" tIns="0" rIns="20536" bIns="0" numCol="1" anchor="t" anchorCtr="0" compatLnSpc="1">
            <a:prstTxWarp prst="textNoShape">
              <a:avLst/>
            </a:prstTxWarp>
          </a:bodyPr>
          <a:lstStyle>
            <a:lvl1pPr algn="r" defTabSz="821961" eaLnBrk="0" hangingPunct="0">
              <a:defRPr sz="1100" b="0" i="1" baseline="0">
                <a:solidFill>
                  <a:schemeClr val="tx1"/>
                </a:solidFill>
                <a:latin typeface="Times New Roman" pitchFamily="18" charset="0"/>
              </a:defRPr>
            </a:lvl1pPr>
          </a:lstStyle>
          <a:p>
            <a:pPr>
              <a:defRPr/>
            </a:pPr>
            <a:endParaRPr lang="en-GB"/>
          </a:p>
        </p:txBody>
      </p:sp>
      <p:sp>
        <p:nvSpPr>
          <p:cNvPr id="2053" name="Rectangle 5"/>
          <p:cNvSpPr>
            <a:spLocks noGrp="1" noChangeArrowheads="1"/>
          </p:cNvSpPr>
          <p:nvPr>
            <p:ph type="sldNum" sz="quarter" idx="5"/>
          </p:nvPr>
        </p:nvSpPr>
        <p:spPr bwMode="auto">
          <a:xfrm>
            <a:off x="4022725" y="9725025"/>
            <a:ext cx="3076575" cy="509588"/>
          </a:xfrm>
          <a:prstGeom prst="rect">
            <a:avLst/>
          </a:prstGeom>
          <a:noFill/>
          <a:ln w="9525">
            <a:noFill/>
            <a:miter lim="800000"/>
            <a:headEnd/>
            <a:tailEnd/>
          </a:ln>
          <a:effectLst/>
        </p:spPr>
        <p:txBody>
          <a:bodyPr vert="horz" wrap="square" lIns="20536" tIns="0" rIns="20536" bIns="0" numCol="1" anchor="b" anchorCtr="0" compatLnSpc="1">
            <a:prstTxWarp prst="textNoShape">
              <a:avLst/>
            </a:prstTxWarp>
          </a:bodyPr>
          <a:lstStyle>
            <a:lvl1pPr algn="r" defTabSz="821961">
              <a:defRPr sz="1100" b="0" i="1" baseline="0">
                <a:solidFill>
                  <a:schemeClr val="tx1"/>
                </a:solidFill>
                <a:latin typeface="Times New Roman" pitchFamily="18" charset="0"/>
              </a:defRPr>
            </a:lvl1pPr>
          </a:lstStyle>
          <a:p>
            <a:pPr>
              <a:defRPr/>
            </a:pPr>
            <a:fld id="{545C29F6-C3AF-470A-8034-98513FE87A76}" type="slidenum">
              <a:rPr lang="en-GB" altLang="de-DE"/>
              <a:pPr>
                <a:defRPr/>
              </a:pPr>
              <a:t>‹#›</a:t>
            </a:fld>
            <a:endParaRPr lang="en-GB" altLang="de-DE"/>
          </a:p>
        </p:txBody>
      </p:sp>
      <p:sp>
        <p:nvSpPr>
          <p:cNvPr id="2054" name="Rectangle 6"/>
          <p:cNvSpPr>
            <a:spLocks noGrp="1" noChangeArrowheads="1"/>
          </p:cNvSpPr>
          <p:nvPr>
            <p:ph type="body" sz="quarter" idx="3"/>
          </p:nvPr>
        </p:nvSpPr>
        <p:spPr bwMode="auto">
          <a:xfrm>
            <a:off x="241300" y="4860925"/>
            <a:ext cx="6618288" cy="4605338"/>
          </a:xfrm>
          <a:prstGeom prst="rect">
            <a:avLst/>
          </a:prstGeom>
          <a:noFill/>
          <a:ln w="9525">
            <a:noFill/>
            <a:miter lim="800000"/>
            <a:headEnd/>
            <a:tailEnd/>
          </a:ln>
          <a:effectLst/>
        </p:spPr>
        <p:txBody>
          <a:bodyPr vert="horz" wrap="square" lIns="99264" tIns="49632" rIns="99264" bIns="4963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3430" name="Rectangle 7"/>
          <p:cNvSpPr>
            <a:spLocks noGrp="1" noRot="1" noChangeAspect="1" noChangeArrowheads="1" noTextEdit="1"/>
          </p:cNvSpPr>
          <p:nvPr>
            <p:ph type="sldImg" idx="2"/>
          </p:nvPr>
        </p:nvSpPr>
        <p:spPr bwMode="auto">
          <a:xfrm>
            <a:off x="1000125" y="773113"/>
            <a:ext cx="5100638" cy="38258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993672095"/>
      </p:ext>
    </p:extLst>
  </p:cSld>
  <p:clrMap bg1="lt1" tx1="dk1" bg2="lt2" tx2="dk2" accent1="accent1" accent2="accent2" accent3="accent3" accent4="accent4" accent5="accent5" accent6="accent6" hlink="hlink" folHlink="folHlink"/>
  <p:hf hdr="0" dt="0"/>
  <p:notesStyle>
    <a:lvl1pPr marL="2286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1pPr>
    <a:lvl2pPr marL="6858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2pPr>
    <a:lvl3pPr marL="11430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3pPr>
    <a:lvl4pPr marL="16002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4pPr>
    <a:lvl5pPr marL="20574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0445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6E951F5-7D87-4A4B-B7B9-08752BE166EF}" type="slidenum">
              <a:rPr lang="en-GB" altLang="en-US" sz="1100" smtClean="0">
                <a:latin typeface="Times New Roman" pitchFamily="18" charset="0"/>
              </a:rPr>
              <a:pPr>
                <a:spcBef>
                  <a:spcPct val="0"/>
                </a:spcBef>
                <a:buFontTx/>
                <a:buNone/>
              </a:pPr>
              <a:t>1</a:t>
            </a:fld>
            <a:endParaRPr lang="en-GB" altLang="en-US" sz="1100">
              <a:latin typeface="Times New Roman" pitchFamily="18" charset="0"/>
            </a:endParaRPr>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Hello everybody! This is lesson 12 of the Lecture „International Economics“. I will discuss slide </a:t>
            </a:r>
            <a:r>
              <a:rPr lang="en-US" altLang="en-US" sz="1200" dirty="0">
                <a:solidFill>
                  <a:srgbClr val="0000CC"/>
                </a:solidFill>
                <a:cs typeface="Arial" pitchFamily="34" charset="0"/>
              </a:rPr>
              <a:t>1 to 26 </a:t>
            </a:r>
            <a:r>
              <a:rPr lang="en-US" altLang="en-US" dirty="0"/>
              <a:t>of Chapter 2 “Economic Growth in Open Economies”</a:t>
            </a:r>
          </a:p>
          <a:p>
            <a:pPr marL="0" indent="0" eaLnBrk="1" hangingPunct="1">
              <a:buNone/>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In this lesson we will talk about the Balance of Payments of a country with the rest of the world.</a:t>
            </a:r>
          </a:p>
          <a:p>
            <a:pPr marL="0" indent="0" eaLnBrk="1" hangingPunct="1">
              <a:buNone/>
            </a:pPr>
            <a:endParaRPr lang="de-DE"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572004BD-0A6F-4418-B03A-AD9D36AEE744}" type="slidenum">
              <a:rPr lang="en-GB" altLang="en-US" sz="1100" smtClean="0">
                <a:solidFill>
                  <a:srgbClr val="000000"/>
                </a:solidFill>
                <a:latin typeface="Times New Roman" pitchFamily="18" charset="0"/>
              </a:rPr>
              <a:pPr>
                <a:spcBef>
                  <a:spcPct val="0"/>
                </a:spcBef>
                <a:buFontTx/>
                <a:buNone/>
              </a:pPr>
              <a:t>10</a:t>
            </a:fld>
            <a:endParaRPr lang="en-GB" altLang="en-US" sz="1100">
              <a:solidFill>
                <a:srgbClr val="000000"/>
              </a:solidFill>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b="1" dirty="0"/>
          </a:p>
          <a:p>
            <a:pPr eaLnBrk="1" hangingPunct="1"/>
            <a:endParaRPr lang="de-DE" altLang="en-US" b="1" dirty="0"/>
          </a:p>
          <a:p>
            <a:pPr eaLnBrk="1" hangingPunct="1"/>
            <a:r>
              <a:rPr lang="de-DE" altLang="en-US" b="1" dirty="0"/>
              <a:t>Bundesbank-Definition "Direktinvestitionen":</a:t>
            </a:r>
          </a:p>
          <a:p>
            <a:pPr eaLnBrk="1" hangingPunct="1"/>
            <a:r>
              <a:rPr lang="de-DE" altLang="en-US" dirty="0"/>
              <a:t>Zugehörigkeit der Länder zu den einzelnen Ländergruppen nach dem neuesten Stand am folgenden Jahr berücksichtigt werden. </a:t>
            </a:r>
          </a:p>
          <a:p>
            <a:pPr eaLnBrk="1" hangingPunct="1"/>
            <a:endParaRPr lang="de-DE" altLang="en-US" dirty="0"/>
          </a:p>
          <a:p>
            <a:pPr eaLnBrk="1" hangingPunct="1"/>
            <a:r>
              <a:rPr lang="de-DE" altLang="en-US" dirty="0"/>
              <a:t>Als </a:t>
            </a:r>
            <a:r>
              <a:rPr lang="de-DE" altLang="en-US" b="1" dirty="0"/>
              <a:t>Direktinvestitionen </a:t>
            </a:r>
            <a:r>
              <a:rPr lang="de-DE" altLang="en-US" dirty="0"/>
              <a:t>gelten Finanzbeziehungen zu in- und ausländischen Unternehmen, an denen der </a:t>
            </a:r>
            <a:r>
              <a:rPr lang="de-DE" altLang="en-US" b="1" dirty="0"/>
              <a:t>Investor 10%</a:t>
            </a:r>
            <a:r>
              <a:rPr lang="de-DE" altLang="en-US" dirty="0"/>
              <a:t> oder mehr (bis Ende 1989 25 % oder mehr, von 1990 bis Ende 1998 mehr als 20 %) </a:t>
            </a:r>
            <a:r>
              <a:rPr lang="de-DE" altLang="en-US" b="1" dirty="0"/>
              <a:t>der Anteile oder Stimmrechte unmittelbar hält</a:t>
            </a:r>
            <a:r>
              <a:rPr lang="de-DE" altLang="en-US" dirty="0"/>
              <a:t>; einschl. Zweigniederlassungen und Betriebsstätten. </a:t>
            </a:r>
          </a:p>
          <a:p>
            <a:pPr eaLnBrk="1" hangingPunct="1"/>
            <a:r>
              <a:rPr lang="de-DE" altLang="en-US" dirty="0"/>
              <a:t>Als </a:t>
            </a:r>
            <a:r>
              <a:rPr lang="de-DE" altLang="en-US" b="1" dirty="0"/>
              <a:t>reinvestierte Gewinne/Verluste</a:t>
            </a:r>
            <a:r>
              <a:rPr lang="de-DE" altLang="en-US" dirty="0"/>
              <a:t> gelten die Teile des Geschäftsergebnisses, die die Ausschüttungen übersteigen. Bis Ende 1995 umfassen die Direktinvestitionen Anteile am Kapital einschl. Rücklagen, Gewinn- und Verlustvorträgen und langfristige Kredite.</a:t>
            </a:r>
          </a:p>
          <a:p>
            <a:pPr eaLnBrk="1" hangingPunct="1"/>
            <a:r>
              <a:rPr lang="de-DE" altLang="en-US" dirty="0"/>
              <a:t>Ab 1996 werden </a:t>
            </a:r>
            <a:r>
              <a:rPr lang="de-DE" altLang="en-US" b="1" dirty="0"/>
              <a:t>auch kurzfristige Finanzkredite und Handelskredite</a:t>
            </a:r>
            <a:r>
              <a:rPr lang="de-DE" altLang="en-US" dirty="0"/>
              <a:t> einbezogen. Zudem wird seither die </a:t>
            </a:r>
            <a:r>
              <a:rPr lang="de-DE" altLang="en-US" b="1" dirty="0"/>
              <a:t>Aufnahme von Krediten der Direktinvestoren bei ihren Töchtern als Rückführung der von Direktinvestoren</a:t>
            </a:r>
            <a:r>
              <a:rPr lang="de-DE" altLang="en-US" dirty="0"/>
              <a:t> zur Verfügung gestellten Mittel gebucht (reverse </a:t>
            </a:r>
            <a:r>
              <a:rPr lang="de-DE" altLang="en-US" dirty="0" err="1"/>
              <a:t>flows</a:t>
            </a:r>
            <a:r>
              <a:rPr lang="de-DE" altLang="en-US" dirty="0"/>
              <a:t>). </a:t>
            </a:r>
          </a:p>
          <a:p>
            <a:pPr eaLnBrk="1" hangingPunct="1"/>
            <a:r>
              <a:rPr lang="de-DE" altLang="en-US" dirty="0"/>
              <a:t>Als Direktinvestitionen gelten auch </a:t>
            </a:r>
            <a:r>
              <a:rPr lang="de-DE" altLang="en-US" b="1" dirty="0"/>
              <a:t>alle Anlagen in Grundbesitz</a:t>
            </a:r>
            <a:r>
              <a:rPr lang="de-DE" altLang="en-US" dirty="0"/>
              <a:t>, die den überwiegenden Anteil der übrigen Anlagen ausmachen.</a:t>
            </a:r>
          </a:p>
          <a:p>
            <a:pPr eaLnBrk="1" hangingPunct="1"/>
            <a:endParaRPr lang="de-DE"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140F689-5A9B-4BC8-A1A3-E6993CA8C474}" type="slidenum">
              <a:rPr lang="en-GB" altLang="en-US" sz="1100" smtClean="0">
                <a:solidFill>
                  <a:srgbClr val="000000"/>
                </a:solidFill>
                <a:latin typeface="Times New Roman" pitchFamily="18" charset="0"/>
              </a:rPr>
              <a:pPr>
                <a:spcBef>
                  <a:spcPct val="0"/>
                </a:spcBef>
                <a:buFontTx/>
                <a:buNone/>
              </a:pPr>
              <a:t>11</a:t>
            </a:fld>
            <a:endParaRPr lang="en-GB" altLang="en-US" sz="1100">
              <a:solidFill>
                <a:srgbClr val="000000"/>
              </a:solidFill>
              <a:latin typeface="Times New Roman"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849B9B6-7809-4B06-88DF-0BD75E016F82}" type="slidenum">
              <a:rPr lang="en-GB" altLang="en-US" sz="1100" smtClean="0">
                <a:solidFill>
                  <a:srgbClr val="000000"/>
                </a:solidFill>
                <a:latin typeface="Times New Roman" pitchFamily="18" charset="0"/>
              </a:rPr>
              <a:pPr>
                <a:spcBef>
                  <a:spcPct val="0"/>
                </a:spcBef>
                <a:buFontTx/>
                <a:buNone/>
              </a:pPr>
              <a:t>12</a:t>
            </a:fld>
            <a:endParaRPr lang="en-GB" altLang="en-US" sz="1100">
              <a:solidFill>
                <a:srgbClr val="000000"/>
              </a:solidFill>
              <a:latin typeface="Times New Roman"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Unicode MS" pitchFamily="34" charset="-128"/>
              <a:buNone/>
              <a:defRPr/>
            </a:pPr>
            <a:r>
              <a:rPr lang="en-US" b="0" kern="0" baseline="0" dirty="0"/>
              <a:t>From the balance of payments follows directly:</a:t>
            </a:r>
          </a:p>
          <a:p>
            <a:pPr marL="0" indent="0" eaLnBrk="1" hangingPunct="1">
              <a:buFont typeface="Arial Unicode MS" pitchFamily="34" charset="-128"/>
              <a:buNone/>
              <a:defRPr/>
            </a:pPr>
            <a:endParaRPr lang="en-US" b="0" kern="0" baseline="0" dirty="0"/>
          </a:p>
          <a:p>
            <a:pPr marL="0" indent="0" eaLnBrk="1" hangingPunct="1">
              <a:buFont typeface="Arial Unicode MS" pitchFamily="34" charset="-128"/>
              <a:buNone/>
              <a:defRPr/>
            </a:pPr>
            <a:r>
              <a:rPr lang="en-US" b="0" kern="0" baseline="0" dirty="0"/>
              <a:t>If exports are larger than imports CLICK, </a:t>
            </a:r>
          </a:p>
          <a:p>
            <a:pPr marL="0" indent="0" eaLnBrk="1" hangingPunct="1">
              <a:buFont typeface="Arial Unicode MS" pitchFamily="34" charset="-128"/>
              <a:buNone/>
              <a:defRPr/>
            </a:pPr>
            <a:endParaRPr lang="en-US" b="0" kern="0" baseline="0" dirty="0"/>
          </a:p>
          <a:p>
            <a:pPr marL="0" indent="0" eaLnBrk="1" hangingPunct="1">
              <a:buFont typeface="Arial Unicode MS" pitchFamily="34" charset="-128"/>
              <a:buNone/>
              <a:defRPr/>
            </a:pPr>
            <a:r>
              <a:rPr lang="en-US" b="0" kern="0" baseline="0" dirty="0"/>
              <a:t>then, this equal sign implies that we must also have a surplus in the balance of capital payments, i.e. our credit supply to foreign countries must be larger than credit supply from foreign countries  CLICK.</a:t>
            </a:r>
          </a:p>
          <a:p>
            <a:pPr marL="0" indent="0" eaLnBrk="1" hangingPunct="1">
              <a:lnSpc>
                <a:spcPts val="1600"/>
              </a:lnSpc>
              <a:buFont typeface="Arial Unicode MS" pitchFamily="34" charset="-128"/>
              <a:buNone/>
              <a:defRPr/>
            </a:pPr>
            <a:endParaRPr lang="en-US" b="0" kern="0" baseline="0" dirty="0"/>
          </a:p>
          <a:p>
            <a:pPr marL="0" indent="0" eaLnBrk="1" hangingPunct="1">
              <a:buFont typeface="Arial Unicode MS" pitchFamily="34" charset="-128"/>
              <a:buNone/>
              <a:defRPr/>
            </a:pPr>
            <a:r>
              <a:rPr lang="en-US" b="0" kern="0" baseline="0" dirty="0"/>
              <a:t>=&gt; This means the aggregate of all f</a:t>
            </a:r>
            <a:r>
              <a:rPr lang="en-US" b="0" kern="0" baseline="0" dirty="0">
                <a:solidFill>
                  <a:srgbClr val="00FF00"/>
                </a:solidFill>
              </a:rPr>
              <a:t>oreign countries </a:t>
            </a:r>
            <a:r>
              <a:rPr lang="en-US" b="0" kern="0" baseline="0" dirty="0"/>
              <a:t>will run into </a:t>
            </a:r>
            <a:r>
              <a:rPr lang="en-US" b="0" kern="0" baseline="0" dirty="0">
                <a:solidFill>
                  <a:srgbClr val="00FF00"/>
                </a:solidFill>
              </a:rPr>
              <a:t>debt</a:t>
            </a:r>
            <a:r>
              <a:rPr lang="en-US" b="0" kern="0" baseline="0" dirty="0"/>
              <a:t>, if the domestic </a:t>
            </a:r>
            <a:r>
              <a:rPr lang="en-US" b="0" kern="0" baseline="0" dirty="0">
                <a:solidFill>
                  <a:srgbClr val="00FF00"/>
                </a:solidFill>
              </a:rPr>
              <a:t>current account </a:t>
            </a:r>
            <a:r>
              <a:rPr lang="en-US" b="0" kern="0" baseline="0" dirty="0"/>
              <a:t>balance is </a:t>
            </a:r>
            <a:r>
              <a:rPr lang="en-US" b="0" kern="0" baseline="0" dirty="0">
                <a:solidFill>
                  <a:srgbClr val="00FF00"/>
                </a:solidFill>
              </a:rPr>
              <a:t>positive</a:t>
            </a:r>
            <a:r>
              <a:rPr lang="en-US" b="0" kern="0" baseline="0" dirty="0"/>
              <a:t>!</a:t>
            </a:r>
          </a:p>
          <a:p>
            <a:pPr marL="0" indent="0" eaLnBrk="1" hangingPunct="1">
              <a:buNone/>
            </a:pPr>
            <a:endParaRPr lang="de-DE"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D44B78FE-510B-4D55-92E4-768EC0B513CC}" type="slidenum">
              <a:rPr lang="en-GB" altLang="en-US" sz="1100" smtClean="0">
                <a:solidFill>
                  <a:srgbClr val="000000"/>
                </a:solidFill>
                <a:latin typeface="Times New Roman" pitchFamily="18" charset="0"/>
              </a:rPr>
              <a:pPr>
                <a:spcBef>
                  <a:spcPct val="0"/>
                </a:spcBef>
                <a:buFontTx/>
                <a:buNone/>
              </a:pPr>
              <a:t>13</a:t>
            </a:fld>
            <a:endParaRPr lang="en-GB" altLang="en-US" sz="1100">
              <a:solidFill>
                <a:srgbClr val="000000"/>
              </a:solidFill>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Unicode MS" pitchFamily="34" charset="-128"/>
              <a:buNone/>
              <a:defRPr/>
            </a:pPr>
            <a:r>
              <a:rPr lang="en-US" b="0" kern="0" baseline="0" dirty="0"/>
              <a:t>From the balance of payments follows directly:</a:t>
            </a:r>
          </a:p>
          <a:p>
            <a:pPr marL="0" indent="0" eaLnBrk="1" hangingPunct="1">
              <a:buFont typeface="Arial Unicode MS" pitchFamily="34" charset="-128"/>
              <a:buNone/>
              <a:defRPr/>
            </a:pPr>
            <a:endParaRPr lang="en-US" b="0" kern="0" baseline="0" dirty="0"/>
          </a:p>
          <a:p>
            <a:pPr marL="0" indent="0" eaLnBrk="1" hangingPunct="1">
              <a:buFont typeface="Arial Unicode MS" pitchFamily="34" charset="-128"/>
              <a:buNone/>
              <a:defRPr/>
            </a:pPr>
            <a:r>
              <a:rPr lang="en-US" b="0" kern="0" baseline="0" dirty="0"/>
              <a:t>If imports are larger than exports CLICK, </a:t>
            </a:r>
          </a:p>
          <a:p>
            <a:pPr marL="0" indent="0" eaLnBrk="1" hangingPunct="1">
              <a:buFont typeface="Arial Unicode MS" pitchFamily="34" charset="-128"/>
              <a:buNone/>
              <a:defRPr/>
            </a:pPr>
            <a:endParaRPr lang="en-US" b="0" kern="0" baseline="0" dirty="0"/>
          </a:p>
          <a:p>
            <a:pPr marL="0" marR="0" lvl="0" indent="0" algn="l" defTabSz="762000" rtl="0" eaLnBrk="1" fontAlgn="base" latinLnBrk="0" hangingPunct="1">
              <a:lnSpc>
                <a:spcPct val="100000"/>
              </a:lnSpc>
              <a:spcBef>
                <a:spcPct val="30000"/>
              </a:spcBef>
              <a:spcAft>
                <a:spcPct val="0"/>
              </a:spcAft>
              <a:buClrTx/>
              <a:buSzTx/>
              <a:buFont typeface="Arial Unicode MS" pitchFamily="34" charset="-128"/>
              <a:buNone/>
              <a:tabLst/>
              <a:defRPr/>
            </a:pPr>
            <a:r>
              <a:rPr lang="en-US" b="0" kern="0" baseline="0" dirty="0"/>
              <a:t>then, this equal sign implies that we must also have a deficit in the balance of capital payments, i.e. our credit supply to foreign countries must be smaller than credit supply from foreign countries  CLICK.</a:t>
            </a:r>
          </a:p>
          <a:p>
            <a:pPr marL="0" indent="0" eaLnBrk="1" hangingPunct="1">
              <a:lnSpc>
                <a:spcPts val="1600"/>
              </a:lnSpc>
              <a:buFont typeface="Arial Unicode MS" pitchFamily="34" charset="-128"/>
              <a:buNone/>
              <a:defRPr/>
            </a:pPr>
            <a:endParaRPr lang="en-US" b="0" kern="0" baseline="0" dirty="0"/>
          </a:p>
          <a:p>
            <a:pPr marL="0" indent="0" eaLnBrk="1" hangingPunct="1">
              <a:buFont typeface="Arial Unicode MS" pitchFamily="34" charset="-128"/>
              <a:buNone/>
              <a:defRPr/>
            </a:pPr>
            <a:r>
              <a:rPr lang="en-US" b="0" kern="0" baseline="0" dirty="0"/>
              <a:t>=&gt; This means the </a:t>
            </a:r>
            <a:r>
              <a:rPr lang="en-US" b="0" kern="0" baseline="0" dirty="0" err="1">
                <a:solidFill>
                  <a:srgbClr val="00FF00"/>
                </a:solidFill>
              </a:rPr>
              <a:t>The</a:t>
            </a:r>
            <a:r>
              <a:rPr lang="en-US" b="0" kern="0" baseline="0" dirty="0">
                <a:solidFill>
                  <a:srgbClr val="00FF00"/>
                </a:solidFill>
              </a:rPr>
              <a:t> home country </a:t>
            </a:r>
            <a:r>
              <a:rPr lang="en-US" b="0" kern="0" baseline="0" dirty="0"/>
              <a:t>will run into </a:t>
            </a:r>
            <a:r>
              <a:rPr lang="en-US" b="0" kern="0" baseline="0" dirty="0">
                <a:solidFill>
                  <a:srgbClr val="00FF00"/>
                </a:solidFill>
              </a:rPr>
              <a:t>debt</a:t>
            </a:r>
            <a:r>
              <a:rPr lang="en-US" b="0" kern="0" baseline="0" dirty="0"/>
              <a:t>, if the </a:t>
            </a:r>
            <a:r>
              <a:rPr lang="en-US" b="0" kern="0" baseline="0" dirty="0">
                <a:solidFill>
                  <a:srgbClr val="00FF00"/>
                </a:solidFill>
              </a:rPr>
              <a:t>current account </a:t>
            </a:r>
            <a:r>
              <a:rPr lang="en-US" b="0" kern="0" baseline="0" dirty="0"/>
              <a:t>balance is </a:t>
            </a:r>
            <a:r>
              <a:rPr lang="en-US" b="0" kern="0" baseline="0" dirty="0">
                <a:solidFill>
                  <a:srgbClr val="00FF00"/>
                </a:solidFill>
              </a:rPr>
              <a:t>negative</a:t>
            </a:r>
            <a:r>
              <a:rPr lang="en-US" b="0" kern="0" baseline="0" dirty="0"/>
              <a:t>!</a:t>
            </a:r>
          </a:p>
          <a:p>
            <a:pPr marL="0" indent="0" eaLnBrk="1" hangingPunct="1">
              <a:buNone/>
            </a:pPr>
            <a:endParaRPr lang="de-DE"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2185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B464CE5-5795-43C7-87DF-FF0C556638C0}" type="slidenum">
              <a:rPr lang="en-GB" altLang="en-US" sz="1100">
                <a:latin typeface="Times New Roman" pitchFamily="18" charset="0"/>
              </a:rPr>
              <a:pPr>
                <a:spcBef>
                  <a:spcPct val="0"/>
                </a:spcBef>
                <a:buFontTx/>
                <a:buNone/>
              </a:pPr>
              <a:t>14</a:t>
            </a:fld>
            <a:endParaRPr lang="en-GB" altLang="en-US" sz="1100">
              <a:latin typeface="Times New Roman" pitchFamily="18" charset="0"/>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79A4286-4AF2-493C-9251-E837E279B9E2}" type="slidenum">
              <a:rPr lang="en-GB" altLang="en-US" sz="1100" smtClean="0">
                <a:solidFill>
                  <a:srgbClr val="000000"/>
                </a:solidFill>
                <a:latin typeface="Times New Roman" pitchFamily="18" charset="0"/>
              </a:rPr>
              <a:pPr>
                <a:spcBef>
                  <a:spcPct val="0"/>
                </a:spcBef>
                <a:buFontTx/>
                <a:buNone/>
              </a:pPr>
              <a:t>15</a:t>
            </a:fld>
            <a:endParaRPr lang="en-GB" altLang="en-US" sz="1100">
              <a:solidFill>
                <a:srgbClr val="000000"/>
              </a:solidFill>
              <a:latin typeface="Times New Roman"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dirty="0">
                <a:solidFill>
                  <a:srgbClr val="00FF00"/>
                </a:solidFill>
              </a:rPr>
              <a:t>If we add up the </a:t>
            </a:r>
            <a:r>
              <a:rPr lang="en-US" dirty="0"/>
              <a:t>Current Account Balance CLICK or the Capital Account Balance CLICK over time; we receive a key figure which is called the “</a:t>
            </a:r>
            <a:r>
              <a:rPr lang="en-US" dirty="0">
                <a:solidFill>
                  <a:srgbClr val="00FF00"/>
                </a:solidFill>
              </a:rPr>
              <a:t>Net foreign asset position” </a:t>
            </a:r>
            <a:r>
              <a:rPr lang="en-US" dirty="0"/>
              <a:t>CLICK </a:t>
            </a:r>
            <a:r>
              <a:rPr lang="en-US" dirty="0">
                <a:solidFill>
                  <a:srgbClr val="00FF00"/>
                </a:solidFill>
              </a:rPr>
              <a:t>of a country.</a:t>
            </a:r>
          </a:p>
          <a:p>
            <a:pPr marL="0" indent="0" eaLnBrk="1" hangingPunct="1">
              <a:buNone/>
            </a:pPr>
            <a:endParaRPr lang="en-US" altLang="en-US" dirty="0">
              <a:solidFill>
                <a:srgbClr val="00FF00"/>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dirty="0"/>
              <a:t> CLICK </a:t>
            </a:r>
            <a:r>
              <a:rPr lang="en-US" altLang="en-US" dirty="0">
                <a:solidFill>
                  <a:srgbClr val="00FF00"/>
                </a:solidFill>
              </a:rPr>
              <a:t>As the formula shows </a:t>
            </a:r>
            <a:r>
              <a:rPr lang="en-US" b="0" kern="0" baseline="0" dirty="0"/>
              <a:t>Countries, which typically have </a:t>
            </a:r>
            <a:r>
              <a:rPr lang="en-US" b="0" kern="0" baseline="0" dirty="0">
                <a:solidFill>
                  <a:srgbClr val="00FF00"/>
                </a:solidFill>
              </a:rPr>
              <a:t>positive current account balances</a:t>
            </a:r>
            <a:r>
              <a:rPr lang="en-US" b="0" kern="0" baseline="0" dirty="0"/>
              <a:t>, have a growing </a:t>
            </a:r>
            <a:r>
              <a:rPr lang="en-US" b="0" kern="0" baseline="0" dirty="0">
                <a:solidFill>
                  <a:srgbClr val="00FF00"/>
                </a:solidFill>
              </a:rPr>
              <a:t>positive net foreign asset position</a:t>
            </a:r>
            <a:r>
              <a:rPr lang="en-US" b="0" kern="0" baseline="0" dirty="0"/>
              <a:t>, i.e. they are accumulating net wealth.</a:t>
            </a:r>
          </a:p>
          <a:p>
            <a:pPr marL="0" indent="0" eaLnBrk="1" hangingPunct="1">
              <a:buNone/>
            </a:pPr>
            <a:endParaRPr lang="en-US" altLang="en-US" dirty="0">
              <a:solidFill>
                <a:srgbClr val="00FF00"/>
              </a:solidFill>
            </a:endParaRPr>
          </a:p>
          <a:p>
            <a:pPr marL="0" indent="0" eaLnBrk="1" hangingPunct="1">
              <a:buNone/>
            </a:pPr>
            <a:r>
              <a:rPr lang="en-US" altLang="en-US" dirty="0">
                <a:solidFill>
                  <a:srgbClr val="00FF00"/>
                </a:solidFill>
              </a:rPr>
              <a:t>So if the </a:t>
            </a:r>
            <a:r>
              <a:rPr lang="en-US" dirty="0">
                <a:solidFill>
                  <a:srgbClr val="00FF00"/>
                </a:solidFill>
              </a:rPr>
              <a:t>“Net foreign asset position” of a country is positive, this country has accumulated savings against the rest of the world.</a:t>
            </a:r>
          </a:p>
          <a:p>
            <a:pPr marL="0" indent="0" eaLnBrk="1" hangingPunct="1">
              <a:buNone/>
            </a:pPr>
            <a:endParaRPr lang="en-US" dirty="0">
              <a:solidFill>
                <a:srgbClr val="00FF00"/>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dirty="0"/>
              <a:t> CLICK </a:t>
            </a:r>
            <a:r>
              <a:rPr lang="en-US" b="0" kern="0" baseline="0" dirty="0"/>
              <a:t>Alternatively, Countries, which typically have </a:t>
            </a:r>
            <a:r>
              <a:rPr lang="en-US" b="0" kern="0" baseline="0" dirty="0">
                <a:solidFill>
                  <a:srgbClr val="00FF00"/>
                </a:solidFill>
              </a:rPr>
              <a:t>negative current account balances</a:t>
            </a:r>
            <a:r>
              <a:rPr lang="en-US" b="0" kern="0" baseline="0" dirty="0"/>
              <a:t>, have a growing </a:t>
            </a:r>
            <a:r>
              <a:rPr lang="en-US" b="0" kern="0" baseline="0" dirty="0">
                <a:solidFill>
                  <a:srgbClr val="00FF00"/>
                </a:solidFill>
              </a:rPr>
              <a:t>negative net foreign asset position</a:t>
            </a:r>
            <a:r>
              <a:rPr lang="en-US" b="0" kern="0" baseline="0" dirty="0"/>
              <a:t>, i.e. they run into debt.</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solidFill>
                <a:srgbClr val="00FF00"/>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solidFill>
                  <a:srgbClr val="00FF00"/>
                </a:solidFill>
              </a:rPr>
              <a:t>So if the </a:t>
            </a:r>
            <a:r>
              <a:rPr lang="en-US" dirty="0">
                <a:solidFill>
                  <a:srgbClr val="00FF00"/>
                </a:solidFill>
              </a:rPr>
              <a:t>“Net foreign asset position” of a country is negative, the country has run into debts against the rest of the world.</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solidFill>
                <a:srgbClr val="00FF00"/>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altLang="en-US" dirty="0"/>
          </a:p>
          <a:p>
            <a:pPr marL="0" indent="0" eaLnBrk="1" hangingPunct="1">
              <a:buNone/>
            </a:pPr>
            <a:endParaRPr lang="de-DE"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284039E-3431-4BBD-B1E8-0DCB9ED3E21B}" type="slidenum">
              <a:rPr lang="en-GB" altLang="en-US" sz="1100" smtClean="0">
                <a:solidFill>
                  <a:srgbClr val="000000"/>
                </a:solidFill>
                <a:latin typeface="Times New Roman" pitchFamily="18" charset="0"/>
              </a:rPr>
              <a:pPr>
                <a:spcBef>
                  <a:spcPct val="0"/>
                </a:spcBef>
                <a:buFontTx/>
                <a:buNone/>
              </a:pPr>
              <a:t>16</a:t>
            </a:fld>
            <a:endParaRPr lang="en-GB" altLang="en-US" sz="1100">
              <a:solidFill>
                <a:srgbClr val="000000"/>
              </a:solidFill>
              <a:latin typeface="Times New Roman"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solidFill>
                  <a:srgbClr val="00FF00"/>
                </a:solidFill>
              </a:rPr>
              <a:t>These diagrams show the relationship between Current Account Balances and the Net Foreign Asset Position of countries based on the development in Germany and Spain from 1990 to 2013.</a:t>
            </a:r>
          </a:p>
          <a:p>
            <a:pPr marL="0" indent="0" eaLnBrk="1" hangingPunct="1">
              <a:buNone/>
            </a:pPr>
            <a:endParaRPr lang="en-US" altLang="en-US" dirty="0">
              <a:solidFill>
                <a:srgbClr val="00FF00"/>
              </a:solidFill>
            </a:endParaRPr>
          </a:p>
          <a:p>
            <a:pPr marL="0" indent="0" eaLnBrk="1" hangingPunct="1">
              <a:buNone/>
            </a:pPr>
            <a:r>
              <a:rPr lang="en-US" altLang="en-US" dirty="0">
                <a:solidFill>
                  <a:srgbClr val="00FF00"/>
                </a:solidFill>
              </a:rPr>
              <a:t>Germany has experienced significantly positive current account balances since the beginning of the noughties (take a look at the blue columns in the upper diagram). As a result, the Net Foreign Asset Position of Germany has been strongly growing in this time period and is now significantly positive (take a look the blue line in the lower diagram).</a:t>
            </a:r>
          </a:p>
          <a:p>
            <a:pPr marL="0" indent="0" eaLnBrk="1" hangingPunct="1">
              <a:buNone/>
            </a:pPr>
            <a:endParaRPr lang="en-US" altLang="en-US" dirty="0">
              <a:solidFill>
                <a:srgbClr val="00FF00"/>
              </a:solidFill>
            </a:endParaRPr>
          </a:p>
          <a:p>
            <a:pPr marL="0" indent="0" eaLnBrk="1" hangingPunct="1">
              <a:buNone/>
            </a:pPr>
            <a:r>
              <a:rPr lang="en-US" altLang="en-US" dirty="0">
                <a:solidFill>
                  <a:srgbClr val="00FF00"/>
                </a:solidFill>
              </a:rPr>
              <a:t>Spain has made just the opposite experience:</a:t>
            </a:r>
          </a:p>
          <a:p>
            <a:pPr marL="0" indent="0" eaLnBrk="1" hangingPunct="1">
              <a:buNone/>
            </a:pPr>
            <a:endParaRPr lang="en-US" altLang="en-US" dirty="0">
              <a:solidFill>
                <a:srgbClr val="00FF00"/>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solidFill>
                  <a:srgbClr val="00FF00"/>
                </a:solidFill>
              </a:rPr>
              <a:t>Spain has experienced significantly negative current account balances since the beginning of the noughties (take a look at the red columns in the upper diagram). As a result, the Net Foreign Asset Position of Spain has been strongly decreasing in this time period and is now significantly negative (take a look the red line in the lower diagram).</a:t>
            </a:r>
            <a:endParaRPr lang="de-DE"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BFA2C93-551E-4021-9B21-03691D57DB90}" type="slidenum">
              <a:rPr lang="en-GB" altLang="en-US" sz="1100" smtClean="0">
                <a:solidFill>
                  <a:srgbClr val="000000"/>
                </a:solidFill>
                <a:latin typeface="Times New Roman" pitchFamily="18" charset="0"/>
              </a:rPr>
              <a:pPr>
                <a:spcBef>
                  <a:spcPct val="0"/>
                </a:spcBef>
                <a:buFontTx/>
                <a:buNone/>
              </a:pPr>
              <a:t>17</a:t>
            </a:fld>
            <a:endParaRPr lang="en-GB" altLang="en-US" sz="1100">
              <a:solidFill>
                <a:srgbClr val="000000"/>
              </a:solidFill>
              <a:latin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CF9E7FC-53A5-43CE-94B7-C830C2348625}" type="slidenum">
              <a:rPr lang="en-GB" altLang="en-US" sz="1100" smtClean="0">
                <a:solidFill>
                  <a:srgbClr val="000000"/>
                </a:solidFill>
                <a:latin typeface="Times New Roman" pitchFamily="18" charset="0"/>
              </a:rPr>
              <a:pPr>
                <a:spcBef>
                  <a:spcPct val="0"/>
                </a:spcBef>
                <a:buFontTx/>
                <a:buNone/>
              </a:pPr>
              <a:t>18</a:t>
            </a:fld>
            <a:endParaRPr lang="en-GB" altLang="en-US" sz="1100">
              <a:solidFill>
                <a:srgbClr val="000000"/>
              </a:solidFill>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1C17C5BB-6877-41D0-937F-A1A0554DCCF5}" type="slidenum">
              <a:rPr lang="en-GB" altLang="en-US" sz="1100" smtClean="0">
                <a:solidFill>
                  <a:srgbClr val="000000"/>
                </a:solidFill>
                <a:latin typeface="Times New Roman" pitchFamily="18" charset="0"/>
              </a:rPr>
              <a:pPr>
                <a:spcBef>
                  <a:spcPct val="0"/>
                </a:spcBef>
                <a:buFontTx/>
                <a:buNone/>
              </a:pPr>
              <a:t>19</a:t>
            </a:fld>
            <a:endParaRPr lang="en-GB" altLang="en-US" sz="1100">
              <a:solidFill>
                <a:srgbClr val="000000"/>
              </a:solidFill>
              <a:latin typeface="Times New Roman"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0547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1C18CF3-4ACB-47CF-B3B3-1F54DBCC9A73}" type="slidenum">
              <a:rPr lang="en-GB" altLang="en-US" sz="1100" smtClean="0">
                <a:latin typeface="Times New Roman" pitchFamily="18" charset="0"/>
              </a:rPr>
              <a:pPr>
                <a:spcBef>
                  <a:spcPct val="0"/>
                </a:spcBef>
                <a:buFontTx/>
                <a:buNone/>
              </a:pPr>
              <a:t>2</a:t>
            </a:fld>
            <a:endParaRPr lang="en-GB" altLang="en-US" sz="1100">
              <a:latin typeface="Times New Roman" pitchFamily="18" charset="0"/>
            </a:endParaRPr>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Before we start, let me give you an overview about the content of this Chapter.</a:t>
            </a:r>
          </a:p>
          <a:p>
            <a:pPr marL="0" indent="0" eaLnBrk="1" hangingPunct="1">
              <a:buNone/>
            </a:pPr>
            <a:endParaRPr lang="en-US" altLang="en-US" noProof="0" dirty="0"/>
          </a:p>
          <a:p>
            <a:pPr marL="0" indent="0" eaLnBrk="1" hangingPunct="1">
              <a:buNone/>
            </a:pPr>
            <a:r>
              <a:rPr lang="en-US" altLang="en-US" noProof="0" dirty="0"/>
              <a:t>In the first section, we will derive the balance of payment, which shows the relationship between the international trade of a country with the international capital market. We will discuss the problems of structural deficit and surplus in the balance of payment of a country and analyze historical cases.</a:t>
            </a:r>
          </a:p>
          <a:p>
            <a:pPr marL="0" indent="0" eaLnBrk="1" hangingPunct="1">
              <a:buNone/>
            </a:pPr>
            <a:endParaRPr lang="en-US" altLang="en-US" noProof="0" dirty="0"/>
          </a:p>
          <a:p>
            <a:pPr marL="0" indent="0" eaLnBrk="1" hangingPunct="1">
              <a:buNone/>
            </a:pPr>
            <a:r>
              <a:rPr lang="en-US" altLang="en-US" noProof="0" dirty="0"/>
              <a:t>In section 2.2. we will talk about a simple economic theory, the so called Solow-Swan Model, which is able to explain, how international trade can affect the growth process of a country in transition to its steady state.</a:t>
            </a:r>
          </a:p>
          <a:p>
            <a:pPr marL="0" indent="0" eaLnBrk="1" hangingPunct="1">
              <a:buNone/>
            </a:pPr>
            <a:endParaRPr lang="en-US" altLang="en-US" noProof="0" dirty="0"/>
          </a:p>
          <a:p>
            <a:pPr marL="0" indent="0" eaLnBrk="1" hangingPunct="1">
              <a:buNone/>
            </a:pPr>
            <a:r>
              <a:rPr lang="en-US" altLang="en-US" noProof="0" dirty="0"/>
              <a:t>In section 2.3. we will try to draw some policy conclusions from this theory.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5553196-F1ED-4054-99D0-CBCF00685DE5}" type="slidenum">
              <a:rPr lang="en-GB" altLang="en-US" sz="1100" smtClean="0">
                <a:solidFill>
                  <a:srgbClr val="000000"/>
                </a:solidFill>
                <a:latin typeface="Times New Roman" pitchFamily="18" charset="0"/>
              </a:rPr>
              <a:pPr>
                <a:spcBef>
                  <a:spcPct val="0"/>
                </a:spcBef>
                <a:buFontTx/>
                <a:buNone/>
              </a:pPr>
              <a:t>20</a:t>
            </a:fld>
            <a:endParaRPr lang="en-GB" altLang="en-US" sz="1100">
              <a:solidFill>
                <a:srgbClr val="000000"/>
              </a:solidFill>
              <a:latin typeface="Times New Roman"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effectLst/>
                <a:cs typeface="Arial" charset="0"/>
              </a:rPr>
              <a:t>To complete this section let’s have a look at the historical development of the current account deficit of the USA.</a:t>
            </a:r>
          </a:p>
          <a:p>
            <a:pPr marL="0" indent="0" eaLnBrk="1" hangingPunct="1">
              <a:buNone/>
            </a:pPr>
            <a:endParaRPr lang="en-US" altLang="en-US" dirty="0">
              <a:effectLst/>
              <a:cs typeface="Arial" charset="0"/>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effectLst/>
                <a:cs typeface="Arial" charset="0"/>
              </a:rPr>
              <a:t>CLICK From 1820 to 1890, the United States experienced the “Pioneering Days” - an episode in their history, where wild west movies like “Once upon a time in the West” play. </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effectLst/>
              <a:cs typeface="Arial" charset="0"/>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effectLst/>
                <a:cs typeface="Arial" charset="0"/>
              </a:rPr>
              <a:t>In these days, the US </a:t>
            </a:r>
            <a:r>
              <a:rPr lang="en-US" altLang="en-US" dirty="0">
                <a:solidFill>
                  <a:srgbClr val="00FF00"/>
                </a:solidFill>
                <a:effectLst/>
                <a:cs typeface="Arial" charset="0"/>
              </a:rPr>
              <a:t>built up infrastructure</a:t>
            </a:r>
            <a:r>
              <a:rPr lang="en-US" altLang="en-US" dirty="0">
                <a:effectLst/>
                <a:cs typeface="Arial" charset="0"/>
              </a:rPr>
              <a:t> (railways, bridges, channels, port facilities) and industrial production facilities like steel mills </a:t>
            </a:r>
            <a:r>
              <a:rPr lang="en-US" altLang="en-US" dirty="0">
                <a:solidFill>
                  <a:srgbClr val="00FF00"/>
                </a:solidFill>
                <a:effectLst/>
                <a:cs typeface="Arial" charset="0"/>
              </a:rPr>
              <a:t>with</a:t>
            </a:r>
            <a:r>
              <a:rPr lang="en-US" altLang="en-US" dirty="0">
                <a:effectLst/>
                <a:cs typeface="Arial" charset="0"/>
              </a:rPr>
              <a:t> the help of foreign </a:t>
            </a:r>
            <a:r>
              <a:rPr lang="en-US" altLang="en-US" dirty="0">
                <a:solidFill>
                  <a:srgbClr val="00FF00"/>
                </a:solidFill>
                <a:effectLst/>
                <a:cs typeface="Arial" charset="0"/>
              </a:rPr>
              <a:t>capital</a:t>
            </a:r>
            <a:r>
              <a:rPr lang="en-US" altLang="en-US" dirty="0">
                <a:effectLst/>
                <a:cs typeface="Arial" charset="0"/>
              </a:rPr>
              <a:t> flowing </a:t>
            </a:r>
            <a:r>
              <a:rPr lang="en-US" altLang="en-US" dirty="0">
                <a:solidFill>
                  <a:srgbClr val="00FF00"/>
                </a:solidFill>
                <a:effectLst/>
                <a:cs typeface="Arial" charset="0"/>
              </a:rPr>
              <a:t>from Europe </a:t>
            </a:r>
            <a:r>
              <a:rPr lang="en-US" altLang="en-US" dirty="0">
                <a:effectLst/>
                <a:cs typeface="Arial" charset="0"/>
              </a:rPr>
              <a:t>to the US via the London financial market.</a:t>
            </a:r>
          </a:p>
          <a:p>
            <a:pPr marL="0" indent="0" eaLnBrk="1" hangingPunct="1">
              <a:buNone/>
            </a:pPr>
            <a:endParaRPr lang="en-US" altLang="en-US" dirty="0">
              <a:effectLst/>
              <a:cs typeface="Arial" charset="0"/>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effectLst/>
                <a:cs typeface="Arial" charset="0"/>
              </a:rPr>
              <a:t>CLICK FTXT CLICK</a:t>
            </a:r>
          </a:p>
          <a:p>
            <a:pPr marL="0" indent="0" eaLnBrk="1" hangingPunct="1">
              <a:buNone/>
            </a:pPr>
            <a:endParaRPr lang="de-DE"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AB70E2A-3B95-4149-95D8-5CC2B4AFF6C1}" type="slidenum">
              <a:rPr lang="en-GB" altLang="en-US" sz="1100" smtClean="0">
                <a:solidFill>
                  <a:srgbClr val="000000"/>
                </a:solidFill>
                <a:latin typeface="Times New Roman" pitchFamily="18" charset="0"/>
              </a:rPr>
              <a:pPr>
                <a:spcBef>
                  <a:spcPct val="0"/>
                </a:spcBef>
                <a:buFontTx/>
                <a:buNone/>
              </a:pPr>
              <a:t>21</a:t>
            </a:fld>
            <a:endParaRPr lang="en-GB" altLang="en-US" sz="1100">
              <a:solidFill>
                <a:srgbClr val="000000"/>
              </a:solidFill>
              <a:latin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de-DE" altLang="en-US" dirty="0"/>
              <a:t>CLICK </a:t>
            </a:r>
          </a:p>
          <a:p>
            <a:pPr eaLnBrk="1" hangingPunct="1">
              <a:buFontTx/>
              <a:buNone/>
            </a:pPr>
            <a:endParaRPr lang="de-DE" altLang="en-US" dirty="0"/>
          </a:p>
          <a:p>
            <a:pPr eaLnBrk="1" hangingPunct="1">
              <a:buFontTx/>
              <a:buNone/>
            </a:pPr>
            <a:r>
              <a:rPr lang="de-DE" altLang="en-US" dirty="0"/>
              <a:t>In </a:t>
            </a:r>
            <a:r>
              <a:rPr lang="en-US" altLang="en-US" dirty="0"/>
              <a:t>Phase 1, infrastructure investment took place railways, bridges, </a:t>
            </a:r>
            <a:r>
              <a:rPr lang="en-US" altLang="en-US" dirty="0" err="1"/>
              <a:t>chanels</a:t>
            </a:r>
            <a:r>
              <a:rPr lang="en-US" altLang="en-US" dirty="0"/>
              <a:t>, ports had been built up, mostly financed with money from the London Stock Exchange. As a result the Trade Balance of the Current Account Balance became displayed deficits.</a:t>
            </a:r>
          </a:p>
          <a:p>
            <a:pPr eaLnBrk="1" hangingPunct="1">
              <a:buFontTx/>
              <a:buNone/>
            </a:pPr>
            <a:endParaRPr lang="en-US" altLang="en-US" dirty="0"/>
          </a:p>
          <a:p>
            <a:pPr eaLnBrk="1" hangingPunct="1">
              <a:buFontTx/>
              <a:buNone/>
            </a:pPr>
            <a:r>
              <a:rPr lang="en-US" altLang="en-US" dirty="0"/>
              <a:t>In Phase 2, CLICK the trade balance became positive, since the US started to export more goods than they imported. The Current Account Balance stayed however negative, since the interest payments for the accumulated debt, as registered in the Service Balance, were larger than the surplus in the Trade Balance.</a:t>
            </a:r>
          </a:p>
          <a:p>
            <a:pPr eaLnBrk="1" hangingPunct="1">
              <a:buFontTx/>
              <a:buNone/>
            </a:pPr>
            <a:endParaRPr lang="en-US" altLang="en-US" dirty="0"/>
          </a:p>
          <a:p>
            <a:pPr eaLnBrk="1" hangingPunct="1">
              <a:buFontTx/>
              <a:buNone/>
            </a:pPr>
            <a:r>
              <a:rPr lang="en-US" altLang="en-US" dirty="0"/>
              <a:t>Phase 3, CLICK the Current Account Balance displayed a surplus, because the surplus of the trade balance was larger than the deficit in the service balanced. The investments in infrastructure and industrial production facilities in the first half of the 19</a:t>
            </a:r>
            <a:r>
              <a:rPr lang="en-US" altLang="en-US" baseline="30000" dirty="0"/>
              <a:t>th</a:t>
            </a:r>
            <a:r>
              <a:rPr lang="en-US" altLang="en-US" dirty="0"/>
              <a:t> century started to pay off.</a:t>
            </a:r>
          </a:p>
          <a:p>
            <a:pPr eaLnBrk="1" hangingPunct="1">
              <a:buFontTx/>
              <a:buNone/>
            </a:pPr>
            <a:endParaRPr lang="en-US" altLang="en-US" dirty="0"/>
          </a:p>
          <a:p>
            <a:pPr eaLnBrk="1" hangingPunct="1">
              <a:buFontTx/>
              <a:buNone/>
            </a:pPr>
            <a:r>
              <a:rPr lang="en-US" altLang="en-US" dirty="0"/>
              <a:t>The US were now producing  a lot of goods they could sell as exports to Europe to pay back its debts against Europe. As a result the Current Account Balance turned positive at the beginning of the </a:t>
            </a:r>
            <a:r>
              <a:rPr lang="en-US" altLang="en-US" dirty="0" err="1"/>
              <a:t>1890’s</a:t>
            </a:r>
            <a:r>
              <a:rPr lang="en-US" altLang="en-US" dirty="0"/>
              <a:t> and the negative Net Asset Position began to disappear.</a:t>
            </a:r>
          </a:p>
          <a:p>
            <a:pPr eaLnBrk="1" hangingPunct="1">
              <a:buFontTx/>
              <a:buNone/>
            </a:pPr>
            <a:endParaRPr lang="en-US" altLang="en-US" dirty="0"/>
          </a:p>
          <a:p>
            <a:pPr eaLnBrk="1" hangingPunct="1">
              <a:buFontTx/>
              <a:buNone/>
            </a:pPr>
            <a:r>
              <a:rPr lang="en-US" altLang="en-US" dirty="0"/>
              <a:t>In the first decade of the 20</a:t>
            </a:r>
            <a:r>
              <a:rPr lang="en-US" altLang="en-US" baseline="30000" dirty="0"/>
              <a:t>th</a:t>
            </a:r>
            <a:r>
              <a:rPr lang="en-US" altLang="en-US" dirty="0"/>
              <a:t> century the Net Asset Position of the USA became strictly positive. The US had turn from a net debtor to a net creditor to the rest of the world.</a:t>
            </a:r>
            <a:endParaRPr lang="de-DE"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59A73D53-1ECE-4DED-9A47-47855C465A7C}" type="slidenum">
              <a:rPr lang="en-GB" altLang="en-US" sz="1100" smtClean="0">
                <a:solidFill>
                  <a:srgbClr val="000000"/>
                </a:solidFill>
                <a:latin typeface="Times New Roman" pitchFamily="18" charset="0"/>
              </a:rPr>
              <a:pPr>
                <a:spcBef>
                  <a:spcPct val="0"/>
                </a:spcBef>
                <a:buFontTx/>
                <a:buNone/>
              </a:pPr>
              <a:t>22</a:t>
            </a:fld>
            <a:endParaRPr lang="en-GB" altLang="en-US" sz="1100">
              <a:solidFill>
                <a:srgbClr val="000000"/>
              </a:solidFill>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CLICK Phase 4: In the first half of the 20</a:t>
            </a:r>
            <a:r>
              <a:rPr lang="en-US" altLang="en-US" baseline="30000" noProof="0" dirty="0"/>
              <a:t>th</a:t>
            </a:r>
            <a:r>
              <a:rPr lang="en-US" altLang="en-US" noProof="0" dirty="0"/>
              <a:t> century the US became the largest net creditor of the world. As such the US helped to finance the reconstruction of Europe after World War II.</a:t>
            </a:r>
          </a:p>
          <a:p>
            <a:pPr marL="0" indent="0" eaLnBrk="1" hangingPunct="1">
              <a:buNone/>
            </a:pPr>
            <a:endParaRPr lang="en-US" altLang="en-US" noProof="0" dirty="0"/>
          </a:p>
          <a:p>
            <a:pPr marL="0" indent="0" eaLnBrk="1" hangingPunct="1">
              <a:buNone/>
            </a:pPr>
            <a:r>
              <a:rPr lang="en-US" altLang="en-US" noProof="0" dirty="0"/>
              <a:t>CLICK This changed again at the beginning of the </a:t>
            </a:r>
            <a:r>
              <a:rPr lang="en-US" altLang="en-US" noProof="0" dirty="0" err="1"/>
              <a:t>70s</a:t>
            </a:r>
            <a:r>
              <a:rPr lang="en-US" altLang="en-US" noProof="0" dirty="0"/>
              <a:t>, when the trade balance turned negative.</a:t>
            </a:r>
          </a:p>
          <a:p>
            <a:pPr marL="0" indent="0" eaLnBrk="1" hangingPunct="1">
              <a:buNone/>
            </a:pPr>
            <a:endParaRPr lang="en-US" altLang="en-US" noProof="0" dirty="0"/>
          </a:p>
          <a:p>
            <a:pPr marL="0" indent="0" eaLnBrk="1" hangingPunct="1">
              <a:buNone/>
            </a:pPr>
            <a:r>
              <a:rPr lang="en-US" altLang="en-US" noProof="0" dirty="0"/>
              <a:t>CLICK In the </a:t>
            </a:r>
            <a:r>
              <a:rPr lang="en-US" altLang="en-US" noProof="0" dirty="0" err="1"/>
              <a:t>80’s</a:t>
            </a:r>
            <a:r>
              <a:rPr lang="en-US" altLang="en-US" noProof="0" dirty="0"/>
              <a:t> then the current account turned that strongly negative, that the Net Asset Position of the US became again negative. The USA had again become one of the largest net debtors of the world. The reason for this change was twofold:</a:t>
            </a:r>
          </a:p>
          <a:p>
            <a:pPr marL="0" indent="0" eaLnBrk="1" hangingPunct="1">
              <a:buNone/>
            </a:pPr>
            <a:endParaRPr lang="en-US" altLang="en-US" noProof="0" dirty="0"/>
          </a:p>
          <a:p>
            <a:pPr marL="0" indent="0" eaLnBrk="1" hangingPunct="1">
              <a:buNone/>
            </a:pPr>
            <a:r>
              <a:rPr lang="en-US" altLang="en-US" noProof="0" dirty="0"/>
              <a:t>On one hand, the US government started to run deep deficits primarily to finance military expenditures.</a:t>
            </a:r>
          </a:p>
          <a:p>
            <a:pPr marL="0" indent="0" eaLnBrk="1" hangingPunct="1">
              <a:buNone/>
            </a:pPr>
            <a:r>
              <a:rPr lang="en-US" altLang="en-US" noProof="0" dirty="0"/>
              <a:t>On the other hand, the US high-tech industry started to attract a lot of foreign capital, that helped to built-up R&amp;D hotspots like the Silicon Valley. </a:t>
            </a:r>
          </a:p>
          <a:p>
            <a:pPr marL="0" indent="0" eaLnBrk="1" hangingPunct="1">
              <a:buNone/>
            </a:pPr>
            <a:endParaRPr lang="en-US" altLang="en-US" noProof="0" dirty="0"/>
          </a:p>
          <a:p>
            <a:pPr marL="0" indent="0" eaLnBrk="1" hangingPunct="1">
              <a:buNone/>
            </a:pPr>
            <a:r>
              <a:rPr lang="en-US" altLang="en-US" noProof="0" dirty="0"/>
              <a:t>In the sense a new episode of “Pioneering Days” had started.</a:t>
            </a:r>
          </a:p>
          <a:p>
            <a:pPr marL="0" indent="0" eaLnBrk="1" hangingPunct="1">
              <a:buNone/>
            </a:pPr>
            <a:endParaRPr lang="en-US" altLang="en-US" noProof="0" dirty="0"/>
          </a:p>
          <a:p>
            <a:pPr marL="0" indent="0" eaLnBrk="1" hangingPunct="1">
              <a:buNone/>
            </a:pPr>
            <a:endParaRPr lang="en-US" altLang="en-US" noProof="0" dirty="0"/>
          </a:p>
          <a:p>
            <a:pPr marL="0" indent="0" eaLnBrk="1" hangingPunct="1">
              <a:buNone/>
            </a:pPr>
            <a:endParaRPr lang="en-US" altLang="en-US" noProof="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D3BEA75A-766C-4433-B271-74A55068CAAA}" type="slidenum">
              <a:rPr lang="en-GB" altLang="en-US" sz="1100" smtClean="0">
                <a:solidFill>
                  <a:srgbClr val="000000"/>
                </a:solidFill>
                <a:latin typeface="Times New Roman" pitchFamily="18" charset="0"/>
              </a:rPr>
              <a:pPr>
                <a:spcBef>
                  <a:spcPct val="0"/>
                </a:spcBef>
                <a:buFontTx/>
                <a:buNone/>
              </a:pPr>
              <a:t>23</a:t>
            </a:fld>
            <a:endParaRPr lang="en-GB" altLang="en-US" sz="1100">
              <a:solidFill>
                <a:srgbClr val="000000"/>
              </a:solidFill>
              <a:latin typeface="Times New Roman"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So much for this lesson!</a:t>
            </a:r>
          </a:p>
          <a:p>
            <a:pPr marL="0" indent="0" eaLnBrk="1" hangingPunct="1">
              <a:buNone/>
            </a:pPr>
            <a:endParaRPr lang="en-US" altLang="en-US" noProof="0" dirty="0"/>
          </a:p>
          <a:p>
            <a:pPr marL="0" indent="0" eaLnBrk="1" hangingPunct="1">
              <a:buNone/>
            </a:pPr>
            <a:r>
              <a:rPr lang="en-US" altLang="en-US" noProof="0" dirty="0"/>
              <a:t>In the next lesson, we will discuss the interaction between economic growth and international trade based on the Solow-Swan model.</a:t>
            </a:r>
          </a:p>
          <a:p>
            <a:pPr marL="0" indent="0" eaLnBrk="1" hangingPunct="1">
              <a:buNone/>
            </a:pPr>
            <a:endParaRPr lang="en-US" altLang="en-US" noProof="0" dirty="0"/>
          </a:p>
          <a:p>
            <a:pPr marL="0" indent="0" eaLnBrk="1" hangingPunct="1">
              <a:buNone/>
            </a:pPr>
            <a:r>
              <a:rPr lang="en-US" altLang="en-US" noProof="0" dirty="0"/>
              <a:t>____________________</a:t>
            </a:r>
          </a:p>
          <a:p>
            <a:pPr marL="0" indent="0" eaLnBrk="1" hangingPunct="1">
              <a:buNone/>
            </a:pPr>
            <a:endParaRPr lang="en-US" altLang="en-US" noProof="0"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Hello everybody! This is lesson 13 of the Lecture „International Economics“. I will discuss slide </a:t>
            </a:r>
            <a:r>
              <a:rPr lang="en-US" altLang="en-US" sz="1200" dirty="0">
                <a:solidFill>
                  <a:srgbClr val="0000CC"/>
                </a:solidFill>
                <a:cs typeface="Arial" pitchFamily="34" charset="0"/>
              </a:rPr>
              <a:t>25 to 35 </a:t>
            </a:r>
            <a:r>
              <a:rPr lang="en-US" altLang="en-US" dirty="0"/>
              <a:t>of Chapter 2 “Economic Growth in Open Economies”</a:t>
            </a:r>
          </a:p>
          <a:p>
            <a:pPr marL="0" indent="0" eaLnBrk="1" hangingPunct="1">
              <a:buNone/>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In this lesson I will review the Solow-Swan Model for closed economy, which we will open then in the next lesson to analyze the interaction between international trade and growth.</a:t>
            </a:r>
            <a:endParaRPr lang="de-DE"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C64908D-5699-4504-9D7A-FA4A70A762D8}" type="slidenum">
              <a:rPr lang="en-GB" altLang="en-US" sz="1100" smtClean="0">
                <a:latin typeface="Times New Roman" pitchFamily="18" charset="0"/>
              </a:rPr>
              <a:pPr>
                <a:spcBef>
                  <a:spcPct val="0"/>
                </a:spcBef>
                <a:buFontTx/>
                <a:buNone/>
              </a:pPr>
              <a:t>24</a:t>
            </a:fld>
            <a:endParaRPr lang="en-GB" altLang="en-US" sz="1100">
              <a:latin typeface="Times New Roman"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de-DE" altLang="en-US" dirty="0"/>
              <a:t>FTXT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noChangeArrowheads="1"/>
          </p:cNvSpPr>
          <p:nvPr>
            <p:ph type="ftr" sz="quarter" idx="4294967295"/>
          </p:nvPr>
        </p:nvSpPr>
        <p:spPr bwMode="auto">
          <a:xfrm>
            <a:off x="0" y="9721850"/>
            <a:ext cx="3074988"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lgn="ctr">
              <a:spcBef>
                <a:spcPct val="0"/>
              </a:spcBef>
              <a:buFontTx/>
              <a:buNone/>
            </a:pPr>
            <a:r>
              <a:rPr lang="en-GB" altLang="en-US" sz="1100">
                <a:solidFill>
                  <a:srgbClr val="000000"/>
                </a:solidFill>
                <a:latin typeface="Times New Roman" pitchFamily="18" charset="0"/>
              </a:rPr>
              <a:t>Prof. Dr. Rainer Maurer - Grundzüge Makroökonomik</a:t>
            </a:r>
          </a:p>
        </p:txBody>
      </p:sp>
      <p:sp>
        <p:nvSpPr>
          <p:cNvPr id="13209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51BA378E-FB07-40EA-A808-4DBE00F319D1}" type="slidenum">
              <a:rPr lang="en-GB" altLang="en-US" sz="1100" smtClean="0">
                <a:solidFill>
                  <a:srgbClr val="000000"/>
                </a:solidFill>
                <a:latin typeface="Times New Roman" pitchFamily="18" charset="0"/>
              </a:rPr>
              <a:pPr>
                <a:spcBef>
                  <a:spcPct val="0"/>
                </a:spcBef>
                <a:buFontTx/>
                <a:buNone/>
              </a:pPr>
              <a:t>25</a:t>
            </a:fld>
            <a:endParaRPr lang="en-GB" altLang="en-US" sz="1100">
              <a:solidFill>
                <a:srgbClr val="000000"/>
              </a:solidFill>
              <a:latin typeface="Times New Roman" pitchFamily="18" charset="0"/>
            </a:endParaRPr>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The Solow-Swan model is the textbook version of the neoclassical growth theory. The neoclassical growth theory has been empirically tested quite often and is well-known for describing the data quite good.</a:t>
            </a:r>
          </a:p>
          <a:p>
            <a:pPr marL="0" indent="0" eaLnBrk="1" hangingPunct="1">
              <a:buNone/>
            </a:pPr>
            <a:endParaRPr lang="en-US" altLang="en-US" dirty="0"/>
          </a:p>
          <a:p>
            <a:pPr marL="0" indent="0" eaLnBrk="1" hangingPunct="1">
              <a:buNone/>
            </a:pPr>
            <a:r>
              <a:rPr lang="en-US" altLang="en-US" dirty="0"/>
              <a:t>It is based on the idea that GDP production of a country can be described by a macroeconomic production function, which contains all production factors of a country. </a:t>
            </a:r>
          </a:p>
          <a:p>
            <a:pPr marL="0" indent="0" eaLnBrk="1" hangingPunct="1">
              <a:buNone/>
            </a:pPr>
            <a:endParaRPr lang="en-US" altLang="en-US" dirty="0"/>
          </a:p>
          <a:p>
            <a:pPr marL="0" indent="0" eaLnBrk="1" hangingPunct="1">
              <a:buNone/>
            </a:pPr>
            <a:r>
              <a:rPr lang="en-US" altLang="en-US" dirty="0"/>
              <a:t>In this exposition of the macroeconomic production function the y-axis measures GDP output, represented by upper-case letter “Y” and the x-axis measures the input of physical capital, like production machines, buildings, infrastructure or vehicle fleet. The shortcut for physical capital is the upper-case “K”.</a:t>
            </a:r>
          </a:p>
          <a:p>
            <a:pPr marL="0" indent="0" eaLnBrk="1" hangingPunct="1">
              <a:buNone/>
            </a:pPr>
            <a:endParaRPr lang="en-US" altLang="en-US" dirty="0"/>
          </a:p>
          <a:p>
            <a:pPr marL="0" indent="0" eaLnBrk="1" hangingPunct="1">
              <a:buNone/>
            </a:pPr>
            <a:r>
              <a:rPr lang="en-US" altLang="en-US" dirty="0"/>
              <a:t>All other production factors are kept constant in this diagram. For example </a:t>
            </a:r>
          </a:p>
          <a:p>
            <a:pPr marL="0" indent="0" eaLnBrk="1" hangingPunct="1">
              <a:buNone/>
            </a:pPr>
            <a:r>
              <a:rPr lang="en-US" altLang="en-US" dirty="0"/>
              <a:t>upper-case A represents the stock of accumulated knowledge, </a:t>
            </a:r>
          </a:p>
          <a:p>
            <a:pPr marL="0" indent="0" eaLnBrk="1" hangingPunct="1">
              <a:buNone/>
            </a:pPr>
            <a:r>
              <a:rPr lang="en-US" altLang="en-US" dirty="0"/>
              <a:t>upper-case B represents land and natural resources,</a:t>
            </a:r>
          </a:p>
          <a:p>
            <a:pPr marL="0" indent="0" eaLnBrk="1" hangingPunct="1">
              <a:buNone/>
            </a:pPr>
            <a:r>
              <a:rPr lang="en-US" altLang="en-US" dirty="0"/>
              <a:t>upper-case L represents physical labor of workers,</a:t>
            </a:r>
          </a:p>
          <a:p>
            <a:pPr marL="0" indent="0" eaLnBrk="1" hangingPunct="1">
              <a:buNone/>
            </a:pPr>
            <a:r>
              <a:rPr lang="en-US" altLang="en-US" dirty="0"/>
              <a:t>and upper-case H represents the human capital of workers, this is their knowledge and skills.</a:t>
            </a:r>
          </a:p>
          <a:p>
            <a:pPr marL="0" indent="0" eaLnBrk="1" hangingPunct="1">
              <a:buNone/>
            </a:pPr>
            <a:endParaRPr lang="en-US" altLang="en-US" dirty="0"/>
          </a:p>
          <a:p>
            <a:pPr marL="0" indent="0" eaLnBrk="1" hangingPunct="1">
              <a:buNone/>
            </a:pPr>
            <a:r>
              <a:rPr lang="en-US" altLang="en-US" dirty="0"/>
              <a:t>The stock of physical capital is a migration parameter in this diagram, this means, if the stock of physical capital is changed we migrate along the production function.</a:t>
            </a:r>
          </a:p>
          <a:p>
            <a:pPr marL="0" indent="0" eaLnBrk="1" hangingPunct="1">
              <a:buNone/>
            </a:pPr>
            <a:endParaRPr lang="en-US" altLang="en-US" dirty="0"/>
          </a:p>
          <a:p>
            <a:pPr marL="0" indent="0" eaLnBrk="1" hangingPunct="1">
              <a:buNone/>
            </a:pPr>
            <a:r>
              <a:rPr lang="en-US" altLang="en-US" dirty="0"/>
              <a:t>The other input factors are shift parameters, this means, if their input quantities are increased the whole production function has to be shifted upwards and vice versa.</a:t>
            </a:r>
          </a:p>
          <a:p>
            <a:pPr marL="0" indent="0" eaLnBrk="1" hangingPunct="1">
              <a:buNone/>
            </a:pPr>
            <a:endParaRPr lang="en-US" altLang="en-US" dirty="0"/>
          </a:p>
          <a:p>
            <a:pPr marL="0" indent="0" eaLnBrk="1" hangingPunct="1">
              <a:buNone/>
            </a:pPr>
            <a:r>
              <a:rPr lang="en-US" altLang="en-US" dirty="0"/>
              <a:t>This green line CLICK represents the savings function of the economy. The Solow-Swan model assumes that every country has a constant savings ratio in percent of GDP, such that CLICK macroeconomic savings equals the savings ratio, here represented by lower-case letter “s”, times GDP.</a:t>
            </a:r>
          </a:p>
          <a:p>
            <a:pPr marL="0" indent="0" eaLnBrk="1" hangingPunct="1">
              <a:buNone/>
            </a:pPr>
            <a:endParaRPr lang="en-US" altLang="en-US" dirty="0"/>
          </a:p>
          <a:p>
            <a:pPr marL="0" indent="0" eaLnBrk="1" hangingPunct="1">
              <a:buNone/>
            </a:pPr>
            <a:r>
              <a:rPr lang="en-US" altLang="en-US" dirty="0"/>
              <a:t>In a closed economy domestic savings cannot flow to foreign countries, as already mentioned.</a:t>
            </a:r>
          </a:p>
          <a:p>
            <a:pPr marL="0" indent="0" eaLnBrk="1" hangingPunct="1">
              <a:buNone/>
            </a:pPr>
            <a:endParaRPr lang="en-US" altLang="en-US" dirty="0"/>
          </a:p>
          <a:p>
            <a:pPr marL="0" indent="0" eaLnBrk="1" hangingPunct="1">
              <a:buNone/>
            </a:pPr>
            <a:r>
              <a:rPr lang="en-US" altLang="en-US" dirty="0"/>
              <a:t>Consequently they must be invested inside the country. As a result, domestic savings must equal domestic gross investment CLICK. For which we use upper-case letter “I”.</a:t>
            </a:r>
          </a:p>
          <a:p>
            <a:pPr marL="0" indent="0" eaLnBrk="1" hangingPunct="1">
              <a:buNone/>
            </a:pPr>
            <a:endParaRPr lang="en-US" altLang="en-US" dirty="0"/>
          </a:p>
          <a:p>
            <a:pPr marL="0" indent="0" eaLnBrk="1" hangingPunct="1">
              <a:buNone/>
            </a:pPr>
            <a:r>
              <a:rPr lang="en-US" altLang="en-US" dirty="0"/>
              <a:t>So the savings curve represents in a closed economy also the gross investment curve.</a:t>
            </a:r>
          </a:p>
          <a:p>
            <a:pPr marL="0" indent="0" eaLnBrk="1" hangingPunct="1">
              <a:buNone/>
            </a:pPr>
            <a:endParaRPr lang="en-US" altLang="en-US" dirty="0"/>
          </a:p>
          <a:p>
            <a:pPr marL="0" indent="0" eaLnBrk="1" hangingPunct="1">
              <a:buNone/>
            </a:pPr>
            <a:r>
              <a:rPr lang="en-US" altLang="en-US" dirty="0"/>
              <a:t>To complete the Solow-Swan model, we have to add the depreciation curve. CLICK</a:t>
            </a:r>
          </a:p>
          <a:p>
            <a:pPr marL="0" indent="0" eaLnBrk="1" hangingPunct="1">
              <a:buNone/>
            </a:pPr>
            <a:endParaRPr lang="en-US" altLang="en-US" dirty="0"/>
          </a:p>
          <a:p>
            <a:pPr marL="0" indent="0" eaLnBrk="1" hangingPunct="1">
              <a:buNone/>
            </a:pPr>
            <a:r>
              <a:rPr lang="en-US" altLang="en-US" dirty="0"/>
              <a:t>The slope of the line is determined by the depreciation rate </a:t>
            </a:r>
            <a:r>
              <a:rPr lang="en-US" altLang="en-US" dirty="0" err="1"/>
              <a:t>lamda</a:t>
            </a:r>
            <a:r>
              <a:rPr lang="en-US" altLang="en-US" dirty="0"/>
              <a:t>. </a:t>
            </a:r>
          </a:p>
          <a:p>
            <a:pPr marL="0" indent="0" eaLnBrk="1" hangingPunct="1">
              <a:buNone/>
            </a:pPr>
            <a:endParaRPr lang="en-US" altLang="en-US" dirty="0"/>
          </a:p>
          <a:p>
            <a:pPr marL="0" indent="0" eaLnBrk="1" hangingPunct="1">
              <a:buNone/>
            </a:pPr>
            <a:r>
              <a:rPr lang="en-US" altLang="en-US" dirty="0"/>
              <a:t>This capital depreciation curve implies a quite high depreciation ratio:  for a capital stock equal to the length of 7 little quadrats CLICK, total depreciation equal the length of 5 little quads  CLICK. </a:t>
            </a:r>
          </a:p>
          <a:p>
            <a:pPr marL="0" indent="0" eaLnBrk="1" hangingPunct="1">
              <a:buNone/>
            </a:pPr>
            <a:endParaRPr lang="en-US" altLang="en-US" dirty="0"/>
          </a:p>
          <a:p>
            <a:pPr marL="0" indent="0" eaLnBrk="1" hangingPunct="1">
              <a:buNone/>
            </a:pPr>
            <a:r>
              <a:rPr lang="en-US" altLang="en-US" dirty="0"/>
              <a:t>As a result the savings ratio </a:t>
            </a:r>
            <a:r>
              <a:rPr lang="en-US" altLang="en-US" dirty="0" err="1"/>
              <a:t>lamda</a:t>
            </a:r>
            <a:r>
              <a:rPr lang="en-US" altLang="en-US" dirty="0"/>
              <a:t> equals 5 over 7, what equals roughly 71%  CLICK. </a:t>
            </a:r>
          </a:p>
          <a:p>
            <a:pPr marL="0" indent="0" eaLnBrk="1" hangingPunct="1">
              <a:buNone/>
            </a:pPr>
            <a:endParaRPr lang="en-US" altLang="en-US" dirty="0"/>
          </a:p>
          <a:p>
            <a:pPr marL="0" indent="0" eaLnBrk="1" hangingPunct="1">
              <a:buNone/>
            </a:pPr>
            <a:r>
              <a:rPr lang="en-US" altLang="en-US" dirty="0"/>
              <a:t>A more realistic depreciation ratio for Germany would be somewhere between 2 and 3%. We use here a savings ratio of 71% to simplify the graphical exposition.</a:t>
            </a: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Grp="1" noChangeArrowheads="1"/>
          </p:cNvSpPr>
          <p:nvPr>
            <p:ph type="ftr" sz="quarter" idx="4294967295"/>
          </p:nvPr>
        </p:nvSpPr>
        <p:spPr bwMode="auto">
          <a:xfrm>
            <a:off x="0" y="9721850"/>
            <a:ext cx="3074988"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lgn="ctr">
              <a:spcBef>
                <a:spcPct val="0"/>
              </a:spcBef>
              <a:buFontTx/>
              <a:buNone/>
            </a:pPr>
            <a:r>
              <a:rPr lang="en-GB" altLang="en-US" sz="1100">
                <a:solidFill>
                  <a:srgbClr val="000000"/>
                </a:solidFill>
                <a:latin typeface="Times New Roman" pitchFamily="18" charset="0"/>
              </a:rPr>
              <a:t>Prof. Dr. Rainer Maurer - Grundzüge Makroökonomik</a:t>
            </a:r>
          </a:p>
        </p:txBody>
      </p:sp>
      <p:sp>
        <p:nvSpPr>
          <p:cNvPr id="13312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D104295-D657-49D8-8DEB-1F2A86BB767D}" type="slidenum">
              <a:rPr lang="en-GB" altLang="en-US" sz="1100" smtClean="0">
                <a:solidFill>
                  <a:srgbClr val="000000"/>
                </a:solidFill>
                <a:latin typeface="Times New Roman" pitchFamily="18" charset="0"/>
              </a:rPr>
              <a:pPr>
                <a:spcBef>
                  <a:spcPct val="0"/>
                </a:spcBef>
                <a:buFontTx/>
                <a:buNone/>
              </a:pPr>
              <a:t>26</a:t>
            </a:fld>
            <a:endParaRPr lang="en-GB" altLang="en-US" sz="1100">
              <a:solidFill>
                <a:srgbClr val="000000"/>
              </a:solidFill>
              <a:latin typeface="Times New Roman" pitchFamily="18" charset="0"/>
            </a:endParaRPr>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Now that we have completed the Solow-Swan model we can start the analysis, to what level this economy grows CLICK, if we start with a historically given level of the capital stock CLICK as indicated here with the shortcut capital letter K today. </a:t>
            </a:r>
          </a:p>
          <a:p>
            <a:pPr marL="0" indent="0" eaLnBrk="1" hangingPunct="1">
              <a:buNone/>
            </a:pP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Grp="1" noChangeArrowheads="1"/>
          </p:cNvSpPr>
          <p:nvPr>
            <p:ph type="ftr" sz="quarter" idx="4294967295"/>
          </p:nvPr>
        </p:nvSpPr>
        <p:spPr bwMode="auto">
          <a:xfrm>
            <a:off x="0" y="9721850"/>
            <a:ext cx="3074988"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lgn="ctr">
              <a:spcBef>
                <a:spcPct val="0"/>
              </a:spcBef>
              <a:buFontTx/>
              <a:buNone/>
            </a:pPr>
            <a:r>
              <a:rPr lang="en-GB" altLang="en-US" sz="1100">
                <a:solidFill>
                  <a:srgbClr val="000000"/>
                </a:solidFill>
                <a:latin typeface="Times New Roman" pitchFamily="18" charset="0"/>
              </a:rPr>
              <a:t>Prof. Dr. Rainer Maurer - Grundzüge Makroökonomik</a:t>
            </a:r>
          </a:p>
        </p:txBody>
      </p:sp>
      <p:sp>
        <p:nvSpPr>
          <p:cNvPr id="13414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9CF1626-6A59-48D1-9DE8-87AE685755E2}" type="slidenum">
              <a:rPr lang="en-GB" altLang="en-US" sz="1100" smtClean="0">
                <a:solidFill>
                  <a:srgbClr val="000000"/>
                </a:solidFill>
                <a:latin typeface="Times New Roman" pitchFamily="18" charset="0"/>
              </a:rPr>
              <a:pPr>
                <a:spcBef>
                  <a:spcPct val="0"/>
                </a:spcBef>
                <a:buFontTx/>
                <a:buNone/>
              </a:pPr>
              <a:t>27</a:t>
            </a:fld>
            <a:endParaRPr lang="en-GB" altLang="en-US" sz="1100">
              <a:solidFill>
                <a:srgbClr val="000000"/>
              </a:solidFill>
              <a:latin typeface="Times New Roman" pitchFamily="18" charset="0"/>
            </a:endParaRPr>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If we assume that the economy has reached this level of the capital stock, the resulting GDP will equal CLICK </a:t>
            </a:r>
            <a:r>
              <a:rPr lang="en-US" altLang="en-US" dirty="0" err="1"/>
              <a:t>Yt</a:t>
            </a:r>
            <a:r>
              <a:rPr lang="en-US" altLang="en-US" dirty="0"/>
              <a:t>. Under the simplifying assumptions of this Solow-Swan model GDP is equal with household disposable income. </a:t>
            </a:r>
          </a:p>
          <a:p>
            <a:pPr marL="0" indent="0" eaLnBrk="1" hangingPunct="1">
              <a:buNone/>
            </a:pPr>
            <a:endParaRPr lang="en-US" altLang="en-US" dirty="0"/>
          </a:p>
          <a:p>
            <a:pPr marL="0" indent="0" eaLnBrk="1" hangingPunct="1">
              <a:buNone/>
            </a:pPr>
            <a:r>
              <a:rPr lang="en-US" altLang="en-US" dirty="0"/>
              <a:t>The savings curve tells us, how much of this GDP is saved CLICK and how much is consumed CLICK. The capital market equals savings with gross investment CLICK.</a:t>
            </a:r>
          </a:p>
          <a:p>
            <a:pPr marL="0" indent="0" eaLnBrk="1" hangingPunct="1">
              <a:buNone/>
            </a:pPr>
            <a:endParaRPr lang="en-US" altLang="en-US" dirty="0"/>
          </a:p>
          <a:p>
            <a:pPr marL="0" indent="0" eaLnBrk="1" hangingPunct="1">
              <a:buNone/>
            </a:pPr>
            <a:r>
              <a:rPr lang="en-US" altLang="en-US" dirty="0"/>
              <a:t>If we subtract capital depreciation from gross investment, we receive net investment. CLICK</a:t>
            </a:r>
          </a:p>
          <a:p>
            <a:pPr marL="0" indent="0" eaLnBrk="1" hangingPunct="1">
              <a:buNone/>
            </a:pP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ChangeArrowheads="1"/>
          </p:cNvSpPr>
          <p:nvPr>
            <p:ph type="ftr" sz="quarter" idx="4294967295"/>
          </p:nvPr>
        </p:nvSpPr>
        <p:spPr bwMode="auto">
          <a:xfrm>
            <a:off x="0" y="9721850"/>
            <a:ext cx="3074988"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lgn="ctr">
              <a:spcBef>
                <a:spcPct val="0"/>
              </a:spcBef>
              <a:buFontTx/>
              <a:buNone/>
            </a:pPr>
            <a:r>
              <a:rPr lang="en-GB" altLang="en-US" sz="1100">
                <a:solidFill>
                  <a:srgbClr val="000000"/>
                </a:solidFill>
                <a:latin typeface="Times New Roman" pitchFamily="18" charset="0"/>
              </a:rPr>
              <a:t>Prof. Dr. Rainer Maurer - Grundzüge Makroökonomik</a:t>
            </a:r>
          </a:p>
        </p:txBody>
      </p:sp>
      <p:sp>
        <p:nvSpPr>
          <p:cNvPr id="13517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FF71261-74DC-4657-8646-5724EBF4C9AA}" type="slidenum">
              <a:rPr lang="en-GB" altLang="en-US" sz="1100" smtClean="0">
                <a:solidFill>
                  <a:srgbClr val="000000"/>
                </a:solidFill>
                <a:latin typeface="Times New Roman" pitchFamily="18" charset="0"/>
              </a:rPr>
              <a:pPr>
                <a:spcBef>
                  <a:spcPct val="0"/>
                </a:spcBef>
                <a:buFontTx/>
                <a:buNone/>
              </a:pPr>
              <a:t>28</a:t>
            </a:fld>
            <a:endParaRPr lang="en-GB" altLang="en-US" sz="1100">
              <a:solidFill>
                <a:srgbClr val="000000"/>
              </a:solidFill>
              <a:latin typeface="Times New Roman" pitchFamily="18" charset="0"/>
            </a:endParaRPr>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Net investment equals the change of the stock of physical capital. Therefore, we use the symbol delta K for net investment.</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Consequently, we can find the capital stock of the next period t +1 by adding net investment to the capital stock of the current period t. CLICK</a:t>
            </a:r>
          </a:p>
          <a:p>
            <a:pPr marL="0" indent="0" eaLnBrk="1" hangingPunct="1">
              <a:buNone/>
            </a:pP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Grp="1" noChangeArrowheads="1"/>
          </p:cNvSpPr>
          <p:nvPr>
            <p:ph type="ftr" sz="quarter" idx="4294967295"/>
          </p:nvPr>
        </p:nvSpPr>
        <p:spPr bwMode="auto">
          <a:xfrm>
            <a:off x="0" y="9721850"/>
            <a:ext cx="3074988"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lgn="ctr">
              <a:spcBef>
                <a:spcPct val="0"/>
              </a:spcBef>
              <a:buFontTx/>
              <a:buNone/>
            </a:pPr>
            <a:r>
              <a:rPr lang="en-GB" altLang="en-US" sz="1100">
                <a:solidFill>
                  <a:srgbClr val="000000"/>
                </a:solidFill>
                <a:latin typeface="Times New Roman" pitchFamily="18" charset="0"/>
              </a:rPr>
              <a:t>Prof. Dr. Rainer Maurer - Grundzüge Makroökonomik</a:t>
            </a:r>
          </a:p>
        </p:txBody>
      </p:sp>
      <p:sp>
        <p:nvSpPr>
          <p:cNvPr id="13619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D1A881A-0EBC-4EAB-A4A3-FF7AE7ED10DE}" type="slidenum">
              <a:rPr lang="en-GB" altLang="en-US" sz="1100" smtClean="0">
                <a:solidFill>
                  <a:srgbClr val="000000"/>
                </a:solidFill>
                <a:latin typeface="Times New Roman" pitchFamily="18" charset="0"/>
              </a:rPr>
              <a:pPr>
                <a:spcBef>
                  <a:spcPct val="0"/>
                </a:spcBef>
                <a:buFontTx/>
                <a:buNone/>
              </a:pPr>
              <a:t>29</a:t>
            </a:fld>
            <a:endParaRPr lang="en-GB" altLang="en-US" sz="1100">
              <a:solidFill>
                <a:srgbClr val="000000"/>
              </a:solidFill>
              <a:latin typeface="Times New Roman" pitchFamily="18" charset="0"/>
            </a:endParaRPr>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t>If we do this graphically, we have the add this net investment to the old capital stock.</a:t>
            </a:r>
          </a:p>
          <a:p>
            <a:pPr marL="0" marR="0" lvl="0" indent="0" algn="l" defTabSz="7620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t>The length of the vertical and horizontal bracket are identical, as you can control with the help of a straight edge.</a:t>
            </a:r>
          </a:p>
          <a:p>
            <a:pPr marL="0" marR="0" lvl="0" indent="0" algn="l" defTabSz="7620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t>We can now determine the new GDP level of period </a:t>
            </a:r>
            <a:r>
              <a:rPr lang="en-US" altLang="en-US" dirty="0" err="1"/>
              <a:t>t+1</a:t>
            </a:r>
            <a:r>
              <a:rPr lang="en-US" altLang="en-US" dirty="0"/>
              <a:t> and the resulting gross investment level as before. CLICK</a:t>
            </a:r>
          </a:p>
          <a:p>
            <a:pPr marL="0" indent="0" eaLnBrk="1" hangingPunct="1">
              <a:buNone/>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8F5F74C-A5D4-41BD-B246-74D6A2900584}" type="slidenum">
              <a:rPr lang="en-GB" altLang="en-US" sz="1100" smtClean="0">
                <a:solidFill>
                  <a:srgbClr val="000000"/>
                </a:solidFill>
                <a:latin typeface="Times New Roman" pitchFamily="18" charset="0"/>
              </a:rPr>
              <a:pPr>
                <a:spcBef>
                  <a:spcPct val="0"/>
                </a:spcBef>
                <a:buFontTx/>
                <a:buNone/>
              </a:pPr>
              <a:t>3</a:t>
            </a:fld>
            <a:endParaRPr lang="en-GB" altLang="en-US" sz="1100">
              <a:solidFill>
                <a:srgbClr val="000000"/>
              </a:solidFill>
              <a:latin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So let’s start with the Balance of Payments…</a:t>
            </a:r>
            <a:endParaRPr lang="de-DE"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
          <p:cNvSpPr>
            <a:spLocks noGrp="1" noChangeArrowheads="1"/>
          </p:cNvSpPr>
          <p:nvPr>
            <p:ph type="ftr" sz="quarter" idx="4294967295"/>
          </p:nvPr>
        </p:nvSpPr>
        <p:spPr bwMode="auto">
          <a:xfrm>
            <a:off x="0" y="9721850"/>
            <a:ext cx="3074988"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lgn="ctr">
              <a:spcBef>
                <a:spcPct val="0"/>
              </a:spcBef>
              <a:buFontTx/>
              <a:buNone/>
            </a:pPr>
            <a:r>
              <a:rPr lang="en-GB" altLang="en-US" sz="1100">
                <a:solidFill>
                  <a:srgbClr val="000000"/>
                </a:solidFill>
                <a:latin typeface="Times New Roman" pitchFamily="18" charset="0"/>
              </a:rPr>
              <a:t>Prof. Dr. Rainer Maurer - Grundzüge Makroökonomik</a:t>
            </a:r>
          </a:p>
        </p:txBody>
      </p:sp>
      <p:sp>
        <p:nvSpPr>
          <p:cNvPr id="13721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1A0FA65-ADA5-42C7-AFF7-15EAF2E7431F}" type="slidenum">
              <a:rPr lang="en-GB" altLang="en-US" sz="1100" smtClean="0">
                <a:solidFill>
                  <a:srgbClr val="000000"/>
                </a:solidFill>
                <a:latin typeface="Times New Roman" pitchFamily="18" charset="0"/>
              </a:rPr>
              <a:pPr>
                <a:spcBef>
                  <a:spcPct val="0"/>
                </a:spcBef>
                <a:buFontTx/>
                <a:buNone/>
              </a:pPr>
              <a:t>30</a:t>
            </a:fld>
            <a:endParaRPr lang="en-GB" altLang="en-US" sz="1100">
              <a:solidFill>
                <a:srgbClr val="000000"/>
              </a:solidFill>
              <a:latin typeface="Times New Roman" pitchFamily="18" charset="0"/>
            </a:endParaRPr>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If we subtract capital depreciation CLICK from the gross investment level CLICK, we receive the new net investment level. CLICK</a:t>
            </a:r>
          </a:p>
          <a:p>
            <a:pPr marL="0" indent="0" eaLnBrk="1" hangingPunct="1">
              <a:buNone/>
            </a:pP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Grp="1" noChangeArrowheads="1"/>
          </p:cNvSpPr>
          <p:nvPr>
            <p:ph type="ftr" sz="quarter" idx="4294967295"/>
          </p:nvPr>
        </p:nvSpPr>
        <p:spPr bwMode="auto">
          <a:xfrm>
            <a:off x="0" y="9721850"/>
            <a:ext cx="3074988"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lgn="ctr">
              <a:spcBef>
                <a:spcPct val="0"/>
              </a:spcBef>
              <a:buFontTx/>
              <a:buNone/>
            </a:pPr>
            <a:r>
              <a:rPr lang="en-GB" altLang="en-US" sz="1100">
                <a:solidFill>
                  <a:srgbClr val="000000"/>
                </a:solidFill>
                <a:latin typeface="Times New Roman" pitchFamily="18" charset="0"/>
              </a:rPr>
              <a:t>Prof. Dr. Rainer Maurer - Grundzüge Makroökonomik</a:t>
            </a:r>
          </a:p>
        </p:txBody>
      </p:sp>
      <p:sp>
        <p:nvSpPr>
          <p:cNvPr id="13824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CA81A39-529A-4216-97E7-AFE35E894469}" type="slidenum">
              <a:rPr lang="en-GB" altLang="en-US" sz="1100" smtClean="0">
                <a:solidFill>
                  <a:srgbClr val="000000"/>
                </a:solidFill>
                <a:latin typeface="Times New Roman" pitchFamily="18" charset="0"/>
              </a:rPr>
              <a:pPr>
                <a:spcBef>
                  <a:spcPct val="0"/>
                </a:spcBef>
                <a:buFontTx/>
                <a:buNone/>
              </a:pPr>
              <a:t>31</a:t>
            </a:fld>
            <a:endParaRPr lang="en-GB" altLang="en-US" sz="1100">
              <a:solidFill>
                <a:srgbClr val="000000"/>
              </a:solidFill>
              <a:latin typeface="Times New Roman" pitchFamily="18" charset="0"/>
            </a:endParaRPr>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t>Net investment equals the number of new machines which are added to the capital stock. Consequently, we can find the capital stock of the next period t +2 again by adding net investment to the capital stock of the period </a:t>
            </a:r>
            <a:r>
              <a:rPr lang="en-US" altLang="en-US" dirty="0" err="1"/>
              <a:t>t+1</a:t>
            </a:r>
            <a:r>
              <a:rPr lang="en-US" altLang="en-US" dirty="0"/>
              <a:t>. CLICK </a:t>
            </a:r>
            <a:r>
              <a:rPr lang="en-US" altLang="en-US" dirty="0" err="1"/>
              <a:t>CLICK</a:t>
            </a:r>
            <a:endParaRPr lang="en-US" altLang="en-US" dirty="0"/>
          </a:p>
          <a:p>
            <a:pPr marL="0" indent="0" eaLnBrk="1" hangingPunct="1">
              <a:buNone/>
            </a:pPr>
            <a:endParaRPr lang="en-US" altLang="en-US" dirty="0"/>
          </a:p>
          <a:p>
            <a:pPr marL="0" indent="0" eaLnBrk="1" hangingPunct="1">
              <a:buNone/>
            </a:pPr>
            <a:r>
              <a:rPr lang="en-US" altLang="en-US" dirty="0"/>
              <a:t>And now this process repeats itself over a couple of periods…CLICK…CLICK…</a:t>
            </a:r>
          </a:p>
          <a:p>
            <a:pPr marL="0" indent="0" eaLnBrk="1" hangingPunct="1">
              <a:buNone/>
            </a:pP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4"/>
          <p:cNvSpPr>
            <a:spLocks noGrp="1" noChangeArrowheads="1"/>
          </p:cNvSpPr>
          <p:nvPr>
            <p:ph type="ftr" sz="quarter" idx="4294967295"/>
          </p:nvPr>
        </p:nvSpPr>
        <p:spPr bwMode="auto">
          <a:xfrm>
            <a:off x="0" y="9721850"/>
            <a:ext cx="3074988"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lgn="ctr">
              <a:spcBef>
                <a:spcPct val="0"/>
              </a:spcBef>
              <a:buFontTx/>
              <a:buNone/>
            </a:pPr>
            <a:r>
              <a:rPr lang="en-GB" altLang="en-US" sz="1100">
                <a:solidFill>
                  <a:srgbClr val="000000"/>
                </a:solidFill>
                <a:latin typeface="Times New Roman" pitchFamily="18" charset="0"/>
              </a:rPr>
              <a:t>Prof. Dr. Rainer Maurer - Grundzüge Makroökonomik</a:t>
            </a:r>
          </a:p>
        </p:txBody>
      </p:sp>
      <p:sp>
        <p:nvSpPr>
          <p:cNvPr id="13926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D0834B79-D4D1-4E2E-A4A0-45C71E979150}" type="slidenum">
              <a:rPr lang="en-GB" altLang="en-US" sz="1100" smtClean="0">
                <a:solidFill>
                  <a:srgbClr val="000000"/>
                </a:solidFill>
                <a:latin typeface="Times New Roman" pitchFamily="18" charset="0"/>
              </a:rPr>
              <a:pPr>
                <a:spcBef>
                  <a:spcPct val="0"/>
                </a:spcBef>
                <a:buFontTx/>
                <a:buNone/>
              </a:pPr>
              <a:t>32</a:t>
            </a:fld>
            <a:endParaRPr lang="en-GB" altLang="en-US" sz="1100">
              <a:solidFill>
                <a:srgbClr val="000000"/>
              </a:solidFill>
              <a:latin typeface="Times New Roman" pitchFamily="18" charset="0"/>
            </a:endParaRPr>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And again…</a:t>
            </a:r>
          </a:p>
          <a:p>
            <a:pPr marL="0" indent="0" eaLnBrk="1" hangingPunct="1">
              <a:buNone/>
            </a:pPr>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4"/>
          <p:cNvSpPr>
            <a:spLocks noGrp="1" noChangeArrowheads="1"/>
          </p:cNvSpPr>
          <p:nvPr>
            <p:ph type="ftr" sz="quarter" idx="4294967295"/>
          </p:nvPr>
        </p:nvSpPr>
        <p:spPr bwMode="auto">
          <a:xfrm>
            <a:off x="0" y="9721850"/>
            <a:ext cx="3074988"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lgn="ctr">
              <a:spcBef>
                <a:spcPct val="0"/>
              </a:spcBef>
              <a:buFontTx/>
              <a:buNone/>
            </a:pPr>
            <a:r>
              <a:rPr lang="en-GB" altLang="en-US" sz="1100">
                <a:solidFill>
                  <a:srgbClr val="000000"/>
                </a:solidFill>
                <a:latin typeface="Times New Roman" pitchFamily="18" charset="0"/>
              </a:rPr>
              <a:t>Prof. Dr. Rainer Maurer - Grundzüge Makroökonomik</a:t>
            </a:r>
          </a:p>
        </p:txBody>
      </p:sp>
      <p:sp>
        <p:nvSpPr>
          <p:cNvPr id="14029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5F5325B3-B51E-493E-AABC-DFE7AAC3BA49}" type="slidenum">
              <a:rPr lang="en-GB" altLang="en-US" sz="1100" smtClean="0">
                <a:solidFill>
                  <a:srgbClr val="000000"/>
                </a:solidFill>
                <a:latin typeface="Times New Roman" pitchFamily="18" charset="0"/>
              </a:rPr>
              <a:pPr>
                <a:spcBef>
                  <a:spcPct val="0"/>
                </a:spcBef>
                <a:buFontTx/>
                <a:buNone/>
              </a:pPr>
              <a:t>33</a:t>
            </a:fld>
            <a:endParaRPr lang="en-GB" altLang="en-US" sz="1100">
              <a:solidFill>
                <a:srgbClr val="000000"/>
              </a:solidFill>
              <a:latin typeface="Times New Roman" pitchFamily="18" charset="0"/>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As we can observe, net investment, the absolute change of the capital stock, is getting smaller and smaller.</a:t>
            </a:r>
          </a:p>
          <a:p>
            <a:pPr marL="0" indent="0" eaLnBrk="1" hangingPunct="1">
              <a:buNone/>
            </a:pPr>
            <a:endParaRPr lang="en-US" altLang="en-US" dirty="0"/>
          </a:p>
          <a:p>
            <a:pPr marL="0" indent="0" eaLnBrk="1" hangingPunct="1">
              <a:buNone/>
            </a:pPr>
            <a:r>
              <a:rPr lang="en-US" altLang="en-US" dirty="0"/>
              <a:t>When the intersection point of the savings curve and the depreciation line is reached, net investment will be zero and capital stock growth will stop. CLICK</a:t>
            </a:r>
          </a:p>
          <a:p>
            <a:pPr marL="0" indent="0" eaLnBrk="1" hangingPunct="1">
              <a:buNone/>
            </a:pPr>
            <a:endParaRPr lang="en-US" altLang="en-US" dirty="0"/>
          </a:p>
          <a:p>
            <a:pPr marL="0" indent="0" eaLnBrk="1" hangingPunct="1">
              <a:buNone/>
            </a:pPr>
            <a:endParaRPr lang="en-US" altLang="en-US" dirty="0"/>
          </a:p>
          <a:p>
            <a:pPr marL="0" indent="0" eaLnBrk="1" hangingPunct="1">
              <a:buNone/>
            </a:pPr>
            <a:r>
              <a:rPr lang="en-US" altLang="en-US" dirty="0"/>
              <a:t>So “K star” CLICK is the capital stock, where capital stock growth and as a result also GDP growth ends. Net investment is zero in this point. We call this state the “steady state”.</a:t>
            </a:r>
          </a:p>
          <a:p>
            <a:pPr marL="0" indent="0" eaLnBrk="1" hangingPunct="1">
              <a:buNone/>
            </a:pPr>
            <a:endParaRPr lang="en-US" altLang="en-US" dirty="0"/>
          </a:p>
          <a:p>
            <a:pPr marL="0" indent="0" eaLnBrk="1" hangingPunct="1">
              <a:buNone/>
            </a:pPr>
            <a:r>
              <a:rPr lang="en-US" altLang="en-US" dirty="0"/>
              <a:t>In the steady state the capital stock and GDP is stable. They neither shrink nor grow.</a:t>
            </a:r>
          </a:p>
          <a:p>
            <a:pPr marL="0" indent="0" eaLnBrk="1" hangingPunct="1">
              <a:buNone/>
            </a:pPr>
            <a:endParaRPr lang="en-US" altLang="en-US" dirty="0"/>
          </a:p>
          <a:p>
            <a:pPr marL="0" indent="0" eaLnBrk="1" hangingPunct="1">
              <a:buNone/>
            </a:pPr>
            <a:r>
              <a:rPr lang="en-US" altLang="en-US" dirty="0"/>
              <a:t>__________________________</a:t>
            </a:r>
          </a:p>
          <a:p>
            <a:pPr marL="0" indent="0" eaLnBrk="1" hangingPunct="1">
              <a:buNone/>
            </a:pPr>
            <a:endParaRPr lang="en-US" altLang="en-US" dirty="0"/>
          </a:p>
          <a:p>
            <a:pPr marL="0" indent="0" eaLnBrk="1" hangingPunct="1">
              <a:buNone/>
            </a:pPr>
            <a:r>
              <a:rPr lang="en-US" altLang="en-US" dirty="0"/>
              <a:t>So much for this lesson!</a:t>
            </a:r>
          </a:p>
          <a:p>
            <a:pPr marL="0" indent="0" eaLnBrk="1" hangingPunct="1">
              <a:buNone/>
            </a:pPr>
            <a:endParaRPr lang="en-US" altLang="en-US" dirty="0"/>
          </a:p>
          <a:p>
            <a:pPr marL="0" indent="0" eaLnBrk="1" hangingPunct="1">
              <a:buNone/>
            </a:pPr>
            <a:r>
              <a:rPr lang="en-US" altLang="en-US" dirty="0"/>
              <a:t>In the next lesson, we will open the economy and analyze how free international trade influences the growth process and the position of the steady state.</a:t>
            </a:r>
          </a:p>
          <a:p>
            <a:pPr marL="0" indent="0" eaLnBrk="1" hangingPunct="1">
              <a:buNone/>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__________________________</a:t>
            </a:r>
          </a:p>
          <a:p>
            <a:pPr marL="0" indent="0" eaLnBrk="1" hangingPunct="1">
              <a:buNone/>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Hello everybody! This is lesson 14 of the Lecture „International Economics“. I will discuss slide 36</a:t>
            </a:r>
            <a:r>
              <a:rPr lang="en-US" altLang="en-US" sz="1200" dirty="0">
                <a:solidFill>
                  <a:srgbClr val="0000CC"/>
                </a:solidFill>
                <a:cs typeface="Arial" pitchFamily="34" charset="0"/>
              </a:rPr>
              <a:t> to 51 </a:t>
            </a:r>
            <a:r>
              <a:rPr lang="en-US" altLang="en-US" dirty="0"/>
              <a:t>of Chapter 2 “Economic Growth in Open Economies”</a:t>
            </a:r>
          </a:p>
          <a:p>
            <a:pPr marL="0" indent="0" eaLnBrk="1" hangingPunct="1">
              <a:buNone/>
            </a:pPr>
            <a:endParaRPr lang="de-DE" altLang="en-US" dirty="0"/>
          </a:p>
          <a:p>
            <a:pPr marL="0" indent="0" eaLnBrk="1" hangingPunct="1">
              <a:buNone/>
            </a:pPr>
            <a:r>
              <a:rPr lang="en-US" altLang="en-US" dirty="0"/>
              <a:t>In this lesson we will open the Solow-Swan model and analyze how free international trade influences the growth process and the position of the steady state.</a:t>
            </a:r>
          </a:p>
          <a:p>
            <a:pPr marL="0" indent="0" eaLnBrk="1" hangingPunct="1">
              <a:buNone/>
            </a:pPr>
            <a:endParaRPr lang="en-US" altLang="en-US" dirty="0"/>
          </a:p>
          <a:p>
            <a:pPr marL="0" indent="0" eaLnBrk="1" hangingPunct="1">
              <a:buNone/>
            </a:pP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4451AC7-30B8-4292-BCEA-7E827512B460}" type="slidenum">
              <a:rPr lang="en-GB" altLang="en-US" sz="1100" smtClean="0">
                <a:latin typeface="Times New Roman" pitchFamily="18" charset="0"/>
              </a:rPr>
              <a:pPr>
                <a:spcBef>
                  <a:spcPct val="0"/>
                </a:spcBef>
                <a:buFontTx/>
                <a:buNone/>
              </a:pPr>
              <a:t>34</a:t>
            </a:fld>
            <a:endParaRPr lang="en-GB" altLang="en-US" sz="1100">
              <a:latin typeface="Times New Roman"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endParaRPr lang="en-US" altLang="en-US" noProof="0" dirty="0"/>
          </a:p>
          <a:p>
            <a:pPr marL="0" indent="0" eaLnBrk="1" hangingPunct="1">
              <a:buFontTx/>
              <a:buNone/>
            </a:pPr>
            <a:r>
              <a:rPr lang="de-DE" altLang="en-US" dirty="0"/>
              <a:t>FTXT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4233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32DDE8B9-4D0D-4427-B11F-6ECB94FBF243}" type="slidenum">
              <a:rPr lang="en-GB" altLang="en-US" sz="1100" smtClean="0">
                <a:latin typeface="Times New Roman" pitchFamily="18" charset="0"/>
              </a:rPr>
              <a:pPr>
                <a:spcBef>
                  <a:spcPct val="0"/>
                </a:spcBef>
                <a:buFontTx/>
                <a:buNone/>
              </a:pPr>
              <a:t>35</a:t>
            </a:fld>
            <a:endParaRPr lang="en-GB" altLang="en-US" sz="1100">
              <a:latin typeface="Times New Roman" pitchFamily="18" charset="0"/>
            </a:endParaRPr>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0"/>
              </a:spcBef>
              <a:buClrTx/>
              <a:buFontTx/>
              <a:buNone/>
            </a:pPr>
            <a:r>
              <a:rPr lang="en-US" altLang="en-US" sz="1200" b="0" baseline="0" dirty="0">
                <a:solidFill>
                  <a:schemeClr val="bg1"/>
                </a:solidFill>
              </a:rPr>
              <a:t>To understand the difference, let’s start the analysis from the perspective of the capital market:</a:t>
            </a:r>
          </a:p>
          <a:p>
            <a:pPr algn="l">
              <a:spcBef>
                <a:spcPct val="0"/>
              </a:spcBef>
              <a:buClrTx/>
              <a:buFontTx/>
              <a:buNone/>
            </a:pPr>
            <a:endParaRPr lang="en-US" altLang="en-US" sz="1200" b="0" baseline="0" dirty="0">
              <a:solidFill>
                <a:schemeClr val="bg1"/>
              </a:solidFill>
            </a:endParaRPr>
          </a:p>
          <a:p>
            <a:pPr algn="l">
              <a:spcBef>
                <a:spcPct val="0"/>
              </a:spcBef>
              <a:buClrTx/>
              <a:buFontTx/>
              <a:buNone/>
            </a:pPr>
            <a:r>
              <a:rPr lang="en-US" altLang="en-US" sz="1200" b="0" baseline="0" dirty="0">
                <a:solidFill>
                  <a:schemeClr val="bg1"/>
                </a:solidFill>
              </a:rPr>
              <a:t>Since under the assumptions of the Solow-Swan model savings depend on the savings ratio times the level of GDP but not on the interest rate the savings supply curve is a vertical line, like this one. CLICK</a:t>
            </a:r>
          </a:p>
          <a:p>
            <a:pPr algn="l">
              <a:spcBef>
                <a:spcPct val="0"/>
              </a:spcBef>
              <a:buClrTx/>
              <a:buFontTx/>
              <a:buNone/>
            </a:pPr>
            <a:endParaRPr lang="en-US" altLang="en-US" sz="1200" b="0" baseline="0" dirty="0">
              <a:solidFill>
                <a:schemeClr val="bg1"/>
              </a:solidFill>
            </a:endParaRPr>
          </a:p>
          <a:p>
            <a:pPr algn="l">
              <a:spcBef>
                <a:spcPct val="0"/>
              </a:spcBef>
              <a:buClrTx/>
              <a:buFontTx/>
              <a:buNone/>
            </a:pPr>
            <a:r>
              <a:rPr lang="en-US" altLang="en-US" sz="1200" b="0" baseline="0" dirty="0">
                <a:solidFill>
                  <a:schemeClr val="bg1"/>
                </a:solidFill>
              </a:rPr>
              <a:t>Investment depends on the interest rate and has a negative slope CLICK, since lower interest rates imply lower investment costs.</a:t>
            </a:r>
          </a:p>
          <a:p>
            <a:pPr algn="l">
              <a:spcBef>
                <a:spcPct val="0"/>
              </a:spcBef>
              <a:buClrTx/>
              <a:buFontTx/>
              <a:buNone/>
            </a:pPr>
            <a:endParaRPr lang="en-US" altLang="en-US" sz="1200" b="0" baseline="0" dirty="0">
              <a:solidFill>
                <a:schemeClr val="bg1"/>
              </a:solidFill>
            </a:endParaRPr>
          </a:p>
          <a:p>
            <a:pPr algn="l">
              <a:spcBef>
                <a:spcPct val="0"/>
              </a:spcBef>
              <a:buClrTx/>
              <a:buFontTx/>
              <a:buNone/>
            </a:pPr>
            <a:r>
              <a:rPr lang="en-US" altLang="en-US" sz="1200" b="0" baseline="0" dirty="0">
                <a:solidFill>
                  <a:schemeClr val="bg1"/>
                </a:solidFill>
              </a:rPr>
              <a:t>In case of a closed economy, the domestic interest rate adjusts in such a way that domestic investment demand is always just as large as domestic savings. CLICK </a:t>
            </a:r>
            <a:r>
              <a:rPr lang="en-US" altLang="en-US" sz="1200" b="0" baseline="0" dirty="0" err="1">
                <a:solidFill>
                  <a:schemeClr val="bg1"/>
                </a:solidFill>
              </a:rPr>
              <a:t>CLICK</a:t>
            </a:r>
            <a:endParaRPr lang="en-US" altLang="en-US" sz="1200" b="0" baseline="0" dirty="0">
              <a:solidFill>
                <a:schemeClr val="bg1"/>
              </a:solidFill>
            </a:endParaRPr>
          </a:p>
          <a:p>
            <a:pPr algn="l">
              <a:spcBef>
                <a:spcPct val="0"/>
              </a:spcBef>
              <a:buClrTx/>
              <a:buFontTx/>
              <a:buNone/>
            </a:pPr>
            <a:endParaRPr lang="en-US" altLang="en-US" sz="1200" b="0" baseline="0" dirty="0">
              <a:solidFill>
                <a:schemeClr val="bg1"/>
              </a:solidFill>
            </a:endParaRPr>
          </a:p>
          <a:p>
            <a:pPr algn="l">
              <a:spcBef>
                <a:spcPct val="0"/>
              </a:spcBef>
              <a:buClrTx/>
              <a:buFontTx/>
              <a:buNone/>
            </a:pPr>
            <a:r>
              <a:rPr lang="en-US" altLang="en-US" sz="1200" b="0" baseline="0" dirty="0">
                <a:solidFill>
                  <a:schemeClr val="bg1"/>
                </a:solidFill>
              </a:rPr>
              <a:t>Even, if the world market interest rate would be higher CLICK than the domestic interest rate, domestic saver were not able to invest their money in foreign countries, because it is legally forbidden.</a:t>
            </a:r>
            <a:endParaRPr lang="de-DE" altLang="en-US" sz="1200" b="0" dirty="0">
              <a:solidFill>
                <a:schemeClr val="bg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4336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84E9A44-AB04-41CF-AA0C-07CF8EFC9012}" type="slidenum">
              <a:rPr lang="en-GB" altLang="en-US" sz="1100" smtClean="0">
                <a:latin typeface="Times New Roman" pitchFamily="18" charset="0"/>
              </a:rPr>
              <a:pPr>
                <a:spcBef>
                  <a:spcPct val="0"/>
                </a:spcBef>
                <a:buFontTx/>
                <a:buNone/>
              </a:pPr>
              <a:t>36</a:t>
            </a:fld>
            <a:endParaRPr lang="en-GB" altLang="en-US" sz="1100">
              <a:latin typeface="Times New Roman" pitchFamily="18" charset="0"/>
            </a:endParaRPr>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Let‘s now assume that the law is changed and it is allowed to invest or borrow in foreign countries. </a:t>
            </a:r>
          </a:p>
          <a:p>
            <a:pPr marL="0" indent="0" eaLnBrk="1" hangingPunct="1">
              <a:buNone/>
            </a:pPr>
            <a:endParaRPr lang="en-US" altLang="en-US" dirty="0"/>
          </a:p>
          <a:p>
            <a:pPr marL="0" indent="0" eaLnBrk="1" hangingPunct="1">
              <a:buNone/>
            </a:pPr>
            <a:r>
              <a:rPr lang="en-US" altLang="en-US" dirty="0"/>
              <a:t>In this case, domestic savers can profit from the higher world market interest rate. CLICK</a:t>
            </a:r>
          </a:p>
          <a:p>
            <a:pPr marL="0" indent="0" eaLnBrk="1" hangingPunct="1">
              <a:buNone/>
            </a:pPr>
            <a:endParaRPr lang="en-US" altLang="en-US" dirty="0"/>
          </a:p>
          <a:p>
            <a:pPr marL="0" indent="0" eaLnBrk="1" hangingPunct="1">
              <a:buNone/>
            </a:pPr>
            <a:r>
              <a:rPr lang="en-US" altLang="en-US" dirty="0"/>
              <a:t>So domestic investors must pay the higher world market interest rate too. CLICK They can no longer rely on the lower autarky interest rate.</a:t>
            </a:r>
          </a:p>
          <a:p>
            <a:pPr marL="0" indent="0" eaLnBrk="1" hangingPunct="1">
              <a:buNone/>
            </a:pPr>
            <a:endParaRPr lang="en-US" altLang="en-US" dirty="0"/>
          </a:p>
          <a:p>
            <a:pPr marL="0" indent="0" eaLnBrk="1" hangingPunct="1">
              <a:buNone/>
            </a:pPr>
            <a:r>
              <a:rPr lang="en-US" altLang="en-US" dirty="0"/>
              <a:t>Since the world market interest rate is higher as the autarky interest rate, domestic investment falls to a lower level.</a:t>
            </a:r>
          </a:p>
          <a:p>
            <a:pPr marL="0" indent="0" eaLnBrk="1" hangingPunct="1">
              <a:buNone/>
            </a:pPr>
            <a:endParaRPr lang="en-US" altLang="en-US" dirty="0"/>
          </a:p>
          <a:p>
            <a:pPr marL="0" indent="0" eaLnBrk="1" hangingPunct="1">
              <a:buNone/>
            </a:pPr>
            <a:r>
              <a:rPr lang="en-US" altLang="en-US" dirty="0"/>
              <a:t>The excess difference between domestic savings and investment flow as capital exports to foreign countries. CLICK </a:t>
            </a:r>
            <a:r>
              <a:rPr lang="en-US" altLang="en-US" dirty="0" err="1"/>
              <a:t>CLICK</a:t>
            </a:r>
            <a:endParaRPr lang="en-US" altLang="en-US" dirty="0"/>
          </a:p>
          <a:p>
            <a:pPr marL="0" indent="0" eaLnBrk="1" hangingPunct="1">
              <a:buNone/>
            </a:pPr>
            <a:endParaRPr lang="en-US" altLang="en-US" dirty="0"/>
          </a:p>
          <a:p>
            <a:pPr marL="0" indent="0" eaLnBrk="1" hangingPunct="1">
              <a:buNone/>
            </a:pPr>
            <a:r>
              <a:rPr lang="en-US" altLang="en-US" dirty="0"/>
              <a:t>As a result domestic investment falls CLICK compared to an closed economy! CLICK </a:t>
            </a:r>
            <a:endParaRPr lang="de-DE"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4438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5C5D44B-894F-4603-B222-4E5403E01C34}" type="slidenum">
              <a:rPr lang="en-GB" altLang="en-US" sz="1100" smtClean="0">
                <a:latin typeface="Times New Roman" pitchFamily="18" charset="0"/>
              </a:rPr>
              <a:pPr>
                <a:spcBef>
                  <a:spcPct val="0"/>
                </a:spcBef>
                <a:buFontTx/>
                <a:buNone/>
              </a:pPr>
              <a:t>37</a:t>
            </a:fld>
            <a:endParaRPr lang="en-GB" altLang="en-US" sz="1100">
              <a:latin typeface="Times New Roman" pitchFamily="18" charset="0"/>
            </a:endParaRPr>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If however the world market interest rate lies below the autarky interest rate, the opposite happens:</a:t>
            </a:r>
          </a:p>
          <a:p>
            <a:pPr marL="0" indent="0" eaLnBrk="1" hangingPunct="1">
              <a:buNone/>
            </a:pPr>
            <a:endParaRPr lang="en-US" altLang="en-US" dirty="0"/>
          </a:p>
          <a:p>
            <a:pPr marL="0" indent="0" eaLnBrk="1" hangingPunct="1">
              <a:buNone/>
            </a:pPr>
            <a:r>
              <a:rPr lang="en-US" altLang="en-US" dirty="0"/>
              <a:t>In this case, domestic investors can profit from the lower world market interest rate. CLICK</a:t>
            </a:r>
          </a:p>
          <a:p>
            <a:pPr marL="0" indent="0" eaLnBrk="1" hangingPunct="1">
              <a:buNone/>
            </a:pPr>
            <a:endParaRPr lang="en-US" altLang="en-US" dirty="0"/>
          </a:p>
          <a:p>
            <a:pPr marL="0" indent="0" eaLnBrk="1" hangingPunct="1">
              <a:buNone/>
            </a:pPr>
            <a:r>
              <a:rPr lang="en-US" altLang="en-US" dirty="0"/>
              <a:t>So domestic savers must accept the lower world market interest rate. CLICK They can no longer rely on the higher autarky interest rate.</a:t>
            </a:r>
          </a:p>
          <a:p>
            <a:pPr marL="0" indent="0" eaLnBrk="1" hangingPunct="1">
              <a:buNone/>
            </a:pPr>
            <a:endParaRPr lang="en-US" altLang="en-US" dirty="0"/>
          </a:p>
          <a:p>
            <a:pPr marL="0" indent="0" eaLnBrk="1" hangingPunct="1">
              <a:buNone/>
            </a:pPr>
            <a:r>
              <a:rPr lang="en-US" altLang="en-US" dirty="0"/>
              <a:t>Since the world market interest rate is lower as the autarky interest rate, domestic investment grows to a higher level.</a:t>
            </a:r>
          </a:p>
          <a:p>
            <a:pPr marL="0" indent="0" eaLnBrk="1" hangingPunct="1">
              <a:buNone/>
            </a:pPr>
            <a:endParaRPr lang="en-US" altLang="en-US" dirty="0"/>
          </a:p>
          <a:p>
            <a:pPr marL="0" indent="0" eaLnBrk="1" hangingPunct="1">
              <a:buNone/>
            </a:pPr>
            <a:r>
              <a:rPr lang="en-US" altLang="en-US" dirty="0"/>
              <a:t>The difference between domestic investment and savings flow as capital imports from foreign countries. CLICK </a:t>
            </a:r>
            <a:r>
              <a:rPr lang="en-US" altLang="en-US" dirty="0" err="1"/>
              <a:t>CLICK</a:t>
            </a:r>
            <a:endParaRPr lang="en-US" altLang="en-US" dirty="0"/>
          </a:p>
          <a:p>
            <a:pPr marL="0" indent="0" eaLnBrk="1" hangingPunct="1">
              <a:buNone/>
            </a:pPr>
            <a:endParaRPr lang="en-US" altLang="en-US" dirty="0"/>
          </a:p>
          <a:p>
            <a:pPr marL="0" indent="0" eaLnBrk="1" hangingPunct="1">
              <a:buNone/>
            </a:pPr>
            <a:r>
              <a:rPr lang="en-US" altLang="en-US" dirty="0"/>
              <a:t>As a result domestic investment grows CLICK compared to an closed economy! CLICK </a:t>
            </a:r>
            <a:endParaRPr lang="de-DE"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4541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50AAC3F-ACC6-48E8-A61B-6CD121B3CFB9}" type="slidenum">
              <a:rPr lang="en-GB" altLang="en-US" sz="1100" smtClean="0">
                <a:latin typeface="Times New Roman" pitchFamily="18" charset="0"/>
              </a:rPr>
              <a:pPr>
                <a:spcBef>
                  <a:spcPct val="0"/>
                </a:spcBef>
                <a:buFontTx/>
                <a:buNone/>
              </a:pPr>
              <a:t>38</a:t>
            </a:fld>
            <a:endParaRPr lang="en-GB" altLang="en-US" sz="1100">
              <a:latin typeface="Times New Roman" pitchFamily="18" charset="0"/>
            </a:endParaRPr>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FTXT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4643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546BD7AE-CE9B-4B9C-8A5E-EB248D6FAB3F}" type="slidenum">
              <a:rPr lang="en-GB" altLang="en-US" sz="1100" smtClean="0">
                <a:latin typeface="Times New Roman" pitchFamily="18" charset="0"/>
              </a:rPr>
              <a:pPr>
                <a:spcBef>
                  <a:spcPct val="0"/>
                </a:spcBef>
                <a:buFontTx/>
                <a:buNone/>
              </a:pPr>
              <a:t>39</a:t>
            </a:fld>
            <a:endParaRPr lang="en-GB" altLang="en-US" sz="1100">
              <a:latin typeface="Times New Roman" pitchFamily="18" charset="0"/>
            </a:endParaRPr>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Let’s now transfer this scenario to the Solow-Swan model:</a:t>
            </a:r>
          </a:p>
          <a:p>
            <a:pPr marL="0" indent="0" eaLnBrk="1" hangingPunct="1">
              <a:buNone/>
            </a:pPr>
            <a:endParaRPr lang="en-US" altLang="en-US" dirty="0"/>
          </a:p>
          <a:p>
            <a:pPr marL="0" indent="0" eaLnBrk="1" hangingPunct="1">
              <a:buNone/>
            </a:pPr>
            <a:r>
              <a:rPr lang="en-US" altLang="en-US" dirty="0"/>
              <a:t>If domestic investment is higher than domestic saving, we have to introduce now an investment curve, which lies above CLICK </a:t>
            </a:r>
            <a:r>
              <a:rPr lang="en-US" altLang="en-US" dirty="0" err="1"/>
              <a:t>CLICK</a:t>
            </a:r>
            <a:r>
              <a:rPr lang="en-US" altLang="en-US" dirty="0"/>
              <a:t> the domestic savings curve.</a:t>
            </a:r>
          </a:p>
          <a:p>
            <a:pPr marL="0" indent="0" eaLnBrk="1" hangingPunct="1">
              <a:buNone/>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The difference between gross investment and savings marks the size of capital imports. CLICK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DB84EFE9-5958-4A55-AB9F-452F1A744E7C}" type="slidenum">
              <a:rPr lang="en-GB" altLang="en-US" sz="1100" smtClean="0">
                <a:solidFill>
                  <a:srgbClr val="000000"/>
                </a:solidFill>
                <a:latin typeface="Times New Roman" pitchFamily="18" charset="0"/>
              </a:rPr>
              <a:pPr>
                <a:spcBef>
                  <a:spcPct val="0"/>
                </a:spcBef>
                <a:buFontTx/>
                <a:buNone/>
              </a:pPr>
              <a:t>4</a:t>
            </a:fld>
            <a:endParaRPr lang="en-GB" altLang="en-US" sz="1100">
              <a:solidFill>
                <a:srgbClr val="000000"/>
              </a:solidFill>
              <a:latin typeface="Times New Roman"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de-DE" dirty="0"/>
              <a:t>FTXT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4745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73C2C05-5A12-4E06-B318-3905074E5FB1}" type="slidenum">
              <a:rPr lang="en-GB" altLang="en-US" sz="1100" smtClean="0">
                <a:latin typeface="Times New Roman" pitchFamily="18" charset="0"/>
              </a:rPr>
              <a:pPr>
                <a:spcBef>
                  <a:spcPct val="0"/>
                </a:spcBef>
                <a:buFontTx/>
                <a:buNone/>
              </a:pPr>
              <a:t>40</a:t>
            </a:fld>
            <a:endParaRPr lang="en-GB" altLang="en-US" sz="1100">
              <a:latin typeface="Times New Roman" pitchFamily="18" charset="0"/>
            </a:endParaRPr>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If the economy opens now for free international trade and capital movements, given the old steady state capital stock K*1, gross investment is larger than capital depreciation such that positive net investment results and the capital stock starts growing.</a:t>
            </a:r>
          </a:p>
          <a:p>
            <a:pPr marL="0" indent="0" eaLnBrk="1" hangingPunct="1">
              <a:buNone/>
            </a:pPr>
            <a:endParaRPr lang="en-US" altLang="en-US" dirty="0"/>
          </a:p>
          <a:p>
            <a:pPr marL="0" indent="0" eaLnBrk="1" hangingPunct="1">
              <a:buNone/>
            </a:pPr>
            <a:r>
              <a:rPr lang="en-US" altLang="en-US" dirty="0"/>
              <a:t>This process holds on, until gross investment equals again capital depreciation, such that net investment equals zero. CLICK</a:t>
            </a:r>
          </a:p>
          <a:p>
            <a:pPr marL="0" indent="0" eaLnBrk="1" hangingPunct="1">
              <a:buNone/>
            </a:pPr>
            <a:endParaRPr lang="en-US" altLang="en-US" dirty="0"/>
          </a:p>
          <a:p>
            <a:pPr marL="0" indent="0" eaLnBrk="1" hangingPunct="1">
              <a:buNone/>
            </a:pPr>
            <a:r>
              <a:rPr lang="en-US" altLang="en-US" dirty="0"/>
              <a:t>This is now the new steady state. 	CLICK</a:t>
            </a:r>
          </a:p>
          <a:p>
            <a:pPr marL="0" indent="0" eaLnBrk="1" hangingPunct="1">
              <a:buNone/>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b="0" baseline="0" noProof="0" dirty="0">
                <a:solidFill>
                  <a:srgbClr val="0033CC"/>
                </a:solidFill>
              </a:rPr>
              <a:t>Due to capital imports, the steady state capital stock is higher than under autarky!</a:t>
            </a:r>
          </a:p>
          <a:p>
            <a:pPr marL="0" indent="0" eaLnBrk="1" hangingPunct="1">
              <a:buNone/>
            </a:pPr>
            <a:endParaRPr lang="en-US" altLang="en-US" dirty="0"/>
          </a:p>
          <a:p>
            <a:pPr marL="0" indent="0" eaLnBrk="1" hangingPunct="1">
              <a:buNone/>
            </a:pP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4848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1EEFF74-60AE-465D-A598-E5C18740EFE6}" type="slidenum">
              <a:rPr lang="en-GB" altLang="en-US" sz="1100" smtClean="0">
                <a:latin typeface="Times New Roman" pitchFamily="18" charset="0"/>
              </a:rPr>
              <a:pPr>
                <a:spcBef>
                  <a:spcPct val="0"/>
                </a:spcBef>
                <a:buFontTx/>
                <a:buNone/>
              </a:pPr>
              <a:t>41</a:t>
            </a:fld>
            <a:endParaRPr lang="en-GB" altLang="en-US" sz="1100">
              <a:latin typeface="Times New Roman" pitchFamily="18" charset="0"/>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FTXT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4950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C690BA84-2028-4159-9DE2-CAB76FC58A55}" type="slidenum">
              <a:rPr lang="en-GB" altLang="en-US" sz="1100" smtClean="0">
                <a:latin typeface="Times New Roman" pitchFamily="18" charset="0"/>
              </a:rPr>
              <a:pPr>
                <a:spcBef>
                  <a:spcPct val="0"/>
                </a:spcBef>
                <a:buFontTx/>
                <a:buNone/>
              </a:pPr>
              <a:t>42</a:t>
            </a:fld>
            <a:endParaRPr lang="en-GB" altLang="en-US" sz="1100">
              <a:latin typeface="Times New Roman" pitchFamily="18" charset="0"/>
            </a:endParaRPr>
          </a:p>
        </p:txBody>
      </p:sp>
      <p:sp>
        <p:nvSpPr>
          <p:cNvPr id="149508" name="Rectangle 2"/>
          <p:cNvSpPr>
            <a:spLocks noGrp="1" noRot="1" noChangeAspect="1" noChangeArrowheads="1" noTextEdit="1"/>
          </p:cNvSpPr>
          <p:nvPr>
            <p:ph type="sldImg"/>
          </p:nvPr>
        </p:nvSpPr>
        <p:spPr>
          <a:ln/>
        </p:spPr>
      </p:sp>
      <p:sp>
        <p:nvSpPr>
          <p:cNvPr id="149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Since in case of net capital imports, interest has to be paid from domestic GDP to foreign savers.</a:t>
            </a:r>
          </a:p>
          <a:p>
            <a:pPr marL="0" indent="0" eaLnBrk="1" hangingPunct="1">
              <a:buNone/>
            </a:pPr>
            <a:endParaRPr lang="en-US" altLang="en-US" dirty="0"/>
          </a:p>
          <a:p>
            <a:pPr marL="0" indent="0" eaLnBrk="1" hangingPunct="1">
              <a:buNone/>
            </a:pPr>
            <a:r>
              <a:rPr lang="en-US" altLang="en-US" dirty="0"/>
              <a:t>Therefore GDP, Gross Domestic Product is now larger that GNP, Gross National Product the money that is the source of domestic incomes.</a:t>
            </a:r>
          </a:p>
          <a:p>
            <a:pPr marL="0" indent="0" eaLnBrk="1" hangingPunct="1">
              <a:buNone/>
            </a:pPr>
            <a:endParaRPr lang="en-US" altLang="en-US" dirty="0"/>
          </a:p>
          <a:p>
            <a:pPr marL="0" indent="0" eaLnBrk="1" hangingPunct="1">
              <a:buNone/>
            </a:pPr>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5053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96E1809-423B-4984-9A10-4519887FECFA}" type="slidenum">
              <a:rPr lang="en-GB" altLang="en-US" sz="1100" smtClean="0">
                <a:latin typeface="Times New Roman" pitchFamily="18" charset="0"/>
              </a:rPr>
              <a:pPr>
                <a:spcBef>
                  <a:spcPct val="0"/>
                </a:spcBef>
                <a:buFontTx/>
                <a:buNone/>
              </a:pPr>
              <a:t>43</a:t>
            </a:fld>
            <a:endParaRPr lang="en-GB" altLang="en-US" sz="1100">
              <a:latin typeface="Times New Roman" pitchFamily="18" charset="0"/>
            </a:endParaRPr>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5155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128FD78B-1C87-43FA-AF08-CBB26CA66FB1}" type="slidenum">
              <a:rPr lang="en-GB" altLang="en-US" sz="1100" smtClean="0">
                <a:latin typeface="Times New Roman" pitchFamily="18" charset="0"/>
              </a:rPr>
              <a:pPr>
                <a:spcBef>
                  <a:spcPct val="0"/>
                </a:spcBef>
                <a:buFontTx/>
                <a:buNone/>
              </a:pPr>
              <a:t>44</a:t>
            </a:fld>
            <a:endParaRPr lang="en-GB" altLang="en-US" sz="1100">
              <a:latin typeface="Times New Roman" pitchFamily="18" charset="0"/>
            </a:endParaRPr>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This is again the case, where </a:t>
            </a:r>
            <a:r>
              <a:rPr lang="en-US" altLang="en-US" sz="1200" dirty="0">
                <a:effectLst/>
              </a:rPr>
              <a:t>the </a:t>
            </a:r>
            <a:r>
              <a:rPr lang="en-US" altLang="en-US" sz="1200" dirty="0">
                <a:solidFill>
                  <a:srgbClr val="00FF00"/>
                </a:solidFill>
                <a:effectLst/>
              </a:rPr>
              <a:t>world market interest rate is higher</a:t>
            </a:r>
            <a:r>
              <a:rPr lang="en-US" altLang="en-US" sz="1200" dirty="0">
                <a:effectLst/>
              </a:rPr>
              <a:t> than the </a:t>
            </a:r>
            <a:r>
              <a:rPr lang="en-US" altLang="en-US" sz="1200" dirty="0">
                <a:solidFill>
                  <a:srgbClr val="00FF00"/>
                </a:solidFill>
                <a:effectLst/>
              </a:rPr>
              <a:t>domestic</a:t>
            </a:r>
            <a:r>
              <a:rPr lang="en-US" altLang="en-US" sz="1200" dirty="0">
                <a:effectLst/>
              </a:rPr>
              <a:t> </a:t>
            </a:r>
            <a:r>
              <a:rPr lang="en-US" altLang="en-US" sz="1200" dirty="0">
                <a:solidFill>
                  <a:srgbClr val="00FF00"/>
                </a:solidFill>
                <a:effectLst/>
              </a:rPr>
              <a:t>market interest rate</a:t>
            </a:r>
            <a:r>
              <a:rPr lang="en-US" altLang="en-US" sz="1200" dirty="0">
                <a:effectLst/>
              </a:rPr>
              <a:t> in case of </a:t>
            </a:r>
            <a:r>
              <a:rPr lang="en-US" altLang="en-US" sz="1200" dirty="0">
                <a:solidFill>
                  <a:srgbClr val="00FF00"/>
                </a:solidFill>
                <a:effectLst/>
              </a:rPr>
              <a:t>autarky</a:t>
            </a:r>
            <a:r>
              <a:rPr lang="en-US" altLang="en-US" sz="1200" dirty="0">
                <a:effectLst/>
              </a:rPr>
              <a:t>, </a:t>
            </a:r>
          </a:p>
          <a:p>
            <a:pPr marL="0" indent="0" eaLnBrk="1" hangingPunct="1">
              <a:buNone/>
            </a:pPr>
            <a:endParaRPr lang="en-US" altLang="en-US" dirty="0"/>
          </a:p>
          <a:p>
            <a:pPr marL="0" indent="0" eaLnBrk="1" hangingPunct="1">
              <a:buNone/>
            </a:pPr>
            <a:r>
              <a:rPr lang="en-US" altLang="en-US" dirty="0"/>
              <a:t>In this case, domestic savers can profit from the higher world market interest rate. CLICK in case of an open economy.</a:t>
            </a:r>
          </a:p>
          <a:p>
            <a:pPr marL="0" indent="0" eaLnBrk="1" hangingPunct="1">
              <a:buNone/>
            </a:pPr>
            <a:endParaRPr lang="en-US" altLang="en-US" dirty="0"/>
          </a:p>
          <a:p>
            <a:pPr marL="0" indent="0" eaLnBrk="1" hangingPunct="1">
              <a:buNone/>
            </a:pPr>
            <a:r>
              <a:rPr lang="en-US" altLang="en-US" dirty="0"/>
              <a:t>So domestic investors must pay the higher world market interest rate too. CLICK They can no longer rely on the lower autarky interest rate.</a:t>
            </a:r>
          </a:p>
          <a:p>
            <a:pPr marL="0" indent="0" eaLnBrk="1" hangingPunct="1">
              <a:buNone/>
            </a:pPr>
            <a:endParaRPr lang="en-US" altLang="en-US" dirty="0"/>
          </a:p>
          <a:p>
            <a:pPr marL="0" indent="0" eaLnBrk="1" hangingPunct="1">
              <a:buNone/>
            </a:pPr>
            <a:r>
              <a:rPr lang="en-US" altLang="en-US" dirty="0"/>
              <a:t>Since the world market interest rate is higher as the autarky interest rate, domestic investment falls to a lower level.</a:t>
            </a:r>
          </a:p>
          <a:p>
            <a:pPr marL="0" indent="0" eaLnBrk="1" hangingPunct="1">
              <a:buNone/>
            </a:pPr>
            <a:endParaRPr lang="en-US" altLang="en-US" dirty="0"/>
          </a:p>
          <a:p>
            <a:pPr marL="0" indent="0" eaLnBrk="1" hangingPunct="1">
              <a:buNone/>
            </a:pPr>
            <a:r>
              <a:rPr lang="en-US" altLang="en-US" dirty="0"/>
              <a:t>The excess difference between domestic savings and investment flow as capital exports to foreign countries. CLICK </a:t>
            </a:r>
            <a:r>
              <a:rPr lang="en-US" altLang="en-US" dirty="0" err="1"/>
              <a:t>CLICK</a:t>
            </a:r>
            <a:endParaRPr lang="en-US" altLang="en-US" dirty="0"/>
          </a:p>
          <a:p>
            <a:pPr marL="0" indent="0" eaLnBrk="1" hangingPunct="1">
              <a:buNone/>
            </a:pPr>
            <a:endParaRPr lang="en-US" altLang="en-US" dirty="0"/>
          </a:p>
          <a:p>
            <a:pPr marL="0" indent="0" eaLnBrk="1" hangingPunct="1">
              <a:buNone/>
            </a:pPr>
            <a:r>
              <a:rPr lang="en-US" altLang="en-US" dirty="0"/>
              <a:t>As a result domestic investment falls CLICK compared to an closed economy! CLICK </a:t>
            </a:r>
            <a:endParaRPr lang="de-DE" altLang="en-US" dirty="0"/>
          </a:p>
          <a:p>
            <a:pPr marL="0" indent="0" eaLnBrk="1" hangingPunct="1">
              <a:buNone/>
            </a:pPr>
            <a:endParaRPr lang="de-DE"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5257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D14CFAD-B482-44EC-AB2E-B1B478CA64FB}" type="slidenum">
              <a:rPr lang="en-GB" altLang="en-US" sz="1100" smtClean="0">
                <a:latin typeface="Times New Roman" pitchFamily="18" charset="0"/>
              </a:rPr>
              <a:pPr>
                <a:spcBef>
                  <a:spcPct val="0"/>
                </a:spcBef>
                <a:buFontTx/>
                <a:buNone/>
              </a:pPr>
              <a:t>45</a:t>
            </a:fld>
            <a:endParaRPr lang="en-GB" altLang="en-US" sz="1100">
              <a:latin typeface="Times New Roman" pitchFamily="18" charset="0"/>
            </a:endParaRPr>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Let’s now transfer this scenario to the Solow-Swan model:</a:t>
            </a:r>
          </a:p>
          <a:p>
            <a:pPr marL="0" indent="0" eaLnBrk="1" hangingPunct="1">
              <a:buNone/>
            </a:pPr>
            <a:endParaRPr lang="en-US" altLang="en-US" dirty="0"/>
          </a:p>
          <a:p>
            <a:pPr marL="0" indent="0" eaLnBrk="1" hangingPunct="1">
              <a:buNone/>
            </a:pPr>
            <a:r>
              <a:rPr lang="en-US" altLang="en-US" dirty="0"/>
              <a:t>If domestic investment is lower than domestic saving, we have to introduce now an investment curve, which lies below CLICK CLICK the domestic savings curve.</a:t>
            </a:r>
          </a:p>
          <a:p>
            <a:pPr marL="0" indent="0" eaLnBrk="1" hangingPunct="1">
              <a:buNone/>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The difference between savings and gross investment marks the size of capital exports in. CLICK</a:t>
            </a:r>
          </a:p>
          <a:p>
            <a:pPr marL="0" indent="0" eaLnBrk="1" hangingPunct="1">
              <a:buNone/>
            </a:pPr>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5360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0E57C16-0AA0-4F7E-A932-266A4C9F20DB}" type="slidenum">
              <a:rPr lang="en-GB" altLang="en-US" sz="1100" smtClean="0">
                <a:latin typeface="Times New Roman" pitchFamily="18" charset="0"/>
              </a:rPr>
              <a:pPr>
                <a:spcBef>
                  <a:spcPct val="0"/>
                </a:spcBef>
                <a:buFontTx/>
                <a:buNone/>
              </a:pPr>
              <a:t>46</a:t>
            </a:fld>
            <a:endParaRPr lang="en-GB" altLang="en-US" sz="1100">
              <a:latin typeface="Times New Roman" pitchFamily="18" charset="0"/>
            </a:endParaRPr>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If the economy opens now for free international trade and capital movements, given the old steady state capital stock K*1, gross investment is smaller than capital depreciation such that negative net investment results and the capital stock starts shrinking.</a:t>
            </a:r>
          </a:p>
          <a:p>
            <a:pPr marL="0" indent="0" eaLnBrk="1" hangingPunct="1">
              <a:buNone/>
            </a:pPr>
            <a:endParaRPr lang="en-US" altLang="en-US" dirty="0"/>
          </a:p>
          <a:p>
            <a:pPr marL="0" indent="0" eaLnBrk="1" hangingPunct="1">
              <a:buNone/>
            </a:pPr>
            <a:r>
              <a:rPr lang="en-US" altLang="en-US" dirty="0"/>
              <a:t>This process holds on, until gross investment equals again capital depreciation, such that net investment equals zero. CLICK</a:t>
            </a:r>
          </a:p>
          <a:p>
            <a:pPr marL="0" indent="0" eaLnBrk="1" hangingPunct="1">
              <a:buNone/>
            </a:pPr>
            <a:endParaRPr lang="en-US" altLang="en-US" dirty="0"/>
          </a:p>
          <a:p>
            <a:pPr marL="0" indent="0" eaLnBrk="1" hangingPunct="1">
              <a:buNone/>
            </a:pPr>
            <a:r>
              <a:rPr lang="en-US" altLang="en-US" dirty="0"/>
              <a:t>This is now the new steady state. 	CLICK</a:t>
            </a:r>
          </a:p>
          <a:p>
            <a:pPr marL="0" indent="0" eaLnBrk="1" hangingPunct="1">
              <a:buNone/>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b="0" baseline="0" noProof="0" dirty="0">
                <a:solidFill>
                  <a:srgbClr val="0033CC"/>
                </a:solidFill>
              </a:rPr>
              <a:t>Due to capital exports, the steady state capital stock is smaller than under autarky!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5462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1E4F3724-CED3-4746-B2BA-0DBF0BA3B98A}" type="slidenum">
              <a:rPr lang="en-GB" altLang="en-US" sz="1100" smtClean="0">
                <a:latin typeface="Times New Roman" pitchFamily="18" charset="0"/>
              </a:rPr>
              <a:pPr>
                <a:spcBef>
                  <a:spcPct val="0"/>
                </a:spcBef>
                <a:buFontTx/>
                <a:buNone/>
              </a:pPr>
              <a:t>47</a:t>
            </a:fld>
            <a:endParaRPr lang="en-GB" altLang="en-US" sz="1100">
              <a:latin typeface="Times New Roman" pitchFamily="18" charset="0"/>
            </a:endParaRPr>
          </a:p>
        </p:txBody>
      </p:sp>
      <p:sp>
        <p:nvSpPr>
          <p:cNvPr id="154628" name="Rectangle 2"/>
          <p:cNvSpPr>
            <a:spLocks noGrp="1" noRot="1" noChangeAspect="1" noChangeArrowheads="1" noTextEdit="1"/>
          </p:cNvSpPr>
          <p:nvPr>
            <p:ph type="sldImg"/>
          </p:nvPr>
        </p:nvSpPr>
        <p:spPr>
          <a:ln/>
        </p:spPr>
      </p:sp>
      <p:sp>
        <p:nvSpPr>
          <p:cNvPr id="154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5565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8345F9E-2F92-4EBB-AFB2-BE31A8353AE1}" type="slidenum">
              <a:rPr lang="en-GB" altLang="en-US" sz="1100" smtClean="0">
                <a:latin typeface="Times New Roman" pitchFamily="18" charset="0"/>
              </a:rPr>
              <a:pPr>
                <a:spcBef>
                  <a:spcPct val="0"/>
                </a:spcBef>
                <a:buFontTx/>
                <a:buNone/>
              </a:pPr>
              <a:t>48</a:t>
            </a:fld>
            <a:endParaRPr lang="en-GB" altLang="en-US" sz="1100">
              <a:latin typeface="Times New Roman" pitchFamily="18" charset="0"/>
            </a:endParaRPr>
          </a:p>
        </p:txBody>
      </p:sp>
      <p:sp>
        <p:nvSpPr>
          <p:cNvPr id="155652" name="Rectangle 2"/>
          <p:cNvSpPr>
            <a:spLocks noGrp="1" noRot="1" noChangeAspect="1" noChangeArrowheads="1" noTextEdit="1"/>
          </p:cNvSpPr>
          <p:nvPr>
            <p:ph type="sldImg"/>
          </p:nvPr>
        </p:nvSpPr>
        <p:spPr>
          <a:ln/>
        </p:spPr>
      </p:sp>
      <p:sp>
        <p:nvSpPr>
          <p:cNvPr id="155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Since in case of net capital exports, interest is paid from foreign countries to domestic savers.</a:t>
            </a:r>
          </a:p>
          <a:p>
            <a:pPr marL="0" indent="0" eaLnBrk="1" hangingPunct="1">
              <a:buNone/>
            </a:pPr>
            <a:endParaRPr lang="en-US" altLang="en-US" dirty="0"/>
          </a:p>
          <a:p>
            <a:pPr marL="0" indent="0" eaLnBrk="1" hangingPunct="1">
              <a:buNone/>
            </a:pPr>
            <a:r>
              <a:rPr lang="en-US" altLang="en-US" dirty="0"/>
              <a:t>Therefore GDP, Gross Domestic Product is now smaller that GNP, Gross National Product the money that is the source of domestic incomes.</a:t>
            </a:r>
          </a:p>
          <a:p>
            <a:pPr marL="0" indent="0" eaLnBrk="1" hangingPunct="1">
              <a:buNone/>
            </a:pPr>
            <a:endParaRPr lang="en-US" altLang="en-US" dirty="0"/>
          </a:p>
          <a:p>
            <a:pPr marL="0" indent="0" eaLnBrk="1" hangingPunct="1">
              <a:buNone/>
            </a:pPr>
            <a:r>
              <a:rPr lang="en-US" altLang="en-US" dirty="0"/>
              <a:t>So capital exports, which go always hand in hand with a surplus in the current account balance lead to a lower steady state level of GDP.</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78665F2-B624-45D5-9B69-FD89C9DA7A07}" type="slidenum">
              <a:rPr lang="en-GB" altLang="en-US" sz="1100" smtClean="0">
                <a:solidFill>
                  <a:srgbClr val="000000"/>
                </a:solidFill>
                <a:latin typeface="Times New Roman" pitchFamily="18" charset="0"/>
              </a:rPr>
              <a:pPr>
                <a:spcBef>
                  <a:spcPct val="0"/>
                </a:spcBef>
                <a:buFontTx/>
                <a:buNone/>
              </a:pPr>
              <a:t>49</a:t>
            </a:fld>
            <a:endParaRPr lang="en-GB" altLang="en-US" sz="1100">
              <a:solidFill>
                <a:srgbClr val="000000"/>
              </a:solidFill>
              <a:latin typeface="Times New Roman"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So much for this lesson!</a:t>
            </a:r>
          </a:p>
          <a:p>
            <a:pPr marL="0" indent="0" eaLnBrk="1" hangingPunct="1">
              <a:buNone/>
            </a:pPr>
            <a:endParaRPr lang="en-US" altLang="en-US" noProof="0" dirty="0"/>
          </a:p>
          <a:p>
            <a:pPr marL="0" indent="0" eaLnBrk="1" hangingPunct="1">
              <a:buNone/>
            </a:pPr>
            <a:r>
              <a:rPr lang="en-US" altLang="en-US" noProof="0" dirty="0"/>
              <a:t>In the next lesson, we will draw some policy conclusions from the open economy version of the Solow-Swan model.</a:t>
            </a:r>
          </a:p>
          <a:p>
            <a:pPr marL="0" indent="0" eaLnBrk="1" hangingPunct="1">
              <a:buNone/>
            </a:pPr>
            <a:endParaRPr lang="en-US" altLang="en-US" noProof="0" dirty="0"/>
          </a:p>
          <a:p>
            <a:pPr marL="0" indent="0" eaLnBrk="1" hangingPunct="1">
              <a:buNone/>
            </a:pPr>
            <a:r>
              <a:rPr lang="en-US" altLang="en-US" noProof="0" dirty="0"/>
              <a:t>____________________</a:t>
            </a:r>
          </a:p>
          <a:p>
            <a:pPr marL="0" indent="0" eaLnBrk="1" hangingPunct="1">
              <a:buNone/>
            </a:pPr>
            <a:endParaRPr lang="en-US" altLang="en-US" noProof="0"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Hello everybody! This is lesson 15 of the Lecture „International Economics“. I will discuss slide </a:t>
            </a:r>
            <a:r>
              <a:rPr lang="en-US" altLang="en-US" sz="1200" dirty="0">
                <a:solidFill>
                  <a:srgbClr val="0000CC"/>
                </a:solidFill>
                <a:cs typeface="Arial" pitchFamily="34" charset="0"/>
              </a:rPr>
              <a:t>51 to 65 </a:t>
            </a:r>
            <a:r>
              <a:rPr lang="en-US" altLang="en-US" dirty="0"/>
              <a:t>of Chapter 2 “Economic Growth in Open Economies”</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noProof="0" dirty="0"/>
              <a:t>In this lesson, we I will draw some policy conclusions from the open economy version of the Solow-Swan model.</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3900907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85AAA07-FE39-4A24-9583-8F2567B428CF}" type="slidenum">
              <a:rPr lang="en-GB" altLang="en-US" sz="1100" smtClean="0">
                <a:solidFill>
                  <a:srgbClr val="000000"/>
                </a:solidFill>
                <a:latin typeface="Times New Roman" pitchFamily="18" charset="0"/>
              </a:rPr>
              <a:pPr>
                <a:spcBef>
                  <a:spcPct val="0"/>
                </a:spcBef>
                <a:buFontTx/>
                <a:buNone/>
              </a:pPr>
              <a:t>5</a:t>
            </a:fld>
            <a:endParaRPr lang="en-GB" altLang="en-US" sz="1100">
              <a:solidFill>
                <a:srgbClr val="000000"/>
              </a:solidFill>
              <a:latin typeface="Times New Roman" pitchFamily="18" charset="0"/>
            </a:endParaRPr>
          </a:p>
        </p:txBody>
      </p:sp>
      <p:sp>
        <p:nvSpPr>
          <p:cNvPr id="108547"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de-DE" dirty="0"/>
              <a:t>FTXT</a:t>
            </a:r>
          </a:p>
          <a:p>
            <a:pPr marL="0" indent="0" eaLnBrk="1" hangingPunct="1">
              <a:buNone/>
              <a:defRPr/>
            </a:pPr>
            <a:endParaRPr lang="de-DE" dirty="0">
              <a:latin typeface="Arial" pitchFamily="34" charset="0"/>
            </a:endParaRPr>
          </a:p>
          <a:p>
            <a:pPr marL="0" indent="0" eaLnBrk="1" hangingPunct="1">
              <a:buNone/>
              <a:defRPr/>
            </a:pPr>
            <a:r>
              <a:rPr lang="de-DE" dirty="0">
                <a:latin typeface="Arial" pitchFamily="34" charset="0"/>
              </a:rPr>
              <a:t>___________________</a:t>
            </a:r>
          </a:p>
          <a:p>
            <a:pPr eaLnBrk="1" hangingPunct="1">
              <a:defRPr/>
            </a:pPr>
            <a:endParaRPr lang="de-DE" dirty="0">
              <a:latin typeface="Arial" pitchFamily="34" charset="0"/>
            </a:endParaRPr>
          </a:p>
          <a:p>
            <a:pPr eaLnBrk="1" hangingPunct="1">
              <a:defRPr/>
            </a:pPr>
            <a:r>
              <a:rPr lang="de-DE" dirty="0">
                <a:latin typeface="Arial" pitchFamily="34" charset="0"/>
              </a:rPr>
              <a:t>Definitionen nach der Bundesbank-Außenhandelsstatistik:</a:t>
            </a:r>
          </a:p>
          <a:p>
            <a:pPr marL="0" indent="0" eaLnBrk="1" hangingPunct="1">
              <a:buFontTx/>
              <a:buNone/>
              <a:defRPr/>
            </a:pPr>
            <a:endParaRPr lang="de-DE" dirty="0">
              <a:latin typeface="Arial" pitchFamily="34" charset="0"/>
            </a:endParaRPr>
          </a:p>
          <a:p>
            <a:pPr eaLnBrk="1" hangingPunct="1">
              <a:defRPr/>
            </a:pPr>
            <a:r>
              <a:rPr lang="de-DE" dirty="0">
                <a:latin typeface="Arial" pitchFamily="34" charset="0"/>
              </a:rPr>
              <a:t>Die Ersparnisse aus inländischer Produktion werden nach dem Inlandskonzept berechnet. Um zu den gesamten Ersparnissen der Inländer (und damit zur vollständigen Kapital- und Leistungsbilanz) zu kommen müssen auf beiden Seiten der Gleichung noch der Saldo der Erwerbs- und Vermögenseinkommen mit dem Ausland sowie der Saldo der Übertragungsbilanz hinzuaddiert werden. Die dann resultierenden gesamten Ersparnisse sind die Ersparnisse der Inländer (Inländerkonzept). </a:t>
            </a:r>
          </a:p>
          <a:p>
            <a:pPr eaLnBrk="1" hangingPunct="1">
              <a:defRPr/>
            </a:pPr>
            <a:endParaRPr lang="de-DE" dirty="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5667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20CA5C6-EFB3-41A1-9735-3F3A513DB719}" type="slidenum">
              <a:rPr lang="en-GB" altLang="en-US" sz="1100" smtClean="0">
                <a:latin typeface="Times New Roman" pitchFamily="18" charset="0"/>
              </a:rPr>
              <a:pPr>
                <a:spcBef>
                  <a:spcPct val="0"/>
                </a:spcBef>
                <a:buFontTx/>
                <a:buNone/>
              </a:pPr>
              <a:t>50</a:t>
            </a:fld>
            <a:endParaRPr lang="en-GB" altLang="en-US" sz="1100">
              <a:latin typeface="Times New Roman" pitchFamily="18" charset="0"/>
            </a:endParaRPr>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sz="1200" dirty="0"/>
              <a:t>As the analysis of the last lesson has revealed,  CLICK…</a:t>
            </a:r>
            <a:endParaRPr lang="de-DE"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5769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E501F5C1-5202-43D6-BFE8-BEFAEFDAFC32}" type="slidenum">
              <a:rPr lang="en-GB" altLang="en-US" sz="1100" smtClean="0">
                <a:latin typeface="Times New Roman" pitchFamily="18" charset="0"/>
              </a:rPr>
              <a:pPr>
                <a:spcBef>
                  <a:spcPct val="0"/>
                </a:spcBef>
                <a:buFontTx/>
                <a:buNone/>
              </a:pPr>
              <a:t>51</a:t>
            </a:fld>
            <a:endParaRPr lang="en-GB" altLang="en-US" sz="1100">
              <a:latin typeface="Times New Roman" pitchFamily="18" charset="0"/>
            </a:endParaRPr>
          </a:p>
        </p:txBody>
      </p:sp>
      <p:sp>
        <p:nvSpPr>
          <p:cNvPr id="157700" name="Rectangle 2"/>
          <p:cNvSpPr>
            <a:spLocks noGrp="1" noRot="1" noChangeAspect="1" noChangeArrowheads="1" noTextEdit="1"/>
          </p:cNvSpPr>
          <p:nvPr>
            <p:ph type="sldImg"/>
          </p:nvPr>
        </p:nvSpPr>
        <p:spPr>
          <a:ln/>
        </p:spPr>
      </p:sp>
      <p:sp>
        <p:nvSpPr>
          <p:cNvPr id="157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sz="1200" dirty="0"/>
              <a:t>In this example, the autarky interest rate is lower than the world market interest rate. Consequently, a transition to an open economy will cause capital exports and, as we have seen in the previous lesson, a lower level of the steady state capital stock  than in a closed economy.</a:t>
            </a:r>
          </a:p>
          <a:p>
            <a:pPr marL="0" indent="0" eaLnBrk="1" hangingPunct="1">
              <a:buNone/>
            </a:pPr>
            <a:endParaRPr lang="en-US" altLang="en-US" sz="1200" dirty="0"/>
          </a:p>
          <a:p>
            <a:pPr marL="0" indent="0" eaLnBrk="1" hangingPunct="1">
              <a:buNone/>
            </a:pPr>
            <a:endParaRPr lang="de-DE"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5872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818CD5A-8E5D-4726-99C5-FC0970F231A4}" type="slidenum">
              <a:rPr lang="en-GB" altLang="en-US" sz="1100" smtClean="0">
                <a:latin typeface="Times New Roman" pitchFamily="18" charset="0"/>
              </a:rPr>
              <a:pPr>
                <a:spcBef>
                  <a:spcPct val="0"/>
                </a:spcBef>
                <a:buFontTx/>
                <a:buNone/>
              </a:pPr>
              <a:t>52</a:t>
            </a:fld>
            <a:endParaRPr lang="en-GB" altLang="en-US" sz="1100">
              <a:latin typeface="Times New Roman" pitchFamily="18" charset="0"/>
            </a:endParaRPr>
          </a:p>
        </p:txBody>
      </p:sp>
      <p:sp>
        <p:nvSpPr>
          <p:cNvPr id="158724" name="Rectangle 2"/>
          <p:cNvSpPr>
            <a:spLocks noGrp="1" noRot="1" noChangeAspect="1" noChangeArrowheads="1" noTextEdit="1"/>
          </p:cNvSpPr>
          <p:nvPr>
            <p:ph type="sldImg"/>
          </p:nvPr>
        </p:nvSpPr>
        <p:spPr>
          <a:ln/>
        </p:spPr>
      </p:sp>
      <p:sp>
        <p:nvSpPr>
          <p:cNvPr id="158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sz="1200" dirty="0"/>
              <a:t>To prevent such a scenario, the return to domestic investments must grow, such that the investment curve shifts upward. CLICK </a:t>
            </a:r>
            <a:r>
              <a:rPr lang="en-US" sz="1200" dirty="0" err="1"/>
              <a:t>CLICK</a:t>
            </a:r>
            <a:endParaRPr lang="en-US" sz="1200" dirty="0"/>
          </a:p>
          <a:p>
            <a:pPr marL="0" indent="0" eaLnBrk="1" hangingPunct="1">
              <a:buNone/>
            </a:pPr>
            <a:endParaRPr lang="en-US" sz="1200" dirty="0"/>
          </a:p>
          <a:p>
            <a:pPr marL="0" indent="0" eaLnBrk="1" hangingPunct="1">
              <a:buNone/>
            </a:pPr>
            <a:r>
              <a:rPr lang="en-US" sz="1200" dirty="0"/>
              <a:t>In this case, the autarky interest rate lies above the world market interest rate CLICK, such that domestic investment is CLICK larger than domestic savings CLICK at the world market interest rate and the difference flows to the country in terms of capital imports CLICK </a:t>
            </a:r>
            <a:r>
              <a:rPr lang="en-US" sz="1200" dirty="0" err="1"/>
              <a:t>CLICK</a:t>
            </a:r>
            <a:r>
              <a:rPr lang="en-US" sz="1200" dirty="0"/>
              <a:t>. </a:t>
            </a:r>
          </a:p>
          <a:p>
            <a:pPr marL="0" indent="0" eaLnBrk="1" hangingPunct="1">
              <a:buNone/>
            </a:pPr>
            <a:endParaRPr lang="en-US" sz="1200" dirty="0"/>
          </a:p>
          <a:p>
            <a:pPr marL="0" indent="0" eaLnBrk="1" hangingPunct="1">
              <a:buNone/>
            </a:pPr>
            <a:r>
              <a:rPr lang="en-US" sz="1200" dirty="0"/>
              <a:t>To make this possible, the available input of production factors, which are complementary to physical capital has to be increased CLICK. If their supply is increased, their price falls such that their input can be increased and causes a higher return to physical capital due to the complementarity effect.</a:t>
            </a:r>
          </a:p>
          <a:p>
            <a:pPr marL="0" indent="0" eaLnBrk="1" hangingPunct="1">
              <a:buNone/>
            </a:pPr>
            <a:endParaRPr lang="en-US" sz="1200" dirty="0"/>
          </a:p>
          <a:p>
            <a:pPr marL="0" indent="0" eaLnBrk="1" hangingPunct="1">
              <a:buNone/>
            </a:pPr>
            <a:r>
              <a:rPr lang="en-US" sz="1200" dirty="0"/>
              <a:t>Such production factors are the one, we have already talked about:</a:t>
            </a:r>
          </a:p>
          <a:p>
            <a:pPr marL="0" indent="0" eaLnBrk="1" hangingPunct="1">
              <a:buNone/>
            </a:pPr>
            <a:r>
              <a:rPr lang="en-US" altLang="en-US" dirty="0"/>
              <a:t>A represents the stock of accumulated knowledge, </a:t>
            </a:r>
          </a:p>
          <a:p>
            <a:pPr marL="0" indent="0" eaLnBrk="1" hangingPunct="1">
              <a:buNone/>
            </a:pPr>
            <a:r>
              <a:rPr lang="en-US" altLang="en-US" dirty="0"/>
              <a:t>B represents land and natural resources,</a:t>
            </a:r>
          </a:p>
          <a:p>
            <a:pPr marL="0" indent="0" eaLnBrk="1" hangingPunct="1">
              <a:buNone/>
            </a:pPr>
            <a:r>
              <a:rPr lang="en-US" altLang="en-US" dirty="0"/>
              <a:t>L represents physical labor of workers,</a:t>
            </a:r>
          </a:p>
          <a:p>
            <a:pPr marL="0" indent="0" eaLnBrk="1" hangingPunct="1">
              <a:buNone/>
            </a:pPr>
            <a:r>
              <a:rPr lang="en-US" altLang="en-US" dirty="0"/>
              <a:t>H represents the human capital of workers, this is their knowledge and skills.</a:t>
            </a:r>
          </a:p>
          <a:p>
            <a:pPr marL="0" indent="0" eaLnBrk="1" hangingPunct="1">
              <a:buNone/>
            </a:pPr>
            <a:endParaRPr lang="en-US" altLang="en-US" dirty="0"/>
          </a:p>
          <a:p>
            <a:pPr marL="0" indent="0" eaLnBrk="1" hangingPunct="1">
              <a:buNone/>
            </a:pPr>
            <a:r>
              <a:rPr lang="en-US" altLang="en-US" dirty="0"/>
              <a:t>If a government succeeds in increasing the supply of these production factors on a high level, savings from foreign countries can be attracted.</a:t>
            </a:r>
          </a:p>
          <a:p>
            <a:pPr marL="0" indent="0" eaLnBrk="1" hangingPunct="1">
              <a:buNone/>
            </a:pPr>
            <a:endParaRPr lang="en-US" sz="1200" dirty="0"/>
          </a:p>
          <a:p>
            <a:pPr marL="0" indent="0" eaLnBrk="1" hangingPunct="1">
              <a:buNone/>
            </a:pPr>
            <a:endParaRPr lang="en-US" altLang="en-US" sz="1200" dirty="0"/>
          </a:p>
          <a:p>
            <a:pPr marL="0" indent="0" eaLnBrk="1" hangingPunct="1">
              <a:buNone/>
            </a:pPr>
            <a:endParaRPr lang="de-DE"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5974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E44B14F-85CB-426E-91C7-BB3853BC0282}" type="slidenum">
              <a:rPr lang="en-GB" altLang="en-US" sz="1100" smtClean="0">
                <a:latin typeface="Times New Roman" pitchFamily="18" charset="0"/>
              </a:rPr>
              <a:pPr>
                <a:spcBef>
                  <a:spcPct val="0"/>
                </a:spcBef>
                <a:buFontTx/>
                <a:buNone/>
              </a:pPr>
              <a:t>53</a:t>
            </a:fld>
            <a:endParaRPr lang="en-GB" altLang="en-US" sz="1100">
              <a:latin typeface="Times New Roman" pitchFamily="18" charset="0"/>
            </a:endParaRPr>
          </a:p>
        </p:txBody>
      </p:sp>
      <p:sp>
        <p:nvSpPr>
          <p:cNvPr id="159748" name="Rectangle 2"/>
          <p:cNvSpPr>
            <a:spLocks noGrp="1" noRot="1" noChangeAspect="1" noChangeArrowheads="1" noTextEdit="1"/>
          </p:cNvSpPr>
          <p:nvPr>
            <p:ph type="sldImg"/>
          </p:nvPr>
        </p:nvSpPr>
        <p:spPr>
          <a:ln/>
        </p:spPr>
      </p:sp>
      <p:sp>
        <p:nvSpPr>
          <p:cNvPr id="159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6077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55893704-7F4E-4543-90A6-E92AC8EA770F}" type="slidenum">
              <a:rPr lang="en-GB" altLang="en-US" sz="1100" smtClean="0">
                <a:latin typeface="Times New Roman" pitchFamily="18" charset="0"/>
              </a:rPr>
              <a:pPr>
                <a:spcBef>
                  <a:spcPct val="0"/>
                </a:spcBef>
                <a:buFontTx/>
                <a:buNone/>
              </a:pPr>
              <a:t>54</a:t>
            </a:fld>
            <a:endParaRPr lang="en-GB" altLang="en-US" sz="1100">
              <a:latin typeface="Times New Roman" pitchFamily="18" charset="0"/>
            </a:endParaRPr>
          </a:p>
        </p:txBody>
      </p:sp>
      <p:sp>
        <p:nvSpPr>
          <p:cNvPr id="160772" name="Rectangle 2"/>
          <p:cNvSpPr>
            <a:spLocks noGrp="1" noRot="1" noChangeAspect="1" noChangeArrowheads="1" noTextEdit="1"/>
          </p:cNvSpPr>
          <p:nvPr>
            <p:ph type="sldImg"/>
          </p:nvPr>
        </p:nvSpPr>
        <p:spPr>
          <a:ln/>
        </p:spPr>
      </p:sp>
      <p:sp>
        <p:nvSpPr>
          <p:cNvPr id="160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If the climate for investments worsens, because the government is not able to keep the supply with complementary production factors on a high level  CLICK, the investment curve shifts downward CLICK  </a:t>
            </a:r>
            <a:r>
              <a:rPr lang="en-US" altLang="en-US" dirty="0" err="1"/>
              <a:t>CLICK</a:t>
            </a:r>
            <a:r>
              <a:rPr lang="en-US" altLang="en-US" dirty="0"/>
              <a:t>  </a:t>
            </a:r>
            <a:r>
              <a:rPr lang="en-US" altLang="en-US" dirty="0" err="1"/>
              <a:t>CLICK</a:t>
            </a:r>
            <a:r>
              <a:rPr lang="en-US" altLang="en-US" dirty="0"/>
              <a:t> and domestic investments falls below domestic savings. CLICK </a:t>
            </a:r>
            <a:r>
              <a:rPr lang="en-US" altLang="en-US" dirty="0" err="1"/>
              <a:t>CLICK</a:t>
            </a:r>
            <a:r>
              <a:rPr lang="en-US" altLang="en-US" dirty="0"/>
              <a:t>, such that domestic savings are exported  CLICK </a:t>
            </a:r>
            <a:r>
              <a:rPr lang="en-US" altLang="en-US" dirty="0" err="1"/>
              <a:t>CLICK</a:t>
            </a:r>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6281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B9253A3-251B-48E2-96D6-DA0635291B6B}" type="slidenum">
              <a:rPr lang="en-GB" altLang="en-US" sz="1100" smtClean="0">
                <a:latin typeface="Times New Roman" pitchFamily="18" charset="0"/>
              </a:rPr>
              <a:pPr>
                <a:spcBef>
                  <a:spcPct val="0"/>
                </a:spcBef>
                <a:buFontTx/>
                <a:buNone/>
              </a:pPr>
              <a:t>55</a:t>
            </a:fld>
            <a:endParaRPr lang="en-GB" altLang="en-US" sz="1100">
              <a:latin typeface="Times New Roman" pitchFamily="18" charset="0"/>
            </a:endParaRPr>
          </a:p>
        </p:txBody>
      </p:sp>
      <p:sp>
        <p:nvSpPr>
          <p:cNvPr id="162820" name="Rectangle 2"/>
          <p:cNvSpPr>
            <a:spLocks noGrp="1" noRot="1" noChangeAspect="1" noChangeArrowheads="1" noTextEdit="1"/>
          </p:cNvSpPr>
          <p:nvPr>
            <p:ph type="sldImg"/>
          </p:nvPr>
        </p:nvSpPr>
        <p:spPr>
          <a:ln/>
        </p:spPr>
      </p:sp>
      <p:sp>
        <p:nvSpPr>
          <p:cNvPr id="162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6384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50A391BA-1F48-4FF7-9008-05F6703AD51E}" type="slidenum">
              <a:rPr lang="en-GB" altLang="en-US" sz="1100" smtClean="0">
                <a:latin typeface="Times New Roman" pitchFamily="18" charset="0"/>
              </a:rPr>
              <a:pPr>
                <a:spcBef>
                  <a:spcPct val="0"/>
                </a:spcBef>
                <a:buFontTx/>
                <a:buNone/>
              </a:pPr>
              <a:t>56</a:t>
            </a:fld>
            <a:endParaRPr lang="en-GB" altLang="en-US" sz="1100">
              <a:latin typeface="Times New Roman" pitchFamily="18" charset="0"/>
            </a:endParaRPr>
          </a:p>
        </p:txBody>
      </p:sp>
      <p:sp>
        <p:nvSpPr>
          <p:cNvPr id="163844" name="Rectangle 2"/>
          <p:cNvSpPr>
            <a:spLocks noGrp="1" noRot="1" noChangeAspect="1" noChangeArrowheads="1" noTextEdit="1"/>
          </p:cNvSpPr>
          <p:nvPr>
            <p:ph type="sldImg"/>
          </p:nvPr>
        </p:nvSpPr>
        <p:spPr>
          <a:ln/>
        </p:spPr>
      </p:sp>
      <p:sp>
        <p:nvSpPr>
          <p:cNvPr id="163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6486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ED3417AC-4011-4626-855A-4E174984C5AC}" type="slidenum">
              <a:rPr lang="en-GB" altLang="en-US" sz="1100" smtClean="0">
                <a:latin typeface="Times New Roman" pitchFamily="18" charset="0"/>
              </a:rPr>
              <a:pPr>
                <a:spcBef>
                  <a:spcPct val="0"/>
                </a:spcBef>
                <a:buFontTx/>
                <a:buNone/>
              </a:pPr>
              <a:t>57</a:t>
            </a:fld>
            <a:endParaRPr lang="en-GB" altLang="en-US" sz="1100">
              <a:latin typeface="Times New Roman" pitchFamily="18" charset="0"/>
            </a:endParaRPr>
          </a:p>
        </p:txBody>
      </p:sp>
      <p:sp>
        <p:nvSpPr>
          <p:cNvPr id="164868" name="Rectangle 2"/>
          <p:cNvSpPr>
            <a:spLocks noGrp="1" noRot="1" noChangeAspect="1" noChangeArrowheads="1" noTextEdit="1"/>
          </p:cNvSpPr>
          <p:nvPr>
            <p:ph type="sldImg"/>
          </p:nvPr>
        </p:nvSpPr>
        <p:spPr>
          <a:ln/>
        </p:spPr>
      </p:sp>
      <p:sp>
        <p:nvSpPr>
          <p:cNvPr id="164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FTXT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6589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8782364-515C-4CDD-98EB-501F66795B30}" type="slidenum">
              <a:rPr lang="en-GB" altLang="en-US" sz="1100" smtClean="0">
                <a:latin typeface="Times New Roman" pitchFamily="18" charset="0"/>
              </a:rPr>
              <a:pPr>
                <a:spcBef>
                  <a:spcPct val="0"/>
                </a:spcBef>
                <a:buFontTx/>
                <a:buNone/>
              </a:pPr>
              <a:t>58</a:t>
            </a:fld>
            <a:endParaRPr lang="en-GB" altLang="en-US" sz="1100">
              <a:latin typeface="Times New Roman" pitchFamily="18" charset="0"/>
            </a:endParaRPr>
          </a:p>
        </p:txBody>
      </p:sp>
      <p:sp>
        <p:nvSpPr>
          <p:cNvPr id="165892" name="Rectangle 2"/>
          <p:cNvSpPr>
            <a:spLocks noGrp="1" noRot="1" noChangeAspect="1" noChangeArrowheads="1" noTextEdit="1"/>
          </p:cNvSpPr>
          <p:nvPr>
            <p:ph type="sldImg"/>
          </p:nvPr>
        </p:nvSpPr>
        <p:spPr>
          <a:ln/>
        </p:spPr>
      </p:sp>
      <p:sp>
        <p:nvSpPr>
          <p:cNvPr id="165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6691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51B8568-FC54-4A1C-83E4-939356C2D6CF}" type="slidenum">
              <a:rPr lang="en-GB" altLang="en-US" sz="1100" smtClean="0">
                <a:latin typeface="Times New Roman" pitchFamily="18" charset="0"/>
              </a:rPr>
              <a:pPr>
                <a:spcBef>
                  <a:spcPct val="0"/>
                </a:spcBef>
                <a:buFontTx/>
                <a:buNone/>
              </a:pPr>
              <a:t>59</a:t>
            </a:fld>
            <a:endParaRPr lang="en-GB" altLang="en-US" sz="1100">
              <a:latin typeface="Times New Roman" pitchFamily="18" charset="0"/>
            </a:endParaRPr>
          </a:p>
        </p:txBody>
      </p:sp>
      <p:sp>
        <p:nvSpPr>
          <p:cNvPr id="166916" name="Rectangle 2"/>
          <p:cNvSpPr>
            <a:spLocks noGrp="1" noRot="1" noChangeAspect="1" noChangeArrowheads="1" noTextEdit="1"/>
          </p:cNvSpPr>
          <p:nvPr>
            <p:ph type="sldImg"/>
          </p:nvPr>
        </p:nvSpPr>
        <p:spPr>
          <a:ln/>
        </p:spPr>
      </p:sp>
      <p:sp>
        <p:nvSpPr>
          <p:cNvPr id="166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1D5A39D7-BC20-4C92-80C7-ED3592D48ADB}" type="slidenum">
              <a:rPr lang="en-GB" altLang="en-US" sz="1100" smtClean="0">
                <a:solidFill>
                  <a:srgbClr val="000000"/>
                </a:solidFill>
                <a:latin typeface="Times New Roman" pitchFamily="18" charset="0"/>
              </a:rPr>
              <a:pPr>
                <a:spcBef>
                  <a:spcPct val="0"/>
                </a:spcBef>
                <a:buFontTx/>
                <a:buNone/>
              </a:pPr>
              <a:t>6</a:t>
            </a:fld>
            <a:endParaRPr lang="en-GB" altLang="en-US" sz="1100">
              <a:solidFill>
                <a:srgbClr val="000000"/>
              </a:solidFill>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de-DE" dirty="0"/>
              <a:t>FTXT</a:t>
            </a:r>
          </a:p>
          <a:p>
            <a:pPr marL="0" indent="0" eaLnBrk="1" hangingPunct="1">
              <a:buNone/>
              <a:defRPr/>
            </a:pPr>
            <a:endParaRPr lang="de-DE" dirty="0">
              <a:latin typeface="Arial" pitchFamily="34" charset="0"/>
            </a:endParaRPr>
          </a:p>
          <a:p>
            <a:pPr marL="0" indent="0" eaLnBrk="1" hangingPunct="1">
              <a:buNone/>
              <a:defRPr/>
            </a:pPr>
            <a:r>
              <a:rPr lang="de-DE" dirty="0">
                <a:latin typeface="Arial" pitchFamily="34" charset="0"/>
              </a:rPr>
              <a:t>___________________</a:t>
            </a:r>
          </a:p>
          <a:p>
            <a:pPr marL="0" indent="0" eaLnBrk="1" hangingPunct="1">
              <a:buNone/>
              <a:defRPr/>
            </a:pPr>
            <a:endParaRPr lang="de-DE" dirty="0">
              <a:latin typeface="Arial" pitchFamily="34" charset="0"/>
            </a:endParaRPr>
          </a:p>
          <a:p>
            <a:pPr eaLnBrk="1" hangingPunct="1">
              <a:defRPr/>
            </a:pPr>
            <a:r>
              <a:rPr lang="de-DE" dirty="0">
                <a:latin typeface="Arial" pitchFamily="34" charset="0"/>
              </a:rPr>
              <a:t>Definitionen nach der Bundesbank-Außenhandelsstatistik:</a:t>
            </a:r>
          </a:p>
          <a:p>
            <a:pPr marL="0" indent="0" eaLnBrk="1" hangingPunct="1">
              <a:buFontTx/>
              <a:buNone/>
              <a:defRPr/>
            </a:pPr>
            <a:endParaRPr lang="de-DE" dirty="0">
              <a:latin typeface="Arial" pitchFamily="34" charset="0"/>
            </a:endParaRPr>
          </a:p>
          <a:p>
            <a:pPr eaLnBrk="1" hangingPunct="1">
              <a:defRPr/>
            </a:pPr>
            <a:r>
              <a:rPr lang="de-DE" dirty="0">
                <a:latin typeface="Arial" pitchFamily="34" charset="0"/>
              </a:rPr>
              <a:t>Die Ersparnisse aus inländischer Produktion werden nach dem Inlandskonzept berechnet. Um zu den gesamten Ersparnissen der Inländer (und damit zur vollständigen Kapital- und Leistungsbilanz) zu kommen müssen auf beiden Seiten der Gleichung noch der Saldo der Erwerbs- und Vermögenseinkommen mit dem Ausland sowie der Saldo der Übertragungsbilanz hinzuaddiert werden. Die dann resultierenden gesamten Ersparnisse sind die Ersparnisse der Inländer (Inländerkonzept). </a:t>
            </a:r>
          </a:p>
          <a:p>
            <a:pPr eaLnBrk="1" hangingPunct="1">
              <a:defRPr/>
            </a:pPr>
            <a:endParaRPr lang="de-DE" dirty="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6793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EE575964-5559-4CED-AF44-37EF3AB8B4C2}" type="slidenum">
              <a:rPr lang="en-GB" altLang="en-US" sz="1100" smtClean="0">
                <a:latin typeface="Times New Roman" pitchFamily="18" charset="0"/>
              </a:rPr>
              <a:pPr>
                <a:spcBef>
                  <a:spcPct val="0"/>
                </a:spcBef>
                <a:buFontTx/>
                <a:buNone/>
              </a:pPr>
              <a:t>60</a:t>
            </a:fld>
            <a:endParaRPr lang="en-GB" altLang="en-US" sz="1100">
              <a:latin typeface="Times New Roman" pitchFamily="18" charset="0"/>
            </a:endParaRPr>
          </a:p>
        </p:txBody>
      </p:sp>
      <p:sp>
        <p:nvSpPr>
          <p:cNvPr id="167940" name="Rectangle 2"/>
          <p:cNvSpPr>
            <a:spLocks noGrp="1" noRot="1" noChangeAspect="1" noChangeArrowheads="1" noTextEdit="1"/>
          </p:cNvSpPr>
          <p:nvPr>
            <p:ph type="sldImg"/>
          </p:nvPr>
        </p:nvSpPr>
        <p:spPr>
          <a:ln/>
        </p:spPr>
      </p:sp>
      <p:sp>
        <p:nvSpPr>
          <p:cNvPr id="167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2185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B464CE5-5795-43C7-87DF-FF0C556638C0}" type="slidenum">
              <a:rPr lang="en-GB" altLang="en-US" sz="1100">
                <a:latin typeface="Times New Roman" pitchFamily="18" charset="0"/>
              </a:rPr>
              <a:pPr>
                <a:spcBef>
                  <a:spcPct val="0"/>
                </a:spcBef>
                <a:buFontTx/>
                <a:buNone/>
              </a:pPr>
              <a:t>61</a:t>
            </a:fld>
            <a:endParaRPr lang="en-GB" altLang="en-US" sz="1100">
              <a:latin typeface="Times New Roman" pitchFamily="18" charset="0"/>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005849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6998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D2C52B3-AD41-4503-82B5-E6B66439AC50}" type="slidenum">
              <a:rPr lang="en-GB" altLang="en-US" sz="1100" smtClean="0">
                <a:latin typeface="Times New Roman" pitchFamily="18" charset="0"/>
              </a:rPr>
              <a:pPr>
                <a:spcBef>
                  <a:spcPct val="0"/>
                </a:spcBef>
                <a:buFontTx/>
                <a:buNone/>
              </a:pPr>
              <a:t>62</a:t>
            </a:fld>
            <a:endParaRPr lang="en-GB" altLang="en-US" sz="1100">
              <a:latin typeface="Times New Roman" pitchFamily="18" charset="0"/>
            </a:endParaRPr>
          </a:p>
        </p:txBody>
      </p:sp>
      <p:sp>
        <p:nvSpPr>
          <p:cNvPr id="169988" name="Rectangle 2"/>
          <p:cNvSpPr>
            <a:spLocks noGrp="1" noRot="1" noChangeAspect="1" noChangeArrowheads="1" noTextEdit="1"/>
          </p:cNvSpPr>
          <p:nvPr>
            <p:ph type="sldImg"/>
          </p:nvPr>
        </p:nvSpPr>
        <p:spPr>
          <a:ln/>
        </p:spPr>
      </p:sp>
      <p:sp>
        <p:nvSpPr>
          <p:cNvPr id="169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21E23DC-76BD-4C04-86D1-71A88E8DF634}" type="slidenum">
              <a:rPr lang="en-GB" altLang="en-US" sz="1100" smtClean="0">
                <a:solidFill>
                  <a:srgbClr val="000000"/>
                </a:solidFill>
                <a:latin typeface="Times New Roman" pitchFamily="18" charset="0"/>
              </a:rPr>
              <a:pPr>
                <a:spcBef>
                  <a:spcPct val="0"/>
                </a:spcBef>
                <a:buFontTx/>
                <a:buNone/>
              </a:pPr>
              <a:t>63</a:t>
            </a:fld>
            <a:endParaRPr lang="en-GB" altLang="en-US" sz="1100">
              <a:solidFill>
                <a:srgbClr val="000000"/>
              </a:solidFill>
              <a:latin typeface="Times New Roman"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Finally, let‘s come back to the </a:t>
            </a:r>
          </a:p>
          <a:p>
            <a:pPr marL="0" indent="0" eaLnBrk="1" hangingPunct="1">
              <a:buNone/>
            </a:pPr>
            <a:endParaRPr lang="en-US" altLang="en-US" noProof="0" dirty="0"/>
          </a:p>
          <a:p>
            <a:pPr marL="0" indent="0" eaLnBrk="1" hangingPunct="1">
              <a:buNone/>
            </a:pPr>
            <a:r>
              <a:rPr lang="en-US" altLang="en-US" noProof="0" dirty="0"/>
              <a:t>…FTXT</a:t>
            </a:r>
          </a:p>
          <a:p>
            <a:pPr marL="0" indent="0" eaLnBrk="1" hangingPunct="1">
              <a:buNone/>
            </a:pPr>
            <a:endParaRPr lang="en-US" altLang="en-US" noProof="0" dirty="0"/>
          </a:p>
          <a:p>
            <a:pPr marL="0" indent="0" eaLnBrk="1" hangingPunct="1">
              <a:buNone/>
            </a:pPr>
            <a:r>
              <a:rPr lang="en-US" altLang="en-US" noProof="0" dirty="0"/>
              <a:t>So much for this lesson! In the next lesson, we will start with chapter 3 “Exchange Rate Theory and Policy”</a:t>
            </a:r>
          </a:p>
          <a:p>
            <a:pPr marL="0" indent="0" eaLnBrk="1" hangingPunct="1">
              <a:buNone/>
            </a:pPr>
            <a:endParaRPr lang="de-DE" altLang="en-US" dirty="0"/>
          </a:p>
          <a:p>
            <a:pPr marL="0" indent="0" eaLnBrk="1" hangingPunct="1">
              <a:buNone/>
            </a:pPr>
            <a:endParaRPr lang="de-DE" altLang="en-US" dirty="0"/>
          </a:p>
          <a:p>
            <a:pPr marL="0" indent="0" eaLnBrk="1" hangingPunct="1">
              <a:buNone/>
            </a:pPr>
            <a:endParaRPr lang="de-DE"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4"/>
          <p:cNvSpPr>
            <a:spLocks noGrp="1" noChangeArrowheads="1"/>
          </p:cNvSpPr>
          <p:nvPr>
            <p:ph type="ftr" sz="quarter" idx="4294967295"/>
          </p:nvPr>
        </p:nvSpPr>
        <p:spPr bwMode="auto">
          <a:xfrm>
            <a:off x="0"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2325">
              <a:spcBef>
                <a:spcPct val="30000"/>
              </a:spcBef>
              <a:buAutoNum type="arabicPeriod"/>
              <a:defRPr sz="1200">
                <a:solidFill>
                  <a:schemeClr val="tx1"/>
                </a:solidFill>
                <a:latin typeface="Arial" charset="0"/>
              </a:defRPr>
            </a:lvl1pPr>
            <a:lvl2pPr marL="773113" indent="-295275" defTabSz="822325">
              <a:spcBef>
                <a:spcPct val="30000"/>
              </a:spcBef>
              <a:buAutoNum type="arabicPeriod"/>
              <a:defRPr sz="1200">
                <a:solidFill>
                  <a:schemeClr val="tx1"/>
                </a:solidFill>
                <a:latin typeface="Arial" charset="0"/>
              </a:defRPr>
            </a:lvl2pPr>
            <a:lvl3pPr marL="1190625" indent="-236538" defTabSz="822325">
              <a:spcBef>
                <a:spcPct val="30000"/>
              </a:spcBef>
              <a:buAutoNum type="arabicPeriod"/>
              <a:defRPr sz="1200">
                <a:solidFill>
                  <a:schemeClr val="tx1"/>
                </a:solidFill>
                <a:latin typeface="Arial" charset="0"/>
              </a:defRPr>
            </a:lvl3pPr>
            <a:lvl4pPr marL="1668463" indent="-236538" defTabSz="822325">
              <a:spcBef>
                <a:spcPct val="30000"/>
              </a:spcBef>
              <a:buAutoNum type="arabicPeriod"/>
              <a:defRPr sz="1200">
                <a:solidFill>
                  <a:schemeClr val="tx1"/>
                </a:solidFill>
                <a:latin typeface="Arial" charset="0"/>
              </a:defRPr>
            </a:lvl4pPr>
            <a:lvl5pPr marL="2146300" indent="-236538" defTabSz="822325">
              <a:spcBef>
                <a:spcPct val="30000"/>
              </a:spcBef>
              <a:buAutoNum type="arabicPeriod"/>
              <a:defRPr sz="1200">
                <a:solidFill>
                  <a:schemeClr val="tx1"/>
                </a:solidFill>
                <a:latin typeface="Arial" charset="0"/>
              </a:defRPr>
            </a:lvl5pPr>
            <a:lvl6pPr marL="2603500" indent="-236538" defTabSz="822325" eaLnBrk="0" fontAlgn="base" hangingPunct="0">
              <a:spcBef>
                <a:spcPct val="30000"/>
              </a:spcBef>
              <a:spcAft>
                <a:spcPct val="0"/>
              </a:spcAft>
              <a:buAutoNum type="arabicPeriod"/>
              <a:defRPr sz="1200">
                <a:solidFill>
                  <a:schemeClr val="tx1"/>
                </a:solidFill>
                <a:latin typeface="Arial" charset="0"/>
              </a:defRPr>
            </a:lvl6pPr>
            <a:lvl7pPr marL="3060700" indent="-236538" defTabSz="822325" eaLnBrk="0" fontAlgn="base" hangingPunct="0">
              <a:spcBef>
                <a:spcPct val="30000"/>
              </a:spcBef>
              <a:spcAft>
                <a:spcPct val="0"/>
              </a:spcAft>
              <a:buAutoNum type="arabicPeriod"/>
              <a:defRPr sz="1200">
                <a:solidFill>
                  <a:schemeClr val="tx1"/>
                </a:solidFill>
                <a:latin typeface="Arial" charset="0"/>
              </a:defRPr>
            </a:lvl7pPr>
            <a:lvl8pPr marL="3517900" indent="-236538" defTabSz="822325" eaLnBrk="0" fontAlgn="base" hangingPunct="0">
              <a:spcBef>
                <a:spcPct val="30000"/>
              </a:spcBef>
              <a:spcAft>
                <a:spcPct val="0"/>
              </a:spcAft>
              <a:buAutoNum type="arabicPeriod"/>
              <a:defRPr sz="1200">
                <a:solidFill>
                  <a:schemeClr val="tx1"/>
                </a:solidFill>
                <a:latin typeface="Arial" charset="0"/>
              </a:defRPr>
            </a:lvl8pPr>
            <a:lvl9pPr marL="3975100" indent="-236538" defTabSz="822325" eaLnBrk="0" fontAlgn="base" hangingPunct="0">
              <a:spcBef>
                <a:spcPct val="30000"/>
              </a:spcBef>
              <a:spcAft>
                <a:spcPct val="0"/>
              </a:spcAft>
              <a:buAutoNum type="arabicPeriod"/>
              <a:defRPr sz="1200">
                <a:solidFill>
                  <a:schemeClr val="tx1"/>
                </a:solidFill>
                <a:latin typeface="Arial" charset="0"/>
              </a:defRPr>
            </a:lvl9pPr>
          </a:lstStyle>
          <a:p>
            <a:pPr algn="ctr">
              <a:spcBef>
                <a:spcPct val="0"/>
              </a:spcBef>
              <a:buFontTx/>
              <a:buNone/>
            </a:pPr>
            <a:r>
              <a:rPr lang="en-GB" altLang="en-US" sz="1100">
                <a:latin typeface="Times New Roman" pitchFamily="18" charset="0"/>
              </a:rPr>
              <a:t>Prof. Dr. Rainer Maurer, Markoökonomik</a:t>
            </a:r>
          </a:p>
        </p:txBody>
      </p:sp>
      <p:sp>
        <p:nvSpPr>
          <p:cNvPr id="17203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325">
              <a:spcBef>
                <a:spcPct val="30000"/>
              </a:spcBef>
              <a:buAutoNum type="arabicPeriod"/>
              <a:defRPr sz="1200">
                <a:solidFill>
                  <a:schemeClr val="tx1"/>
                </a:solidFill>
                <a:latin typeface="Arial" charset="0"/>
              </a:defRPr>
            </a:lvl1pPr>
            <a:lvl2pPr marL="773113" indent="-295275" defTabSz="822325">
              <a:spcBef>
                <a:spcPct val="30000"/>
              </a:spcBef>
              <a:buAutoNum type="arabicPeriod"/>
              <a:defRPr sz="1200">
                <a:solidFill>
                  <a:schemeClr val="tx1"/>
                </a:solidFill>
                <a:latin typeface="Arial" charset="0"/>
              </a:defRPr>
            </a:lvl2pPr>
            <a:lvl3pPr marL="1190625" indent="-236538" defTabSz="822325">
              <a:spcBef>
                <a:spcPct val="30000"/>
              </a:spcBef>
              <a:buAutoNum type="arabicPeriod"/>
              <a:defRPr sz="1200">
                <a:solidFill>
                  <a:schemeClr val="tx1"/>
                </a:solidFill>
                <a:latin typeface="Arial" charset="0"/>
              </a:defRPr>
            </a:lvl3pPr>
            <a:lvl4pPr marL="1668463" indent="-236538" defTabSz="822325">
              <a:spcBef>
                <a:spcPct val="30000"/>
              </a:spcBef>
              <a:buAutoNum type="arabicPeriod"/>
              <a:defRPr sz="1200">
                <a:solidFill>
                  <a:schemeClr val="tx1"/>
                </a:solidFill>
                <a:latin typeface="Arial" charset="0"/>
              </a:defRPr>
            </a:lvl4pPr>
            <a:lvl5pPr marL="2146300" indent="-236538" defTabSz="822325">
              <a:spcBef>
                <a:spcPct val="30000"/>
              </a:spcBef>
              <a:buAutoNum type="arabicPeriod"/>
              <a:defRPr sz="1200">
                <a:solidFill>
                  <a:schemeClr val="tx1"/>
                </a:solidFill>
                <a:latin typeface="Arial" charset="0"/>
              </a:defRPr>
            </a:lvl5pPr>
            <a:lvl6pPr marL="2603500" indent="-236538" defTabSz="822325" eaLnBrk="0" fontAlgn="base" hangingPunct="0">
              <a:spcBef>
                <a:spcPct val="30000"/>
              </a:spcBef>
              <a:spcAft>
                <a:spcPct val="0"/>
              </a:spcAft>
              <a:buAutoNum type="arabicPeriod"/>
              <a:defRPr sz="1200">
                <a:solidFill>
                  <a:schemeClr val="tx1"/>
                </a:solidFill>
                <a:latin typeface="Arial" charset="0"/>
              </a:defRPr>
            </a:lvl6pPr>
            <a:lvl7pPr marL="3060700" indent="-236538" defTabSz="822325" eaLnBrk="0" fontAlgn="base" hangingPunct="0">
              <a:spcBef>
                <a:spcPct val="30000"/>
              </a:spcBef>
              <a:spcAft>
                <a:spcPct val="0"/>
              </a:spcAft>
              <a:buAutoNum type="arabicPeriod"/>
              <a:defRPr sz="1200">
                <a:solidFill>
                  <a:schemeClr val="tx1"/>
                </a:solidFill>
                <a:latin typeface="Arial" charset="0"/>
              </a:defRPr>
            </a:lvl7pPr>
            <a:lvl8pPr marL="3517900" indent="-236538" defTabSz="822325" eaLnBrk="0" fontAlgn="base" hangingPunct="0">
              <a:spcBef>
                <a:spcPct val="30000"/>
              </a:spcBef>
              <a:spcAft>
                <a:spcPct val="0"/>
              </a:spcAft>
              <a:buAutoNum type="arabicPeriod"/>
              <a:defRPr sz="1200">
                <a:solidFill>
                  <a:schemeClr val="tx1"/>
                </a:solidFill>
                <a:latin typeface="Arial" charset="0"/>
              </a:defRPr>
            </a:lvl8pPr>
            <a:lvl9pPr marL="3975100" indent="-236538" defTabSz="82232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BB9F651-E606-47E6-84ED-3F07EC771707}" type="slidenum">
              <a:rPr lang="en-GB" altLang="en-US" sz="1100" smtClean="0">
                <a:latin typeface="Times New Roman" pitchFamily="18" charset="0"/>
              </a:rPr>
              <a:pPr>
                <a:spcBef>
                  <a:spcPct val="0"/>
                </a:spcBef>
                <a:buFontTx/>
                <a:buNone/>
              </a:pPr>
              <a:t>64</a:t>
            </a:fld>
            <a:endParaRPr lang="en-GB" altLang="en-US" sz="1100">
              <a:latin typeface="Times New Roman" pitchFamily="18" charset="0"/>
            </a:endParaRPr>
          </a:p>
        </p:txBody>
      </p:sp>
      <p:sp>
        <p:nvSpPr>
          <p:cNvPr id="172036" name="Rectangle 2"/>
          <p:cNvSpPr>
            <a:spLocks noGrp="1" noRot="1" noChangeAspect="1" noChangeArrowheads="1" noTextEdit="1"/>
          </p:cNvSpPr>
          <p:nvPr>
            <p:ph type="sldImg"/>
          </p:nvPr>
        </p:nvSpPr>
        <p:spPr>
          <a:ln/>
        </p:spPr>
      </p:sp>
      <p:sp>
        <p:nvSpPr>
          <p:cNvPr id="172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C10E6D3-BE73-499C-8F55-70E217F8DEC1}" type="slidenum">
              <a:rPr lang="en-GB" altLang="en-US" sz="1100" smtClean="0">
                <a:solidFill>
                  <a:srgbClr val="000000"/>
                </a:solidFill>
                <a:latin typeface="Times New Roman" pitchFamily="18" charset="0"/>
              </a:rPr>
              <a:pPr>
                <a:spcBef>
                  <a:spcPct val="0"/>
                </a:spcBef>
                <a:buFontTx/>
                <a:buNone/>
              </a:pPr>
              <a:t>65</a:t>
            </a:fld>
            <a:endParaRPr lang="en-GB" altLang="en-US" sz="1100">
              <a:solidFill>
                <a:srgbClr val="000000"/>
              </a:solidFill>
              <a:latin typeface="Times New Roman" pitchFamily="18"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7408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D2BA5AA-4F18-469C-9675-E638E958C489}" type="slidenum">
              <a:rPr lang="en-GB" altLang="en-US" sz="1100" smtClean="0">
                <a:latin typeface="Times New Roman" pitchFamily="18" charset="0"/>
              </a:rPr>
              <a:pPr>
                <a:spcBef>
                  <a:spcPct val="0"/>
                </a:spcBef>
                <a:buFontTx/>
                <a:buNone/>
              </a:pPr>
              <a:t>66</a:t>
            </a:fld>
            <a:endParaRPr lang="en-GB" altLang="en-US" sz="1100">
              <a:latin typeface="Times New Roman" pitchFamily="18" charset="0"/>
            </a:endParaRPr>
          </a:p>
        </p:txBody>
      </p:sp>
      <p:sp>
        <p:nvSpPr>
          <p:cNvPr id="174084" name="Rectangle 2"/>
          <p:cNvSpPr>
            <a:spLocks noGrp="1" noRot="1" noChangeAspect="1" noChangeArrowheads="1" noTextEdit="1"/>
          </p:cNvSpPr>
          <p:nvPr>
            <p:ph type="sldImg"/>
          </p:nvPr>
        </p:nvSpPr>
        <p:spPr>
          <a:ln/>
        </p:spPr>
      </p:sp>
      <p:sp>
        <p:nvSpPr>
          <p:cNvPr id="174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7510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1943A4B-13A8-4B76-9569-641B886D62F6}" type="slidenum">
              <a:rPr lang="en-GB" altLang="en-US" sz="1100" smtClean="0">
                <a:latin typeface="Times New Roman" pitchFamily="18" charset="0"/>
              </a:rPr>
              <a:pPr>
                <a:spcBef>
                  <a:spcPct val="0"/>
                </a:spcBef>
                <a:buFontTx/>
                <a:buNone/>
              </a:pPr>
              <a:t>67</a:t>
            </a:fld>
            <a:endParaRPr lang="en-GB" altLang="en-US" sz="1100">
              <a:latin typeface="Times New Roman" pitchFamily="18" charset="0"/>
            </a:endParaRPr>
          </a:p>
        </p:txBody>
      </p:sp>
      <p:sp>
        <p:nvSpPr>
          <p:cNvPr id="175108" name="Rectangle 2"/>
          <p:cNvSpPr>
            <a:spLocks noGrp="1" noRot="1" noChangeAspect="1" noChangeArrowheads="1" noTextEdit="1"/>
          </p:cNvSpPr>
          <p:nvPr>
            <p:ph type="sldImg"/>
          </p:nvPr>
        </p:nvSpPr>
        <p:spPr>
          <a:ln/>
        </p:spPr>
      </p:sp>
      <p:sp>
        <p:nvSpPr>
          <p:cNvPr id="175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7613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3B7CDD1-3DAF-4BB0-AAA6-D5468D1A6334}" type="slidenum">
              <a:rPr lang="en-GB" altLang="en-US" sz="1100" smtClean="0">
                <a:latin typeface="Times New Roman" pitchFamily="18" charset="0"/>
              </a:rPr>
              <a:pPr>
                <a:spcBef>
                  <a:spcPct val="0"/>
                </a:spcBef>
                <a:buFontTx/>
                <a:buNone/>
              </a:pPr>
              <a:t>68</a:t>
            </a:fld>
            <a:endParaRPr lang="en-GB" altLang="en-US" sz="1100">
              <a:latin typeface="Times New Roman" pitchFamily="18" charset="0"/>
            </a:endParaRPr>
          </a:p>
        </p:txBody>
      </p:sp>
      <p:sp>
        <p:nvSpPr>
          <p:cNvPr id="176132" name="Rectangle 2"/>
          <p:cNvSpPr>
            <a:spLocks noGrp="1" noRot="1" noChangeAspect="1" noChangeArrowheads="1" noTextEdit="1"/>
          </p:cNvSpPr>
          <p:nvPr>
            <p:ph type="sldImg"/>
          </p:nvPr>
        </p:nvSpPr>
        <p:spPr>
          <a:ln/>
        </p:spPr>
      </p:sp>
      <p:sp>
        <p:nvSpPr>
          <p:cNvPr id="176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4745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73C2C05-5A12-4E06-B318-3905074E5FB1}" type="slidenum">
              <a:rPr lang="en-GB" altLang="en-US" sz="1100" smtClean="0">
                <a:latin typeface="Times New Roman" pitchFamily="18" charset="0"/>
              </a:rPr>
              <a:pPr>
                <a:spcBef>
                  <a:spcPct val="0"/>
                </a:spcBef>
                <a:buFontTx/>
                <a:buNone/>
              </a:pPr>
              <a:t>69</a:t>
            </a:fld>
            <a:endParaRPr lang="en-GB" altLang="en-US" sz="1100">
              <a:latin typeface="Times New Roman" pitchFamily="18" charset="0"/>
            </a:endParaRPr>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If the economy opens now for free international trade and capital movements, given the old steady state capital stock K*1, gross investment is larger than capital depreciation such that positive net investment results and the capital stock starts growing.</a:t>
            </a:r>
          </a:p>
          <a:p>
            <a:pPr marL="0" indent="0" eaLnBrk="1" hangingPunct="1">
              <a:buNone/>
            </a:pPr>
            <a:endParaRPr lang="en-US" altLang="en-US" dirty="0"/>
          </a:p>
          <a:p>
            <a:pPr marL="0" indent="0" eaLnBrk="1" hangingPunct="1">
              <a:buNone/>
            </a:pPr>
            <a:r>
              <a:rPr lang="en-US" altLang="en-US" dirty="0"/>
              <a:t>This process holds on, until gross investment equals again capital depreciation, such that net investment equals zero. CLICK</a:t>
            </a:r>
          </a:p>
          <a:p>
            <a:pPr marL="0" indent="0" eaLnBrk="1" hangingPunct="1">
              <a:buNone/>
            </a:pPr>
            <a:endParaRPr lang="en-US" altLang="en-US" dirty="0"/>
          </a:p>
          <a:p>
            <a:pPr marL="0" indent="0" eaLnBrk="1" hangingPunct="1">
              <a:buNone/>
            </a:pPr>
            <a:r>
              <a:rPr lang="en-US" altLang="en-US" dirty="0"/>
              <a:t>This is now the new steady state. 	CLICK</a:t>
            </a:r>
          </a:p>
          <a:p>
            <a:pPr marL="0" indent="0" eaLnBrk="1" hangingPunct="1">
              <a:buNone/>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b="0" baseline="0" noProof="0" dirty="0">
                <a:solidFill>
                  <a:srgbClr val="0033CC"/>
                </a:solidFill>
              </a:rPr>
              <a:t>Due to capital imports, the steady state capital stock is higher than under autarky!</a:t>
            </a:r>
          </a:p>
          <a:p>
            <a:pPr marL="0" indent="0" eaLnBrk="1" hangingPunct="1">
              <a:buNone/>
            </a:pPr>
            <a:endParaRPr lang="en-US" altLang="en-US" dirty="0"/>
          </a:p>
          <a:p>
            <a:pPr marL="0" indent="0" eaLnBrk="1" hangingPunct="1">
              <a:buNone/>
            </a:pPr>
            <a:endParaRPr lang="en-US" altLang="en-US" dirty="0"/>
          </a:p>
        </p:txBody>
      </p:sp>
    </p:spTree>
    <p:extLst>
      <p:ext uri="{BB962C8B-B14F-4D97-AF65-F5344CB8AC3E}">
        <p14:creationId xmlns:p14="http://schemas.microsoft.com/office/powerpoint/2010/main" val="4256075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9E972B1-5428-43B8-A31F-00679795760F}" type="slidenum">
              <a:rPr lang="en-GB" altLang="en-US" sz="1100" smtClean="0">
                <a:solidFill>
                  <a:srgbClr val="000000"/>
                </a:solidFill>
                <a:latin typeface="Times New Roman" pitchFamily="18" charset="0"/>
              </a:rPr>
              <a:pPr>
                <a:spcBef>
                  <a:spcPct val="0"/>
                </a:spcBef>
                <a:buFontTx/>
                <a:buNone/>
              </a:pPr>
              <a:t>7</a:t>
            </a:fld>
            <a:endParaRPr lang="en-GB" altLang="en-US" sz="1100">
              <a:solidFill>
                <a:srgbClr val="000000"/>
              </a:solidFill>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de-DE" noProof="0" dirty="0"/>
              <a:t>The </a:t>
            </a:r>
            <a:r>
              <a:rPr lang="en-US" altLang="en-US" sz="1200" b="0" baseline="0" noProof="0" dirty="0">
                <a:solidFill>
                  <a:srgbClr val="0000FF"/>
                </a:solidFill>
              </a:rPr>
              <a:t>Balance of capital payments CLICK is equal to difference between domestic savings CLICK and domestic capital demand CLICK, </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b="0" baseline="0" noProof="0" dirty="0">
              <a:solidFill>
                <a:srgbClr val="0000FF"/>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de-DE" sz="1200" b="0" baseline="0" noProof="0" dirty="0">
                <a:solidFill>
                  <a:srgbClr val="0000FF"/>
                </a:solidFill>
              </a:rPr>
              <a:t>while the </a:t>
            </a:r>
            <a:r>
              <a:rPr lang="en-US" altLang="en-US" sz="1200" b="0" baseline="0" dirty="0">
                <a:solidFill>
                  <a:srgbClr val="0000FF"/>
                </a:solidFill>
              </a:rPr>
              <a:t>Balance of current account is equal to the difference between Foreign Demand for Domestic Goods (i.e. exports) </a:t>
            </a:r>
            <a:r>
              <a:rPr lang="en-US" altLang="en-US" sz="1200" b="0" baseline="0" noProof="0" dirty="0">
                <a:solidFill>
                  <a:srgbClr val="0000FF"/>
                </a:solidFill>
              </a:rPr>
              <a:t>CLICK and the Domestic Demand for Foreign Goods (i.e. imports) CLICK.</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de-DE" sz="1200" b="0" baseline="0" noProof="0" dirty="0">
              <a:solidFill>
                <a:srgbClr val="0000FF"/>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de-DE" sz="1200" b="0" baseline="0" noProof="0" dirty="0">
                <a:solidFill>
                  <a:srgbClr val="0000FF"/>
                </a:solidFill>
              </a:rPr>
              <a:t>As our derivation of both balances from the expenditure account of GDP proves, both balances </a:t>
            </a:r>
            <a:r>
              <a:rPr lang="en-US" altLang="en-US" sz="1200" b="0" baseline="0" dirty="0">
                <a:solidFill>
                  <a:srgbClr val="0000FF"/>
                </a:solidFill>
              </a:rPr>
              <a:t>must always have the same value</a:t>
            </a:r>
            <a:r>
              <a:rPr lang="en-US" altLang="en-US" sz="1200" b="0" baseline="0" noProof="0" dirty="0">
                <a:solidFill>
                  <a:srgbClr val="0000FF"/>
                </a:solidFill>
              </a:rPr>
              <a:t> CLICK.</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de-DE" sz="1200" b="0" baseline="0" noProof="0" dirty="0">
              <a:solidFill>
                <a:srgbClr val="0000FF"/>
              </a:solidFill>
            </a:endParaRPr>
          </a:p>
          <a:p>
            <a:pPr marL="0" indent="0" eaLnBrk="1" hangingPunct="1">
              <a:buNone/>
              <a:defRPr/>
            </a:pPr>
            <a:r>
              <a:rPr lang="de-DE" dirty="0">
                <a:latin typeface="Arial" pitchFamily="34" charset="0"/>
              </a:rPr>
              <a:t>___________________</a:t>
            </a:r>
          </a:p>
          <a:p>
            <a:pPr marL="0" indent="0" eaLnBrk="1" hangingPunct="1">
              <a:buNone/>
            </a:pPr>
            <a:endParaRPr lang="de-DE"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ftr" sz="quarter" idx="4294967295"/>
          </p:nvPr>
        </p:nvSpPr>
        <p:spPr bwMode="auto">
          <a:xfrm>
            <a:off x="0" y="9725025"/>
            <a:ext cx="3076575" cy="509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0" tIns="47535" rIns="95070" bIns="47535"/>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 Grundzüge Makroökonomik</a:t>
            </a:r>
          </a:p>
        </p:txBody>
      </p:sp>
      <p:sp>
        <p:nvSpPr>
          <p:cNvPr id="14745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30000"/>
              </a:spcBef>
              <a:buAutoNum type="arabicPeriod"/>
              <a:defRPr sz="1200">
                <a:solidFill>
                  <a:schemeClr val="tx1"/>
                </a:solidFill>
                <a:latin typeface="Arial" charset="0"/>
              </a:defRPr>
            </a:lvl1pPr>
            <a:lvl2pPr marL="771525" indent="-296863" defTabSz="820738">
              <a:spcBef>
                <a:spcPct val="30000"/>
              </a:spcBef>
              <a:buAutoNum type="arabicPeriod"/>
              <a:defRPr sz="1200">
                <a:solidFill>
                  <a:schemeClr val="tx1"/>
                </a:solidFill>
                <a:latin typeface="Arial" charset="0"/>
              </a:defRPr>
            </a:lvl2pPr>
            <a:lvl3pPr marL="1187450" indent="-236538" defTabSz="820738">
              <a:spcBef>
                <a:spcPct val="30000"/>
              </a:spcBef>
              <a:buAutoNum type="arabicPeriod"/>
              <a:defRPr sz="1200">
                <a:solidFill>
                  <a:schemeClr val="tx1"/>
                </a:solidFill>
                <a:latin typeface="Arial" charset="0"/>
              </a:defRPr>
            </a:lvl3pPr>
            <a:lvl4pPr marL="1663700" indent="-236538" defTabSz="820738">
              <a:spcBef>
                <a:spcPct val="30000"/>
              </a:spcBef>
              <a:buAutoNum type="arabicPeriod"/>
              <a:defRPr sz="1200">
                <a:solidFill>
                  <a:schemeClr val="tx1"/>
                </a:solidFill>
                <a:latin typeface="Arial" charset="0"/>
              </a:defRPr>
            </a:lvl4pPr>
            <a:lvl5pPr marL="2138363" indent="-236538" defTabSz="820738">
              <a:spcBef>
                <a:spcPct val="30000"/>
              </a:spcBef>
              <a:buAutoNum type="arabicPeriod"/>
              <a:defRPr sz="1200">
                <a:solidFill>
                  <a:schemeClr val="tx1"/>
                </a:solidFill>
                <a:latin typeface="Arial" charset="0"/>
              </a:defRPr>
            </a:lvl5pPr>
            <a:lvl6pPr marL="2595563" indent="-236538" defTabSz="820738" eaLnBrk="0" fontAlgn="base" hangingPunct="0">
              <a:spcBef>
                <a:spcPct val="30000"/>
              </a:spcBef>
              <a:spcAft>
                <a:spcPct val="0"/>
              </a:spcAft>
              <a:buAutoNum type="arabicPeriod"/>
              <a:defRPr sz="1200">
                <a:solidFill>
                  <a:schemeClr val="tx1"/>
                </a:solidFill>
                <a:latin typeface="Arial" charset="0"/>
              </a:defRPr>
            </a:lvl6pPr>
            <a:lvl7pPr marL="3052763" indent="-236538" defTabSz="820738" eaLnBrk="0" fontAlgn="base" hangingPunct="0">
              <a:spcBef>
                <a:spcPct val="30000"/>
              </a:spcBef>
              <a:spcAft>
                <a:spcPct val="0"/>
              </a:spcAft>
              <a:buAutoNum type="arabicPeriod"/>
              <a:defRPr sz="1200">
                <a:solidFill>
                  <a:schemeClr val="tx1"/>
                </a:solidFill>
                <a:latin typeface="Arial" charset="0"/>
              </a:defRPr>
            </a:lvl7pPr>
            <a:lvl8pPr marL="3509963" indent="-236538" defTabSz="820738" eaLnBrk="0" fontAlgn="base" hangingPunct="0">
              <a:spcBef>
                <a:spcPct val="30000"/>
              </a:spcBef>
              <a:spcAft>
                <a:spcPct val="0"/>
              </a:spcAft>
              <a:buAutoNum type="arabicPeriod"/>
              <a:defRPr sz="1200">
                <a:solidFill>
                  <a:schemeClr val="tx1"/>
                </a:solidFill>
                <a:latin typeface="Arial" charset="0"/>
              </a:defRPr>
            </a:lvl8pPr>
            <a:lvl9pPr marL="3967163" indent="-236538" defTabSz="82073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73C2C05-5A12-4E06-B318-3905074E5FB1}" type="slidenum">
              <a:rPr lang="en-GB" altLang="en-US" sz="1100" smtClean="0">
                <a:latin typeface="Times New Roman" pitchFamily="18" charset="0"/>
              </a:rPr>
              <a:pPr>
                <a:spcBef>
                  <a:spcPct val="0"/>
                </a:spcBef>
                <a:buFontTx/>
                <a:buNone/>
              </a:pPr>
              <a:t>70</a:t>
            </a:fld>
            <a:endParaRPr lang="en-GB" altLang="en-US" sz="1100">
              <a:latin typeface="Times New Roman" pitchFamily="18" charset="0"/>
            </a:endParaRPr>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If the economy opens now for free international trade and capital movements, given the old steady state capital stock K*1, gross investment is larger than capital depreciation such that positive net investment results and the capital stock starts growing.</a:t>
            </a:r>
          </a:p>
          <a:p>
            <a:pPr marL="0" indent="0" eaLnBrk="1" hangingPunct="1">
              <a:buNone/>
            </a:pPr>
            <a:endParaRPr lang="en-US" altLang="en-US" dirty="0"/>
          </a:p>
          <a:p>
            <a:pPr marL="0" indent="0" eaLnBrk="1" hangingPunct="1">
              <a:buNone/>
            </a:pPr>
            <a:r>
              <a:rPr lang="en-US" altLang="en-US" dirty="0"/>
              <a:t>This process holds on, until gross investment equals again capital depreciation, such that net investment equals zero. CLICK</a:t>
            </a:r>
          </a:p>
          <a:p>
            <a:pPr marL="0" indent="0" eaLnBrk="1" hangingPunct="1">
              <a:buNone/>
            </a:pPr>
            <a:endParaRPr lang="en-US" altLang="en-US" dirty="0"/>
          </a:p>
          <a:p>
            <a:pPr marL="0" indent="0" eaLnBrk="1" hangingPunct="1">
              <a:buNone/>
            </a:pPr>
            <a:r>
              <a:rPr lang="en-US" altLang="en-US" dirty="0"/>
              <a:t>This is now the new steady state. 	CLICK</a:t>
            </a:r>
          </a:p>
          <a:p>
            <a:pPr marL="0" indent="0" eaLnBrk="1" hangingPunct="1">
              <a:buNone/>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b="0" baseline="0" noProof="0" dirty="0">
                <a:solidFill>
                  <a:srgbClr val="0033CC"/>
                </a:solidFill>
              </a:rPr>
              <a:t>Due to capital imports, the steady state capital stock is higher than under autarky!</a:t>
            </a:r>
          </a:p>
          <a:p>
            <a:pPr marL="0" indent="0" eaLnBrk="1" hangingPunct="1">
              <a:buNone/>
            </a:pPr>
            <a:endParaRPr lang="en-US" altLang="en-US" dirty="0"/>
          </a:p>
          <a:p>
            <a:pPr marL="0" indent="0" eaLnBrk="1" hangingPunct="1">
              <a:buNone/>
            </a:pPr>
            <a:endParaRPr lang="en-US" altLang="en-US" dirty="0"/>
          </a:p>
        </p:txBody>
      </p:sp>
    </p:spTree>
    <p:extLst>
      <p:ext uri="{BB962C8B-B14F-4D97-AF65-F5344CB8AC3E}">
        <p14:creationId xmlns:p14="http://schemas.microsoft.com/office/powerpoint/2010/main" val="2808434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1F176E4-1889-4D81-9B19-42321AEA083D}" type="slidenum">
              <a:rPr lang="en-GB" altLang="en-US" sz="1100" smtClean="0">
                <a:solidFill>
                  <a:srgbClr val="000000"/>
                </a:solidFill>
                <a:latin typeface="Times New Roman" pitchFamily="18" charset="0"/>
              </a:rPr>
              <a:pPr>
                <a:spcBef>
                  <a:spcPct val="0"/>
                </a:spcBef>
                <a:buFontTx/>
                <a:buNone/>
              </a:pPr>
              <a:t>8</a:t>
            </a:fld>
            <a:endParaRPr lang="en-GB" altLang="en-US" sz="1100">
              <a:solidFill>
                <a:srgbClr val="000000"/>
              </a:solidFill>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Together the </a:t>
            </a:r>
            <a:r>
              <a:rPr lang="en-US" altLang="en-US" sz="1200" b="0" baseline="0" noProof="0" dirty="0">
                <a:solidFill>
                  <a:srgbClr val="0000FF"/>
                </a:solidFill>
              </a:rPr>
              <a:t>Balance of capital payments and the </a:t>
            </a:r>
            <a:r>
              <a:rPr lang="en-US" altLang="en-US" sz="1200" b="0" baseline="0" dirty="0">
                <a:solidFill>
                  <a:srgbClr val="0000FF"/>
                </a:solidFill>
              </a:rPr>
              <a:t>Balance of current account represent the “Balance of payments” CLICK</a:t>
            </a:r>
          </a:p>
          <a:p>
            <a:pPr marL="0" indent="0" eaLnBrk="1" hangingPunct="1">
              <a:buNone/>
            </a:pPr>
            <a:endParaRPr lang="en-US" altLang="en-US" noProof="0"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noProof="0" dirty="0"/>
              <a:t>Since the value of both balances is always identical CLICK, the  </a:t>
            </a:r>
            <a:r>
              <a:rPr lang="en-US" altLang="en-US" sz="1200" b="0" baseline="0" dirty="0">
                <a:solidFill>
                  <a:srgbClr val="0000FF"/>
                </a:solidFill>
              </a:rPr>
              <a:t>“Balance of payments” is always balanced.</a:t>
            </a:r>
            <a:r>
              <a:rPr lang="en-US" altLang="en-US" noProof="0" dirty="0"/>
              <a:t> CLICK</a:t>
            </a:r>
            <a:endParaRPr lang="en-US" altLang="en-US" sz="1200" b="0" baseline="0" dirty="0">
              <a:solidFill>
                <a:srgbClr val="0000FF"/>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9150">
              <a:spcBef>
                <a:spcPct val="30000"/>
              </a:spcBef>
              <a:buAutoNum type="arabicPeriod"/>
              <a:defRPr sz="1200">
                <a:solidFill>
                  <a:schemeClr val="tx1"/>
                </a:solidFill>
                <a:latin typeface="Arial" charset="0"/>
              </a:defRPr>
            </a:lvl1pPr>
            <a:lvl2pPr marL="771525" indent="-296863" defTabSz="819150">
              <a:spcBef>
                <a:spcPct val="30000"/>
              </a:spcBef>
              <a:buAutoNum type="arabicPeriod"/>
              <a:defRPr sz="1200">
                <a:solidFill>
                  <a:schemeClr val="tx1"/>
                </a:solidFill>
                <a:latin typeface="Arial" charset="0"/>
              </a:defRPr>
            </a:lvl2pPr>
            <a:lvl3pPr marL="1187450" indent="-236538" defTabSz="819150">
              <a:spcBef>
                <a:spcPct val="30000"/>
              </a:spcBef>
              <a:buAutoNum type="arabicPeriod"/>
              <a:defRPr sz="1200">
                <a:solidFill>
                  <a:schemeClr val="tx1"/>
                </a:solidFill>
                <a:latin typeface="Arial" charset="0"/>
              </a:defRPr>
            </a:lvl3pPr>
            <a:lvl4pPr marL="1663700" indent="-236538" defTabSz="819150">
              <a:spcBef>
                <a:spcPct val="30000"/>
              </a:spcBef>
              <a:buAutoNum type="arabicPeriod"/>
              <a:defRPr sz="1200">
                <a:solidFill>
                  <a:schemeClr val="tx1"/>
                </a:solidFill>
                <a:latin typeface="Arial" charset="0"/>
              </a:defRPr>
            </a:lvl4pPr>
            <a:lvl5pPr marL="2138363" indent="-236538" defTabSz="819150">
              <a:spcBef>
                <a:spcPct val="30000"/>
              </a:spcBef>
              <a:buAutoNum type="arabicPeriod"/>
              <a:defRPr sz="1200">
                <a:solidFill>
                  <a:schemeClr val="tx1"/>
                </a:solidFill>
                <a:latin typeface="Arial" charset="0"/>
              </a:defRPr>
            </a:lvl5pPr>
            <a:lvl6pPr marL="2595563" indent="-236538" defTabSz="819150" eaLnBrk="0" fontAlgn="base" hangingPunct="0">
              <a:spcBef>
                <a:spcPct val="30000"/>
              </a:spcBef>
              <a:spcAft>
                <a:spcPct val="0"/>
              </a:spcAft>
              <a:buAutoNum type="arabicPeriod"/>
              <a:defRPr sz="1200">
                <a:solidFill>
                  <a:schemeClr val="tx1"/>
                </a:solidFill>
                <a:latin typeface="Arial" charset="0"/>
              </a:defRPr>
            </a:lvl6pPr>
            <a:lvl7pPr marL="3052763" indent="-236538" defTabSz="819150" eaLnBrk="0" fontAlgn="base" hangingPunct="0">
              <a:spcBef>
                <a:spcPct val="30000"/>
              </a:spcBef>
              <a:spcAft>
                <a:spcPct val="0"/>
              </a:spcAft>
              <a:buAutoNum type="arabicPeriod"/>
              <a:defRPr sz="1200">
                <a:solidFill>
                  <a:schemeClr val="tx1"/>
                </a:solidFill>
                <a:latin typeface="Arial" charset="0"/>
              </a:defRPr>
            </a:lvl7pPr>
            <a:lvl8pPr marL="3509963" indent="-236538" defTabSz="819150" eaLnBrk="0" fontAlgn="base" hangingPunct="0">
              <a:spcBef>
                <a:spcPct val="30000"/>
              </a:spcBef>
              <a:spcAft>
                <a:spcPct val="0"/>
              </a:spcAft>
              <a:buAutoNum type="arabicPeriod"/>
              <a:defRPr sz="1200">
                <a:solidFill>
                  <a:schemeClr val="tx1"/>
                </a:solidFill>
                <a:latin typeface="Arial" charset="0"/>
              </a:defRPr>
            </a:lvl8pPr>
            <a:lvl9pPr marL="3967163" indent="-236538" defTabSz="81915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8D15E4B-2A13-403B-9108-75691465449C}" type="slidenum">
              <a:rPr lang="en-GB" altLang="en-US" sz="1100" smtClean="0">
                <a:solidFill>
                  <a:srgbClr val="000000"/>
                </a:solidFill>
                <a:latin typeface="Times New Roman" pitchFamily="18" charset="0"/>
              </a:rPr>
              <a:pPr>
                <a:spcBef>
                  <a:spcPct val="0"/>
                </a:spcBef>
                <a:buFontTx/>
                <a:buNone/>
              </a:pPr>
              <a:t>9</a:t>
            </a:fld>
            <a:endParaRPr lang="en-GB" altLang="en-US" sz="1100">
              <a:solidFill>
                <a:srgbClr val="000000"/>
              </a:solidFill>
              <a:latin typeface="Times New Roman"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90000"/>
              </a:lnSpc>
              <a:buNone/>
              <a:defRPr/>
            </a:pPr>
            <a:r>
              <a:rPr lang="en-US" dirty="0"/>
              <a:t>This is a numerical example for the German Balance of payments with its major subcomponents:</a:t>
            </a:r>
          </a:p>
          <a:p>
            <a:pPr marL="0" indent="0" eaLnBrk="1" hangingPunct="1">
              <a:lnSpc>
                <a:spcPct val="90000"/>
              </a:lnSpc>
              <a:buNone/>
              <a:defRPr/>
            </a:pPr>
            <a:endParaRPr lang="en-US" dirty="0"/>
          </a:p>
          <a:p>
            <a:pPr marL="0" indent="0" eaLnBrk="1" hangingPunct="1">
              <a:lnSpc>
                <a:spcPct val="90000"/>
              </a:lnSpc>
              <a:buNone/>
              <a:defRPr/>
            </a:pPr>
            <a:r>
              <a:rPr lang="en-US" dirty="0"/>
              <a:t>On the left-hand side, we find the Balance of Capital Payments :</a:t>
            </a:r>
          </a:p>
          <a:p>
            <a:pPr marL="0" indent="0" eaLnBrk="1" hangingPunct="1">
              <a:lnSpc>
                <a:spcPct val="90000"/>
              </a:lnSpc>
              <a:buNone/>
              <a:defRPr/>
            </a:pPr>
            <a:r>
              <a:rPr lang="en-US" dirty="0"/>
              <a:t>It has the following sub-balance sheets:</a:t>
            </a:r>
          </a:p>
          <a:p>
            <a:pPr marL="0" indent="0" eaLnBrk="1" hangingPunct="1">
              <a:lnSpc>
                <a:spcPct val="90000"/>
              </a:lnSpc>
              <a:buNone/>
              <a:defRPr/>
            </a:pPr>
            <a:endParaRPr lang="en-US" dirty="0"/>
          </a:p>
          <a:p>
            <a:pPr marL="0" indent="0" eaLnBrk="1" hangingPunct="1">
              <a:buNone/>
              <a:defRPr/>
            </a:pPr>
            <a:r>
              <a:rPr lang="de-DE" dirty="0"/>
              <a:t>The Balance </a:t>
            </a:r>
            <a:r>
              <a:rPr lang="de-DE" dirty="0" err="1"/>
              <a:t>of</a:t>
            </a:r>
            <a:r>
              <a:rPr lang="de-DE" dirty="0"/>
              <a:t> </a:t>
            </a:r>
            <a:r>
              <a:rPr lang="de-DE" dirty="0" err="1"/>
              <a:t>direct</a:t>
            </a:r>
            <a:r>
              <a:rPr lang="de-DE" dirty="0"/>
              <a:t> </a:t>
            </a:r>
            <a:r>
              <a:rPr lang="de-DE" dirty="0" err="1"/>
              <a:t>investments</a:t>
            </a:r>
            <a:endParaRPr lang="de-DE" dirty="0"/>
          </a:p>
          <a:p>
            <a:pPr marL="914400" lvl="2" indent="0" eaLnBrk="1" hangingPunct="1">
              <a:buNone/>
              <a:defRPr/>
            </a:pPr>
            <a:r>
              <a:rPr lang="en-US" dirty="0"/>
              <a:t>records acquisitions of </a:t>
            </a:r>
            <a:r>
              <a:rPr lang="en-US" dirty="0">
                <a:solidFill>
                  <a:srgbClr val="00FF00"/>
                </a:solidFill>
              </a:rPr>
              <a:t>property, production plants, and participation </a:t>
            </a:r>
            <a:r>
              <a:rPr lang="en-US" dirty="0"/>
              <a:t>in foreign companies and the corresponding purchases of foreigners in Germany.</a:t>
            </a:r>
            <a:endParaRPr lang="de-DE" dirty="0"/>
          </a:p>
          <a:p>
            <a:pPr marL="457200" lvl="1" indent="0" eaLnBrk="1" hangingPunct="1">
              <a:buNone/>
              <a:defRPr/>
            </a:pPr>
            <a:r>
              <a:rPr lang="en-US" dirty="0"/>
              <a:t>Balance of portfolio investment</a:t>
            </a:r>
          </a:p>
          <a:p>
            <a:pPr marL="914400" lvl="2" indent="0" eaLnBrk="1" hangingPunct="1">
              <a:buNone/>
              <a:defRPr/>
            </a:pPr>
            <a:r>
              <a:rPr lang="en-US" dirty="0"/>
              <a:t>records purchases of </a:t>
            </a:r>
            <a:r>
              <a:rPr lang="en-US" dirty="0">
                <a:solidFill>
                  <a:srgbClr val="00FF00"/>
                </a:solidFill>
              </a:rPr>
              <a:t>assets</a:t>
            </a:r>
            <a:r>
              <a:rPr lang="en-US" dirty="0"/>
              <a:t> (shares, fixed-rate securities) abroad and the corresponding purchases of foreigners in Germany.</a:t>
            </a:r>
          </a:p>
          <a:p>
            <a:pPr marL="457200" lvl="1" indent="0" eaLnBrk="1" hangingPunct="1">
              <a:buNone/>
              <a:defRPr/>
            </a:pPr>
            <a:r>
              <a:rPr lang="en-US" dirty="0"/>
              <a:t>Balance of remaining assets</a:t>
            </a:r>
          </a:p>
          <a:p>
            <a:pPr marL="914400" lvl="2" indent="0" eaLnBrk="1" hangingPunct="1">
              <a:buNone/>
              <a:defRPr/>
            </a:pPr>
            <a:r>
              <a:rPr lang="en-US" dirty="0"/>
              <a:t>records mainly domestic </a:t>
            </a:r>
            <a:r>
              <a:rPr lang="en-US" dirty="0">
                <a:solidFill>
                  <a:srgbClr val="00FF00"/>
                </a:solidFill>
              </a:rPr>
              <a:t>bank lending </a:t>
            </a:r>
            <a:r>
              <a:rPr lang="en-US" dirty="0"/>
              <a:t>to foreigners minus foreign bank lending to domestic residents.</a:t>
            </a:r>
          </a:p>
          <a:p>
            <a:pPr marL="0" indent="0" eaLnBrk="1" hangingPunct="1">
              <a:lnSpc>
                <a:spcPct val="90000"/>
              </a:lnSpc>
              <a:buNone/>
              <a:defRPr/>
            </a:pPr>
            <a:r>
              <a:rPr lang="en-US" dirty="0"/>
              <a:t>*******</a:t>
            </a:r>
          </a:p>
          <a:p>
            <a:pPr marL="0" indent="0" eaLnBrk="1" hangingPunct="1">
              <a:lnSpc>
                <a:spcPct val="90000"/>
              </a:lnSpc>
              <a:buNone/>
              <a:defRPr/>
            </a:pPr>
            <a:r>
              <a:rPr lang="en-US" dirty="0"/>
              <a:t>On the right-hand side, we find the Balance of Current Account:</a:t>
            </a:r>
          </a:p>
          <a:p>
            <a:pPr marL="0" indent="0" eaLnBrk="1" hangingPunct="1">
              <a:lnSpc>
                <a:spcPct val="90000"/>
              </a:lnSpc>
              <a:buNone/>
              <a:defRPr/>
            </a:pPr>
            <a:r>
              <a:rPr lang="en-US" dirty="0"/>
              <a:t>It has the following sub balance sheets:</a:t>
            </a:r>
          </a:p>
          <a:p>
            <a:pPr marL="0" indent="0" eaLnBrk="1" hangingPunct="1">
              <a:lnSpc>
                <a:spcPct val="90000"/>
              </a:lnSpc>
              <a:buNone/>
              <a:defRPr/>
            </a:pPr>
            <a:endParaRPr lang="en-US" dirty="0"/>
          </a:p>
          <a:p>
            <a:pPr marL="457200" lvl="1" indent="0" eaLnBrk="1" hangingPunct="1">
              <a:lnSpc>
                <a:spcPct val="90000"/>
              </a:lnSpc>
              <a:buNone/>
              <a:defRPr/>
            </a:pPr>
            <a:r>
              <a:rPr lang="en-US" dirty="0"/>
              <a:t>The Trade balance</a:t>
            </a:r>
          </a:p>
          <a:p>
            <a:pPr marL="914400" lvl="2" indent="0" eaLnBrk="1" hangingPunct="1">
              <a:lnSpc>
                <a:spcPct val="90000"/>
              </a:lnSpc>
              <a:buNone/>
              <a:defRPr/>
            </a:pPr>
            <a:r>
              <a:rPr lang="en-US" dirty="0"/>
              <a:t>records </a:t>
            </a:r>
            <a:r>
              <a:rPr lang="en-US" dirty="0">
                <a:solidFill>
                  <a:srgbClr val="00FF00"/>
                </a:solidFill>
              </a:rPr>
              <a:t>exports </a:t>
            </a:r>
            <a:r>
              <a:rPr lang="en-US" dirty="0"/>
              <a:t>and </a:t>
            </a:r>
            <a:r>
              <a:rPr lang="en-US" dirty="0">
                <a:solidFill>
                  <a:srgbClr val="00FF00"/>
                </a:solidFill>
              </a:rPr>
              <a:t>imports of goods, the so called “merchandise trade”</a:t>
            </a:r>
            <a:r>
              <a:rPr lang="en-US" dirty="0"/>
              <a:t>. Merchandise is recorded "free on board" (fob), i.e. without freight and insurance costs. The latter are recorded in the service account balance sheet. In Germany the balance is typically </a:t>
            </a:r>
            <a:r>
              <a:rPr lang="en-US" dirty="0">
                <a:solidFill>
                  <a:srgbClr val="00FF00"/>
                </a:solidFill>
              </a:rPr>
              <a:t>positive</a:t>
            </a:r>
            <a:r>
              <a:rPr lang="en-US" dirty="0"/>
              <a:t>, because of </a:t>
            </a:r>
            <a:r>
              <a:rPr lang="en-US" dirty="0">
                <a:solidFill>
                  <a:srgbClr val="00FF00"/>
                </a:solidFill>
              </a:rPr>
              <a:t>strong export-orientation of the German </a:t>
            </a:r>
            <a:r>
              <a:rPr lang="en-US" dirty="0"/>
              <a:t>economy.</a:t>
            </a:r>
          </a:p>
          <a:p>
            <a:pPr marL="457200" lvl="1" indent="0" eaLnBrk="1" hangingPunct="1">
              <a:lnSpc>
                <a:spcPct val="90000"/>
              </a:lnSpc>
              <a:buNone/>
              <a:defRPr/>
            </a:pPr>
            <a:r>
              <a:rPr lang="en-US" dirty="0"/>
              <a:t>The Service balance</a:t>
            </a:r>
          </a:p>
          <a:p>
            <a:pPr marL="914400" lvl="2" indent="0" eaLnBrk="1" hangingPunct="1">
              <a:lnSpc>
                <a:spcPct val="90000"/>
              </a:lnSpc>
              <a:buNone/>
              <a:defRPr/>
            </a:pPr>
            <a:r>
              <a:rPr lang="en-US" dirty="0"/>
              <a:t>records </a:t>
            </a:r>
            <a:r>
              <a:rPr lang="en-US" dirty="0">
                <a:solidFill>
                  <a:srgbClr val="00FF00"/>
                </a:solidFill>
              </a:rPr>
              <a:t>service sector exports </a:t>
            </a:r>
            <a:r>
              <a:rPr lang="en-US" dirty="0"/>
              <a:t>and </a:t>
            </a:r>
            <a:r>
              <a:rPr lang="en-US" dirty="0">
                <a:solidFill>
                  <a:srgbClr val="00FF00"/>
                </a:solidFill>
              </a:rPr>
              <a:t>service sector imports</a:t>
            </a:r>
            <a:r>
              <a:rPr lang="en-US" dirty="0"/>
              <a:t>. Service sector imports are  travel expenses of local residents in foreign countries , trade &amp; insurance services, patent fees &amp; royalties paid to foreigners, and also </a:t>
            </a:r>
            <a:r>
              <a:rPr lang="en-US" b="1" dirty="0"/>
              <a:t>interest &amp; dividend payments </a:t>
            </a:r>
            <a:r>
              <a:rPr lang="en-US" dirty="0"/>
              <a:t>to foreigners. In Germany the service balance is typically </a:t>
            </a:r>
            <a:r>
              <a:rPr lang="en-US" dirty="0">
                <a:solidFill>
                  <a:srgbClr val="00FF00"/>
                </a:solidFill>
              </a:rPr>
              <a:t>negative</a:t>
            </a:r>
            <a:r>
              <a:rPr lang="en-US" dirty="0"/>
              <a:t>, because of a </a:t>
            </a:r>
            <a:r>
              <a:rPr lang="en-US" dirty="0">
                <a:solidFill>
                  <a:srgbClr val="00FF00"/>
                </a:solidFill>
              </a:rPr>
              <a:t>strong demand of the German population for international tourism</a:t>
            </a:r>
            <a:r>
              <a:rPr lang="en-US" dirty="0"/>
              <a:t>.</a:t>
            </a:r>
          </a:p>
          <a:p>
            <a:pPr marL="0" indent="0" eaLnBrk="1" hangingPunct="1">
              <a:buNone/>
            </a:pPr>
            <a:r>
              <a:rPr lang="de-DE" altLang="en-US" b="1" dirty="0"/>
              <a:t>___________________</a:t>
            </a:r>
          </a:p>
          <a:p>
            <a:pPr eaLnBrk="1" hangingPunct="1"/>
            <a:endParaRPr lang="de-DE" altLang="en-US" b="1" dirty="0"/>
          </a:p>
          <a:p>
            <a:pPr eaLnBrk="1" hangingPunct="1"/>
            <a:endParaRPr lang="de-DE" altLang="en-US" b="1" dirty="0"/>
          </a:p>
          <a:p>
            <a:pPr eaLnBrk="1" hangingPunct="1"/>
            <a:r>
              <a:rPr lang="de-DE" altLang="en-US" b="1" dirty="0"/>
              <a:t>Bundesbank-Definition "Direktinvestitionen":</a:t>
            </a:r>
          </a:p>
          <a:p>
            <a:pPr eaLnBrk="1" hangingPunct="1"/>
            <a:r>
              <a:rPr lang="de-DE" altLang="en-US" dirty="0"/>
              <a:t>Als </a:t>
            </a:r>
            <a:r>
              <a:rPr lang="de-DE" altLang="en-US" b="1" dirty="0"/>
              <a:t>Direktinvestitionen </a:t>
            </a:r>
            <a:r>
              <a:rPr lang="de-DE" altLang="en-US" dirty="0"/>
              <a:t>gelten Finanzbeziehungen zu in- und ausländischen Unternehmen, an denen der </a:t>
            </a:r>
            <a:r>
              <a:rPr lang="de-DE" altLang="en-US" b="1" dirty="0"/>
              <a:t>Investor 10%</a:t>
            </a:r>
            <a:r>
              <a:rPr lang="de-DE" altLang="en-US" dirty="0"/>
              <a:t> oder mehr (bis Ende 1989 25 % oder mehr, von 1990 bis Ende 1998 mehr als 20 %) </a:t>
            </a:r>
            <a:r>
              <a:rPr lang="de-DE" altLang="en-US" b="1" dirty="0"/>
              <a:t>der Anteile oder Stimmrechte unmittelbar hält</a:t>
            </a:r>
            <a:r>
              <a:rPr lang="de-DE" altLang="en-US" dirty="0"/>
              <a:t>; einschl. Zweigniederlassungen und Betriebsstätten. </a:t>
            </a:r>
          </a:p>
          <a:p>
            <a:pPr eaLnBrk="1" hangingPunct="1"/>
            <a:r>
              <a:rPr lang="de-DE" altLang="en-US" dirty="0"/>
              <a:t>Als </a:t>
            </a:r>
            <a:r>
              <a:rPr lang="de-DE" altLang="en-US" b="1" dirty="0"/>
              <a:t>reinvestierte Gewinne/Verluste</a:t>
            </a:r>
            <a:r>
              <a:rPr lang="de-DE" altLang="en-US" dirty="0"/>
              <a:t> gelten die Teile des Geschäftsergebnisses, die die Ausschüttungen übersteigen. Bis Ende 1995 umfassen die Direktinvestitionen Anteile am Kapital einschl. Rücklagen, Gewinn- und Verlustvorträgen und langfristige Kredite.</a:t>
            </a:r>
          </a:p>
          <a:p>
            <a:pPr eaLnBrk="1" hangingPunct="1"/>
            <a:r>
              <a:rPr lang="de-DE" altLang="en-US" dirty="0"/>
              <a:t>Ab 1996 werden </a:t>
            </a:r>
            <a:r>
              <a:rPr lang="de-DE" altLang="en-US" b="1" dirty="0"/>
              <a:t>auch kurzfristige Finanzkredite und Handelskredite</a:t>
            </a:r>
            <a:r>
              <a:rPr lang="de-DE" altLang="en-US" dirty="0"/>
              <a:t> einbezogen. Zudem wird seither die </a:t>
            </a:r>
            <a:r>
              <a:rPr lang="de-DE" altLang="en-US" b="1" dirty="0"/>
              <a:t>Aufnahme von Krediten der Direktinvestoren bei ihren Töchtern als Rückführung der von Direktinvestoren</a:t>
            </a:r>
            <a:r>
              <a:rPr lang="de-DE" altLang="en-US" dirty="0"/>
              <a:t> zur Verfügung gestellten Mittel gebucht (reverse </a:t>
            </a:r>
            <a:r>
              <a:rPr lang="de-DE" altLang="en-US" dirty="0" err="1"/>
              <a:t>flows</a:t>
            </a:r>
            <a:r>
              <a:rPr lang="de-DE" altLang="en-US" dirty="0"/>
              <a:t>). </a:t>
            </a:r>
          </a:p>
          <a:p>
            <a:pPr eaLnBrk="1" hangingPunct="1"/>
            <a:r>
              <a:rPr lang="de-DE" altLang="en-US" dirty="0"/>
              <a:t>Als Direktinvestitionen gelten auch </a:t>
            </a:r>
            <a:r>
              <a:rPr lang="de-DE" altLang="en-US" b="1" dirty="0"/>
              <a:t>alle Anlagen in Grundbesitz</a:t>
            </a:r>
            <a:r>
              <a:rPr lang="de-DE" altLang="en-US" dirty="0"/>
              <a:t>, die den überwiegenden Anteil der übrigen Anlagen ausmachen.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sldNum" sz="quarter" idx="10"/>
          </p:nvPr>
        </p:nvSpPr>
        <p:spPr>
          <a:ln/>
        </p:spPr>
        <p:txBody>
          <a:bodyPr/>
          <a:lstStyle>
            <a:lvl1pPr>
              <a:defRPr/>
            </a:lvl1pPr>
          </a:lstStyle>
          <a:p>
            <a:pPr>
              <a:defRPr/>
            </a:pPr>
            <a:r>
              <a:rPr lang="de-DE" altLang="de-DE"/>
              <a:t>- </a:t>
            </a:r>
            <a:fld id="{72A74A1D-9518-482B-B1A2-8ED88BC1AEA6}" type="slidenum">
              <a:rPr lang="de-DE" altLang="de-DE"/>
              <a:pPr>
                <a:defRPr/>
              </a:pPr>
              <a:t>‹#›</a:t>
            </a:fld>
            <a:r>
              <a:rPr lang="de-DE" altLang="de-DE"/>
              <a:t> -</a:t>
            </a:r>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377256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pPr>
              <a:defRPr/>
            </a:pPr>
            <a:r>
              <a:rPr lang="de-DE" altLang="de-DE"/>
              <a:t>- </a:t>
            </a:r>
            <a:fld id="{1B41B4E8-7F44-4308-A090-8EF9F5EC749E}" type="slidenum">
              <a:rPr lang="de-DE" altLang="de-DE"/>
              <a:pPr>
                <a:defRPr/>
              </a:pPr>
              <a:t>‹#›</a:t>
            </a:fld>
            <a:r>
              <a:rPr lang="de-DE" altLang="de-DE"/>
              <a:t> -</a:t>
            </a:r>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237214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750"/>
            <a:ext cx="2057400" cy="5865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1750"/>
            <a:ext cx="6019800"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pPr>
              <a:defRPr/>
            </a:pPr>
            <a:r>
              <a:rPr lang="de-DE" altLang="de-DE"/>
              <a:t>- </a:t>
            </a:r>
            <a:fld id="{5A1CA1DD-83B9-49B8-AC79-B04B715D2F98}" type="slidenum">
              <a:rPr lang="de-DE" altLang="de-DE"/>
              <a:pPr>
                <a:defRPr/>
              </a:pPr>
              <a:t>‹#›</a:t>
            </a:fld>
            <a:r>
              <a:rPr lang="de-DE" altLang="de-DE"/>
              <a:t> -</a:t>
            </a:r>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145788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345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3"/>
          <p:cNvSpPr>
            <a:spLocks noGrp="1" noChangeArrowheads="1"/>
          </p:cNvSpPr>
          <p:nvPr>
            <p:ph type="sldNum" sz="quarter" idx="10"/>
          </p:nvPr>
        </p:nvSpPr>
        <p:spPr/>
        <p:txBody>
          <a:bodyPr/>
          <a:lstStyle>
            <a:lvl1pPr>
              <a:defRPr baseline="-25000"/>
            </a:lvl1pPr>
          </a:lstStyle>
          <a:p>
            <a:pPr>
              <a:defRPr/>
            </a:pPr>
            <a:r>
              <a:rPr lang="de-DE" altLang="de-DE"/>
              <a:t>- </a:t>
            </a:r>
            <a:fld id="{AABEB67A-E113-45CF-9AFA-76A3D7BB784E}" type="slidenum">
              <a:rPr lang="de-DE" altLang="de-DE"/>
              <a:pPr>
                <a:defRPr/>
              </a:pPr>
              <a:t>‹#›</a:t>
            </a:fld>
            <a:r>
              <a:rPr lang="de-DE" altLang="de-DE"/>
              <a:t> -</a:t>
            </a:r>
          </a:p>
        </p:txBody>
      </p:sp>
      <p:sp>
        <p:nvSpPr>
          <p:cNvPr id="5" name="Rectangle 14"/>
          <p:cNvSpPr>
            <a:spLocks noGrp="1" noChangeArrowheads="1"/>
          </p:cNvSpPr>
          <p:nvPr>
            <p:ph type="ftr" sz="quarter" idx="11"/>
          </p:nvPr>
        </p:nvSpPr>
        <p:spPr/>
        <p:txBody>
          <a:bodyPr/>
          <a:lstStyle>
            <a:lvl1pPr algn="ctr">
              <a:defRPr b="1" baseline="-25000"/>
            </a:lvl1pPr>
          </a:lstStyle>
          <a:p>
            <a:pPr>
              <a:defRPr/>
            </a:pPr>
            <a:r>
              <a:rPr lang="de-DE"/>
              <a:t>Prof. Dr. Rainer Maurer</a:t>
            </a:r>
          </a:p>
        </p:txBody>
      </p:sp>
    </p:spTree>
    <p:extLst>
      <p:ext uri="{BB962C8B-B14F-4D97-AF65-F5344CB8AC3E}">
        <p14:creationId xmlns:p14="http://schemas.microsoft.com/office/powerpoint/2010/main" val="13772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4pPr marL="1600200" indent="-228600">
              <a:buFont typeface="Wingdings" panose="05000000000000000000" pitchFamily="2" charset="2"/>
              <a:buChar char="Ø"/>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3"/>
          <p:cNvSpPr>
            <a:spLocks noGrp="1" noChangeArrowheads="1"/>
          </p:cNvSpPr>
          <p:nvPr>
            <p:ph type="sldNum" sz="quarter" idx="10"/>
          </p:nvPr>
        </p:nvSpPr>
        <p:spPr/>
        <p:txBody>
          <a:bodyPr/>
          <a:lstStyle>
            <a:lvl1pPr>
              <a:defRPr baseline="-25000"/>
            </a:lvl1pPr>
          </a:lstStyle>
          <a:p>
            <a:pPr>
              <a:defRPr/>
            </a:pPr>
            <a:r>
              <a:rPr lang="de-DE" altLang="de-DE"/>
              <a:t>- </a:t>
            </a:r>
            <a:fld id="{BF266DF0-461C-472E-B1C7-F9684816D6E6}" type="slidenum">
              <a:rPr lang="de-DE" altLang="de-DE"/>
              <a:pPr>
                <a:defRPr/>
              </a:pPr>
              <a:t>‹#›</a:t>
            </a:fld>
            <a:r>
              <a:rPr lang="de-DE" altLang="de-DE"/>
              <a:t> -</a:t>
            </a:r>
          </a:p>
        </p:txBody>
      </p:sp>
      <p:sp>
        <p:nvSpPr>
          <p:cNvPr id="5" name="Rectangle 14"/>
          <p:cNvSpPr>
            <a:spLocks noGrp="1" noChangeArrowheads="1"/>
          </p:cNvSpPr>
          <p:nvPr>
            <p:ph type="ftr" sz="quarter" idx="11"/>
          </p:nvPr>
        </p:nvSpPr>
        <p:spPr/>
        <p:txBody>
          <a:bodyPr/>
          <a:lstStyle>
            <a:lvl1pPr algn="ctr">
              <a:defRPr b="1" baseline="-25000"/>
            </a:lvl1pPr>
          </a:lstStyle>
          <a:p>
            <a:pPr>
              <a:defRPr/>
            </a:pPr>
            <a:r>
              <a:rPr lang="de-DE"/>
              <a:t>Prof. Dr. Rainer Maurer</a:t>
            </a:r>
          </a:p>
        </p:txBody>
      </p:sp>
    </p:spTree>
    <p:extLst>
      <p:ext uri="{BB962C8B-B14F-4D97-AF65-F5344CB8AC3E}">
        <p14:creationId xmlns:p14="http://schemas.microsoft.com/office/powerpoint/2010/main" val="360666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3"/>
          <p:cNvSpPr>
            <a:spLocks noGrp="1" noChangeArrowheads="1"/>
          </p:cNvSpPr>
          <p:nvPr>
            <p:ph type="sldNum" sz="quarter" idx="10"/>
          </p:nvPr>
        </p:nvSpPr>
        <p:spPr/>
        <p:txBody>
          <a:bodyPr/>
          <a:lstStyle>
            <a:lvl1pPr>
              <a:defRPr baseline="-25000"/>
            </a:lvl1pPr>
          </a:lstStyle>
          <a:p>
            <a:pPr>
              <a:defRPr/>
            </a:pPr>
            <a:r>
              <a:rPr lang="de-DE" altLang="de-DE"/>
              <a:t>- </a:t>
            </a:r>
            <a:fld id="{048D1C0D-01EC-4B29-AB33-C8DCB5064DFA}" type="slidenum">
              <a:rPr lang="de-DE" altLang="de-DE"/>
              <a:pPr>
                <a:defRPr/>
              </a:pPr>
              <a:t>‹#›</a:t>
            </a:fld>
            <a:r>
              <a:rPr lang="de-DE" altLang="de-DE"/>
              <a:t> -</a:t>
            </a:r>
          </a:p>
        </p:txBody>
      </p:sp>
      <p:sp>
        <p:nvSpPr>
          <p:cNvPr id="5" name="Rectangle 14"/>
          <p:cNvSpPr>
            <a:spLocks noGrp="1" noChangeArrowheads="1"/>
          </p:cNvSpPr>
          <p:nvPr>
            <p:ph type="ftr" sz="quarter" idx="11"/>
          </p:nvPr>
        </p:nvSpPr>
        <p:spPr/>
        <p:txBody>
          <a:bodyPr/>
          <a:lstStyle>
            <a:lvl1pPr algn="ctr">
              <a:defRPr b="1" baseline="-25000"/>
            </a:lvl1pPr>
          </a:lstStyle>
          <a:p>
            <a:pPr>
              <a:defRPr/>
            </a:pPr>
            <a:r>
              <a:rPr lang="de-DE"/>
              <a:t>Prof. Dr. Rainer Maurer</a:t>
            </a:r>
          </a:p>
        </p:txBody>
      </p:sp>
    </p:spTree>
    <p:extLst>
      <p:ext uri="{BB962C8B-B14F-4D97-AF65-F5344CB8AC3E}">
        <p14:creationId xmlns:p14="http://schemas.microsoft.com/office/powerpoint/2010/main" val="2558952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p:cNvSpPr>
            <a:spLocks noGrp="1" noChangeArrowheads="1"/>
          </p:cNvSpPr>
          <p:nvPr>
            <p:ph type="sldNum" sz="quarter" idx="10"/>
          </p:nvPr>
        </p:nvSpPr>
        <p:spPr/>
        <p:txBody>
          <a:bodyPr/>
          <a:lstStyle>
            <a:lvl1pPr>
              <a:defRPr baseline="-25000"/>
            </a:lvl1pPr>
          </a:lstStyle>
          <a:p>
            <a:pPr>
              <a:defRPr/>
            </a:pPr>
            <a:r>
              <a:rPr lang="de-DE" altLang="de-DE"/>
              <a:t>- </a:t>
            </a:r>
            <a:fld id="{E77FAC52-8DB7-452D-8F9E-8353629B5BAF}" type="slidenum">
              <a:rPr lang="de-DE" altLang="de-DE"/>
              <a:pPr>
                <a:defRPr/>
              </a:pPr>
              <a:t>‹#›</a:t>
            </a:fld>
            <a:r>
              <a:rPr lang="de-DE" altLang="de-DE"/>
              <a:t> -</a:t>
            </a:r>
          </a:p>
        </p:txBody>
      </p:sp>
      <p:sp>
        <p:nvSpPr>
          <p:cNvPr id="6" name="Rectangle 14"/>
          <p:cNvSpPr>
            <a:spLocks noGrp="1" noChangeArrowheads="1"/>
          </p:cNvSpPr>
          <p:nvPr>
            <p:ph type="ftr" sz="quarter" idx="11"/>
          </p:nvPr>
        </p:nvSpPr>
        <p:spPr/>
        <p:txBody>
          <a:bodyPr/>
          <a:lstStyle>
            <a:lvl1pPr algn="ctr">
              <a:defRPr b="1" baseline="-25000"/>
            </a:lvl1pPr>
          </a:lstStyle>
          <a:p>
            <a:pPr>
              <a:defRPr/>
            </a:pPr>
            <a:r>
              <a:rPr lang="de-DE"/>
              <a:t>Prof. Dr. Rainer Maurer</a:t>
            </a:r>
          </a:p>
        </p:txBody>
      </p:sp>
    </p:spTree>
    <p:extLst>
      <p:ext uri="{BB962C8B-B14F-4D97-AF65-F5344CB8AC3E}">
        <p14:creationId xmlns:p14="http://schemas.microsoft.com/office/powerpoint/2010/main" val="557640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3"/>
          <p:cNvSpPr>
            <a:spLocks noGrp="1" noChangeArrowheads="1"/>
          </p:cNvSpPr>
          <p:nvPr>
            <p:ph type="sldNum" sz="quarter" idx="10"/>
          </p:nvPr>
        </p:nvSpPr>
        <p:spPr/>
        <p:txBody>
          <a:bodyPr/>
          <a:lstStyle>
            <a:lvl1pPr>
              <a:defRPr baseline="-25000"/>
            </a:lvl1pPr>
          </a:lstStyle>
          <a:p>
            <a:pPr>
              <a:defRPr/>
            </a:pPr>
            <a:r>
              <a:rPr lang="de-DE" altLang="de-DE"/>
              <a:t>- </a:t>
            </a:r>
            <a:fld id="{AA3E1AB9-DFB8-4306-9C49-751392C8AAB2}" type="slidenum">
              <a:rPr lang="de-DE" altLang="de-DE"/>
              <a:pPr>
                <a:defRPr/>
              </a:pPr>
              <a:t>‹#›</a:t>
            </a:fld>
            <a:r>
              <a:rPr lang="de-DE" altLang="de-DE"/>
              <a:t> -</a:t>
            </a:r>
          </a:p>
        </p:txBody>
      </p:sp>
      <p:sp>
        <p:nvSpPr>
          <p:cNvPr id="8" name="Rectangle 14"/>
          <p:cNvSpPr>
            <a:spLocks noGrp="1" noChangeArrowheads="1"/>
          </p:cNvSpPr>
          <p:nvPr>
            <p:ph type="ftr" sz="quarter" idx="11"/>
          </p:nvPr>
        </p:nvSpPr>
        <p:spPr/>
        <p:txBody>
          <a:bodyPr/>
          <a:lstStyle>
            <a:lvl1pPr algn="ctr">
              <a:defRPr b="1" baseline="-25000"/>
            </a:lvl1pPr>
          </a:lstStyle>
          <a:p>
            <a:pPr>
              <a:defRPr/>
            </a:pPr>
            <a:r>
              <a:rPr lang="de-DE"/>
              <a:t>Prof. Dr. Rainer Maurer</a:t>
            </a:r>
          </a:p>
        </p:txBody>
      </p:sp>
    </p:spTree>
    <p:extLst>
      <p:ext uri="{BB962C8B-B14F-4D97-AF65-F5344CB8AC3E}">
        <p14:creationId xmlns:p14="http://schemas.microsoft.com/office/powerpoint/2010/main" val="26522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3"/>
          <p:cNvSpPr>
            <a:spLocks noGrp="1" noChangeArrowheads="1"/>
          </p:cNvSpPr>
          <p:nvPr>
            <p:ph type="sldNum" sz="quarter" idx="10"/>
          </p:nvPr>
        </p:nvSpPr>
        <p:spPr/>
        <p:txBody>
          <a:bodyPr/>
          <a:lstStyle>
            <a:lvl1pPr>
              <a:defRPr baseline="-25000"/>
            </a:lvl1pPr>
          </a:lstStyle>
          <a:p>
            <a:pPr>
              <a:defRPr/>
            </a:pPr>
            <a:r>
              <a:rPr lang="de-DE" altLang="de-DE"/>
              <a:t>- </a:t>
            </a:r>
            <a:fld id="{ABE0DC11-2957-4F29-BD02-146E520900F7}" type="slidenum">
              <a:rPr lang="de-DE" altLang="de-DE"/>
              <a:pPr>
                <a:defRPr/>
              </a:pPr>
              <a:t>‹#›</a:t>
            </a:fld>
            <a:r>
              <a:rPr lang="de-DE" altLang="de-DE"/>
              <a:t> -</a:t>
            </a:r>
          </a:p>
        </p:txBody>
      </p:sp>
      <p:sp>
        <p:nvSpPr>
          <p:cNvPr id="4" name="Rectangle 14"/>
          <p:cNvSpPr>
            <a:spLocks noGrp="1" noChangeArrowheads="1"/>
          </p:cNvSpPr>
          <p:nvPr>
            <p:ph type="ftr" sz="quarter" idx="11"/>
          </p:nvPr>
        </p:nvSpPr>
        <p:spPr/>
        <p:txBody>
          <a:bodyPr/>
          <a:lstStyle>
            <a:lvl1pPr algn="ctr">
              <a:defRPr b="1" baseline="-25000"/>
            </a:lvl1pPr>
          </a:lstStyle>
          <a:p>
            <a:pPr>
              <a:defRPr/>
            </a:pPr>
            <a:r>
              <a:rPr lang="de-DE"/>
              <a:t>Prof. Dr. Rainer Maurer</a:t>
            </a:r>
          </a:p>
        </p:txBody>
      </p:sp>
    </p:spTree>
    <p:extLst>
      <p:ext uri="{BB962C8B-B14F-4D97-AF65-F5344CB8AC3E}">
        <p14:creationId xmlns:p14="http://schemas.microsoft.com/office/powerpoint/2010/main" val="1291604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defRPr baseline="-25000"/>
            </a:lvl1pPr>
          </a:lstStyle>
          <a:p>
            <a:pPr>
              <a:defRPr/>
            </a:pPr>
            <a:r>
              <a:rPr lang="de-DE" altLang="de-DE"/>
              <a:t>- </a:t>
            </a:r>
            <a:fld id="{0EE431BF-3677-4131-BECD-80791E15027F}" type="slidenum">
              <a:rPr lang="de-DE" altLang="de-DE"/>
              <a:pPr>
                <a:defRPr/>
              </a:pPr>
              <a:t>‹#›</a:t>
            </a:fld>
            <a:r>
              <a:rPr lang="de-DE" altLang="de-DE"/>
              <a:t> -</a:t>
            </a:r>
          </a:p>
        </p:txBody>
      </p:sp>
      <p:sp>
        <p:nvSpPr>
          <p:cNvPr id="3" name="Rectangle 14"/>
          <p:cNvSpPr>
            <a:spLocks noGrp="1" noChangeArrowheads="1"/>
          </p:cNvSpPr>
          <p:nvPr>
            <p:ph type="ftr" sz="quarter" idx="11"/>
          </p:nvPr>
        </p:nvSpPr>
        <p:spPr/>
        <p:txBody>
          <a:bodyPr/>
          <a:lstStyle>
            <a:lvl1pPr algn="ctr">
              <a:defRPr b="1" baseline="-25000"/>
            </a:lvl1pPr>
          </a:lstStyle>
          <a:p>
            <a:pPr>
              <a:defRPr/>
            </a:pPr>
            <a:r>
              <a:rPr lang="de-DE"/>
              <a:t>Prof. Dr. Rainer Maurer</a:t>
            </a:r>
          </a:p>
        </p:txBody>
      </p:sp>
    </p:spTree>
    <p:extLst>
      <p:ext uri="{BB962C8B-B14F-4D97-AF65-F5344CB8AC3E}">
        <p14:creationId xmlns:p14="http://schemas.microsoft.com/office/powerpoint/2010/main" val="29473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pPr>
              <a:defRPr/>
            </a:pPr>
            <a:r>
              <a:rPr lang="de-DE" altLang="de-DE"/>
              <a:t>- </a:t>
            </a:r>
            <a:fld id="{57396F69-5491-4975-9A4D-205FF1C61B2D}" type="slidenum">
              <a:rPr lang="de-DE" altLang="de-DE"/>
              <a:pPr>
                <a:defRPr/>
              </a:pPr>
              <a:t>‹#›</a:t>
            </a:fld>
            <a:r>
              <a:rPr lang="de-DE" altLang="de-DE"/>
              <a:t> -</a:t>
            </a:r>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1627798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3"/>
          <p:cNvSpPr>
            <a:spLocks noGrp="1" noChangeArrowheads="1"/>
          </p:cNvSpPr>
          <p:nvPr>
            <p:ph type="sldNum" sz="quarter" idx="10"/>
          </p:nvPr>
        </p:nvSpPr>
        <p:spPr/>
        <p:txBody>
          <a:bodyPr/>
          <a:lstStyle>
            <a:lvl1pPr>
              <a:defRPr baseline="-25000"/>
            </a:lvl1pPr>
          </a:lstStyle>
          <a:p>
            <a:pPr>
              <a:defRPr/>
            </a:pPr>
            <a:r>
              <a:rPr lang="de-DE" altLang="de-DE"/>
              <a:t>- </a:t>
            </a:r>
            <a:fld id="{68812103-DA28-4779-947E-A1B44B80DD74}" type="slidenum">
              <a:rPr lang="de-DE" altLang="de-DE"/>
              <a:pPr>
                <a:defRPr/>
              </a:pPr>
              <a:t>‹#›</a:t>
            </a:fld>
            <a:r>
              <a:rPr lang="de-DE" altLang="de-DE"/>
              <a:t> -</a:t>
            </a:r>
          </a:p>
        </p:txBody>
      </p:sp>
      <p:sp>
        <p:nvSpPr>
          <p:cNvPr id="6" name="Rectangle 14"/>
          <p:cNvSpPr>
            <a:spLocks noGrp="1" noChangeArrowheads="1"/>
          </p:cNvSpPr>
          <p:nvPr>
            <p:ph type="ftr" sz="quarter" idx="11"/>
          </p:nvPr>
        </p:nvSpPr>
        <p:spPr/>
        <p:txBody>
          <a:bodyPr/>
          <a:lstStyle>
            <a:lvl1pPr algn="ctr">
              <a:defRPr b="1" baseline="-25000"/>
            </a:lvl1pPr>
          </a:lstStyle>
          <a:p>
            <a:pPr>
              <a:defRPr/>
            </a:pPr>
            <a:r>
              <a:rPr lang="de-DE"/>
              <a:t>Prof. Dr. Rainer Maurer</a:t>
            </a:r>
          </a:p>
        </p:txBody>
      </p:sp>
    </p:spTree>
    <p:extLst>
      <p:ext uri="{BB962C8B-B14F-4D97-AF65-F5344CB8AC3E}">
        <p14:creationId xmlns:p14="http://schemas.microsoft.com/office/powerpoint/2010/main" val="1836898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3"/>
          <p:cNvSpPr>
            <a:spLocks noGrp="1" noChangeArrowheads="1"/>
          </p:cNvSpPr>
          <p:nvPr>
            <p:ph type="sldNum" sz="quarter" idx="10"/>
          </p:nvPr>
        </p:nvSpPr>
        <p:spPr/>
        <p:txBody>
          <a:bodyPr/>
          <a:lstStyle>
            <a:lvl1pPr>
              <a:defRPr baseline="-25000"/>
            </a:lvl1pPr>
          </a:lstStyle>
          <a:p>
            <a:pPr>
              <a:defRPr/>
            </a:pPr>
            <a:r>
              <a:rPr lang="de-DE" altLang="de-DE"/>
              <a:t>- </a:t>
            </a:r>
            <a:fld id="{B20477FA-E94E-43CE-B8B1-E402D2460C15}" type="slidenum">
              <a:rPr lang="de-DE" altLang="de-DE"/>
              <a:pPr>
                <a:defRPr/>
              </a:pPr>
              <a:t>‹#›</a:t>
            </a:fld>
            <a:r>
              <a:rPr lang="de-DE" altLang="de-DE"/>
              <a:t> -</a:t>
            </a:r>
          </a:p>
        </p:txBody>
      </p:sp>
      <p:sp>
        <p:nvSpPr>
          <p:cNvPr id="6" name="Rectangle 14"/>
          <p:cNvSpPr>
            <a:spLocks noGrp="1" noChangeArrowheads="1"/>
          </p:cNvSpPr>
          <p:nvPr>
            <p:ph type="ftr" sz="quarter" idx="11"/>
          </p:nvPr>
        </p:nvSpPr>
        <p:spPr/>
        <p:txBody>
          <a:bodyPr/>
          <a:lstStyle>
            <a:lvl1pPr algn="ctr">
              <a:defRPr b="1" baseline="-25000"/>
            </a:lvl1pPr>
          </a:lstStyle>
          <a:p>
            <a:pPr>
              <a:defRPr/>
            </a:pPr>
            <a:r>
              <a:rPr lang="de-DE"/>
              <a:t>Prof. Dr. Rainer Maurer</a:t>
            </a:r>
          </a:p>
        </p:txBody>
      </p:sp>
    </p:spTree>
    <p:extLst>
      <p:ext uri="{BB962C8B-B14F-4D97-AF65-F5344CB8AC3E}">
        <p14:creationId xmlns:p14="http://schemas.microsoft.com/office/powerpoint/2010/main" val="2151721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sldNum" sz="quarter" idx="10"/>
          </p:nvPr>
        </p:nvSpPr>
        <p:spPr/>
        <p:txBody>
          <a:bodyPr/>
          <a:lstStyle>
            <a:lvl1pPr>
              <a:defRPr baseline="-25000"/>
            </a:lvl1pPr>
          </a:lstStyle>
          <a:p>
            <a:pPr>
              <a:defRPr/>
            </a:pPr>
            <a:r>
              <a:rPr lang="de-DE" altLang="de-DE"/>
              <a:t>- </a:t>
            </a:r>
            <a:fld id="{5D20F4B7-A58E-4644-BBC2-B4D95CA9A36D}" type="slidenum">
              <a:rPr lang="de-DE" altLang="de-DE"/>
              <a:pPr>
                <a:defRPr/>
              </a:pPr>
              <a:t>‹#›</a:t>
            </a:fld>
            <a:r>
              <a:rPr lang="de-DE" altLang="de-DE"/>
              <a:t> -</a:t>
            </a:r>
          </a:p>
        </p:txBody>
      </p:sp>
      <p:sp>
        <p:nvSpPr>
          <p:cNvPr id="5" name="Rectangle 14"/>
          <p:cNvSpPr>
            <a:spLocks noGrp="1" noChangeArrowheads="1"/>
          </p:cNvSpPr>
          <p:nvPr>
            <p:ph type="ftr" sz="quarter" idx="11"/>
          </p:nvPr>
        </p:nvSpPr>
        <p:spPr/>
        <p:txBody>
          <a:bodyPr/>
          <a:lstStyle>
            <a:lvl1pPr algn="ctr">
              <a:defRPr b="1" baseline="-25000"/>
            </a:lvl1pPr>
          </a:lstStyle>
          <a:p>
            <a:pPr>
              <a:defRPr/>
            </a:pPr>
            <a:r>
              <a:rPr lang="de-DE"/>
              <a:t>Prof. Dr. Rainer Maurer</a:t>
            </a:r>
          </a:p>
        </p:txBody>
      </p:sp>
    </p:spTree>
    <p:extLst>
      <p:ext uri="{BB962C8B-B14F-4D97-AF65-F5344CB8AC3E}">
        <p14:creationId xmlns:p14="http://schemas.microsoft.com/office/powerpoint/2010/main" val="221841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1750"/>
            <a:ext cx="2057400" cy="586581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31750"/>
            <a:ext cx="6019800" cy="586581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sldNum" sz="quarter" idx="10"/>
          </p:nvPr>
        </p:nvSpPr>
        <p:spPr/>
        <p:txBody>
          <a:bodyPr/>
          <a:lstStyle>
            <a:lvl1pPr>
              <a:defRPr baseline="-25000"/>
            </a:lvl1pPr>
          </a:lstStyle>
          <a:p>
            <a:pPr>
              <a:defRPr/>
            </a:pPr>
            <a:r>
              <a:rPr lang="de-DE" altLang="de-DE"/>
              <a:t>- </a:t>
            </a:r>
            <a:fld id="{44B5414F-7DD3-45D7-917E-867C6AB61504}" type="slidenum">
              <a:rPr lang="de-DE" altLang="de-DE"/>
              <a:pPr>
                <a:defRPr/>
              </a:pPr>
              <a:t>‹#›</a:t>
            </a:fld>
            <a:r>
              <a:rPr lang="de-DE" altLang="de-DE"/>
              <a:t> -</a:t>
            </a:r>
          </a:p>
        </p:txBody>
      </p:sp>
      <p:sp>
        <p:nvSpPr>
          <p:cNvPr id="5" name="Rectangle 14"/>
          <p:cNvSpPr>
            <a:spLocks noGrp="1" noChangeArrowheads="1"/>
          </p:cNvSpPr>
          <p:nvPr>
            <p:ph type="ftr" sz="quarter" idx="11"/>
          </p:nvPr>
        </p:nvSpPr>
        <p:spPr/>
        <p:txBody>
          <a:bodyPr/>
          <a:lstStyle>
            <a:lvl1pPr algn="ctr">
              <a:defRPr b="1" baseline="-25000"/>
            </a:lvl1pPr>
          </a:lstStyle>
          <a:p>
            <a:pPr>
              <a:defRPr/>
            </a:pPr>
            <a:r>
              <a:rPr lang="de-DE"/>
              <a:t>Prof. Dr. Rainer Maurer</a:t>
            </a:r>
          </a:p>
        </p:txBody>
      </p:sp>
    </p:spTree>
    <p:extLst>
      <p:ext uri="{BB962C8B-B14F-4D97-AF65-F5344CB8AC3E}">
        <p14:creationId xmlns:p14="http://schemas.microsoft.com/office/powerpoint/2010/main" val="3329385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31750"/>
            <a:ext cx="8229600" cy="58658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3"/>
          <p:cNvSpPr>
            <a:spLocks noGrp="1" noChangeArrowheads="1"/>
          </p:cNvSpPr>
          <p:nvPr>
            <p:ph type="sldNum" sz="quarter" idx="10"/>
          </p:nvPr>
        </p:nvSpPr>
        <p:spPr/>
        <p:txBody>
          <a:bodyPr/>
          <a:lstStyle>
            <a:lvl1pPr>
              <a:defRPr baseline="-25000"/>
            </a:lvl1pPr>
          </a:lstStyle>
          <a:p>
            <a:pPr>
              <a:defRPr/>
            </a:pPr>
            <a:r>
              <a:rPr lang="de-DE" altLang="de-DE"/>
              <a:t>- </a:t>
            </a:r>
            <a:fld id="{D7363FD7-3DBF-4D44-AB99-B40009B37B0D}" type="slidenum">
              <a:rPr lang="de-DE" altLang="de-DE"/>
              <a:pPr>
                <a:defRPr/>
              </a:pPr>
              <a:t>‹#›</a:t>
            </a:fld>
            <a:r>
              <a:rPr lang="de-DE" altLang="de-DE"/>
              <a:t> -</a:t>
            </a:r>
          </a:p>
        </p:txBody>
      </p:sp>
      <p:sp>
        <p:nvSpPr>
          <p:cNvPr id="4" name="Rectangle 14"/>
          <p:cNvSpPr>
            <a:spLocks noGrp="1" noChangeArrowheads="1"/>
          </p:cNvSpPr>
          <p:nvPr>
            <p:ph type="ftr" sz="quarter" idx="11"/>
          </p:nvPr>
        </p:nvSpPr>
        <p:spPr/>
        <p:txBody>
          <a:bodyPr/>
          <a:lstStyle>
            <a:lvl1pPr algn="ctr">
              <a:defRPr b="1" baseline="-25000"/>
            </a:lvl1pPr>
          </a:lstStyle>
          <a:p>
            <a:pPr>
              <a:defRPr/>
            </a:pPr>
            <a:r>
              <a:rPr lang="de-DE"/>
              <a:t>Prof. Dr. Rainer Maurer</a:t>
            </a:r>
          </a:p>
        </p:txBody>
      </p:sp>
    </p:spTree>
    <p:extLst>
      <p:ext uri="{BB962C8B-B14F-4D97-AF65-F5344CB8AC3E}">
        <p14:creationId xmlns:p14="http://schemas.microsoft.com/office/powerpoint/2010/main" val="2961865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itle" preserve="1">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lgn="ctr">
              <a:defRPr/>
            </a:pPr>
            <a:endParaRPr lang="de-DE" altLang="en-US" sz="2600" baseline="0">
              <a:solidFill>
                <a:srgbClr val="FFFF00"/>
              </a:solidFill>
            </a:endParaRPr>
          </a:p>
        </p:txBody>
      </p:sp>
      <p:sp>
        <p:nvSpPr>
          <p:cNvPr id="3" name="Rectangle 3"/>
          <p:cNvSpPr>
            <a:spLocks noGrp="1" noChangeArrowheads="1"/>
          </p:cNvSpPr>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spcBef>
                <a:spcPct val="20000"/>
              </a:spcBef>
              <a:buClr>
                <a:srgbClr val="FF0000"/>
              </a:buClr>
              <a:buFont typeface="Arial Unicode MS" pitchFamily="34" charset="-128"/>
              <a:buChar char="➤"/>
              <a:defRPr/>
            </a:pPr>
            <a:endParaRPr lang="de-DE" altLang="en-US" sz="2400" b="0" baseline="0">
              <a:solidFill>
                <a:srgbClr val="FFFFFF"/>
              </a:solidFill>
            </a:endParaRPr>
          </a:p>
        </p:txBody>
      </p:sp>
    </p:spTree>
    <p:extLst>
      <p:ext uri="{BB962C8B-B14F-4D97-AF65-F5344CB8AC3E}">
        <p14:creationId xmlns:p14="http://schemas.microsoft.com/office/powerpoint/2010/main" val="26777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lgn="ctr">
              <a:defRPr/>
            </a:pPr>
            <a:endParaRPr lang="de-DE" altLang="en-US" sz="2600" baseline="0">
              <a:solidFill>
                <a:srgbClr val="FFFF00"/>
              </a:solidFill>
            </a:endParaRPr>
          </a:p>
        </p:txBody>
      </p:sp>
      <p:sp>
        <p:nvSpPr>
          <p:cNvPr id="3" name="Rectangle 3"/>
          <p:cNvSpPr>
            <a:spLocks noGrp="1" noChangeArrowheads="1"/>
          </p:cNvSpPr>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spcBef>
                <a:spcPct val="20000"/>
              </a:spcBef>
              <a:buClr>
                <a:srgbClr val="FF0000"/>
              </a:buClr>
              <a:buFont typeface="Arial Unicode MS" pitchFamily="34" charset="-128"/>
              <a:buChar char="➤"/>
              <a:defRPr/>
            </a:pPr>
            <a:endParaRPr lang="de-DE" altLang="en-US" sz="2400" b="0" baseline="0">
              <a:solidFill>
                <a:srgbClr val="FFFFFF"/>
              </a:solidFill>
            </a:endParaRPr>
          </a:p>
        </p:txBody>
      </p:sp>
    </p:spTree>
    <p:extLst>
      <p:ext uri="{BB962C8B-B14F-4D97-AF65-F5344CB8AC3E}">
        <p14:creationId xmlns:p14="http://schemas.microsoft.com/office/powerpoint/2010/main" val="1498884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lgn="ctr">
              <a:defRPr/>
            </a:pPr>
            <a:endParaRPr lang="de-DE" altLang="en-US" sz="2600" baseline="0">
              <a:solidFill>
                <a:srgbClr val="FFFF00"/>
              </a:solidFill>
            </a:endParaRPr>
          </a:p>
        </p:txBody>
      </p:sp>
      <p:sp>
        <p:nvSpPr>
          <p:cNvPr id="3" name="Rectangle 3"/>
          <p:cNvSpPr>
            <a:spLocks noGrp="1" noChangeArrowheads="1"/>
          </p:cNvSpPr>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spcBef>
                <a:spcPct val="20000"/>
              </a:spcBef>
              <a:buClr>
                <a:srgbClr val="FF0000"/>
              </a:buClr>
              <a:buFont typeface="Arial Unicode MS" pitchFamily="34" charset="-128"/>
              <a:buChar char="➤"/>
              <a:defRPr/>
            </a:pPr>
            <a:endParaRPr lang="de-DE" altLang="en-US" sz="2400" b="0" baseline="0">
              <a:solidFill>
                <a:srgbClr val="FFFFFF"/>
              </a:solidFill>
            </a:endParaRPr>
          </a:p>
        </p:txBody>
      </p:sp>
    </p:spTree>
    <p:extLst>
      <p:ext uri="{BB962C8B-B14F-4D97-AF65-F5344CB8AC3E}">
        <p14:creationId xmlns:p14="http://schemas.microsoft.com/office/powerpoint/2010/main" val="4187594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776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98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r>
              <a:rPr lang="de-DE" altLang="de-DE"/>
              <a:t>- </a:t>
            </a:r>
            <a:fld id="{AF709349-1128-4E6D-9348-FBDBFF45E341}" type="slidenum">
              <a:rPr lang="de-DE" altLang="de-DE"/>
              <a:pPr>
                <a:defRPr/>
              </a:pPr>
              <a:t>‹#›</a:t>
            </a:fld>
            <a:r>
              <a:rPr lang="de-DE" altLang="de-DE"/>
              <a:t> -</a:t>
            </a:r>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3504484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3"/>
          <p:cNvSpPr>
            <a:spLocks noGrp="1" noChangeArrowheads="1"/>
          </p:cNvSpPr>
          <p:nvPr>
            <p:ph type="sldNum" sz="quarter" idx="10"/>
          </p:nvPr>
        </p:nvSpPr>
        <p:spPr/>
        <p:txBody>
          <a:bodyPr/>
          <a:lstStyle>
            <a:lvl1pPr>
              <a:defRPr baseline="-25000"/>
            </a:lvl1pPr>
          </a:lstStyle>
          <a:p>
            <a:pPr>
              <a:defRPr/>
            </a:pPr>
            <a:r>
              <a:rPr lang="de-DE" altLang="de-DE"/>
              <a:t>- </a:t>
            </a:r>
            <a:fld id="{664A8F85-7FAD-4270-9413-9B4E4929A914}" type="slidenum">
              <a:rPr lang="de-DE" altLang="de-DE"/>
              <a:pPr>
                <a:defRPr/>
              </a:pPr>
              <a:t>‹#›</a:t>
            </a:fld>
            <a:r>
              <a:rPr lang="de-DE" altLang="de-DE"/>
              <a:t> -</a:t>
            </a:r>
          </a:p>
        </p:txBody>
      </p:sp>
      <p:sp>
        <p:nvSpPr>
          <p:cNvPr id="5" name="Rectangle 14"/>
          <p:cNvSpPr>
            <a:spLocks noGrp="1" noChangeArrowheads="1"/>
          </p:cNvSpPr>
          <p:nvPr>
            <p:ph type="ftr" sz="quarter" idx="11"/>
          </p:nvPr>
        </p:nvSpPr>
        <p:spPr/>
        <p:txBody>
          <a:bodyPr/>
          <a:lstStyle>
            <a:lvl1pPr>
              <a:defRPr b="1" baseline="-25000"/>
            </a:lvl1pPr>
          </a:lstStyle>
          <a:p>
            <a:pPr>
              <a:defRPr/>
            </a:pPr>
            <a:r>
              <a:rPr lang="de-DE"/>
              <a:t>Prof. Dr. Rainer </a:t>
            </a:r>
            <a:r>
              <a:rPr lang="de-DE" err="1"/>
              <a:t>Maurerr</a:t>
            </a:r>
            <a:endParaRPr lang="de-DE"/>
          </a:p>
        </p:txBody>
      </p:sp>
    </p:spTree>
    <p:extLst>
      <p:ext uri="{BB962C8B-B14F-4D97-AF65-F5344CB8AC3E}">
        <p14:creationId xmlns:p14="http://schemas.microsoft.com/office/powerpoint/2010/main" val="1466541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title" preserve="1">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lgn="ctr">
              <a:defRPr/>
            </a:pPr>
            <a:endParaRPr lang="de-DE" altLang="en-US" sz="2600" baseline="0">
              <a:solidFill>
                <a:srgbClr val="FFFF00"/>
              </a:solidFill>
            </a:endParaRPr>
          </a:p>
        </p:txBody>
      </p:sp>
      <p:sp>
        <p:nvSpPr>
          <p:cNvPr id="3" name="Rectangle 3"/>
          <p:cNvSpPr>
            <a:spLocks noGrp="1" noChangeArrowheads="1"/>
          </p:cNvSpPr>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spcBef>
                <a:spcPct val="20000"/>
              </a:spcBef>
              <a:buClr>
                <a:srgbClr val="FF0000"/>
              </a:buClr>
              <a:buFont typeface="Arial Unicode MS" pitchFamily="34" charset="-128"/>
              <a:buChar char="➤"/>
              <a:defRPr/>
            </a:pPr>
            <a:endParaRPr lang="de-DE" altLang="en-US" sz="2400" b="0" baseline="0">
              <a:solidFill>
                <a:srgbClr val="FFFFFF"/>
              </a:solidFill>
            </a:endParaRPr>
          </a:p>
        </p:txBody>
      </p:sp>
    </p:spTree>
    <p:extLst>
      <p:ext uri="{BB962C8B-B14F-4D97-AF65-F5344CB8AC3E}">
        <p14:creationId xmlns:p14="http://schemas.microsoft.com/office/powerpoint/2010/main" val="2413629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lgn="ctr">
              <a:defRPr/>
            </a:pPr>
            <a:endParaRPr lang="de-DE" altLang="en-US" sz="2600" baseline="0">
              <a:solidFill>
                <a:srgbClr val="FFFF00"/>
              </a:solidFill>
            </a:endParaRPr>
          </a:p>
        </p:txBody>
      </p:sp>
      <p:sp>
        <p:nvSpPr>
          <p:cNvPr id="3" name="Rectangle 3"/>
          <p:cNvSpPr>
            <a:spLocks noGrp="1" noChangeArrowheads="1"/>
          </p:cNvSpPr>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spcBef>
                <a:spcPct val="20000"/>
              </a:spcBef>
              <a:buClr>
                <a:srgbClr val="FF0000"/>
              </a:buClr>
              <a:buFont typeface="Arial Unicode MS" pitchFamily="34" charset="-128"/>
              <a:buChar char="➤"/>
              <a:defRPr/>
            </a:pPr>
            <a:endParaRPr lang="de-DE" altLang="en-US" sz="2400" b="0" baseline="0">
              <a:solidFill>
                <a:srgbClr val="FFFFFF"/>
              </a:solidFill>
            </a:endParaRPr>
          </a:p>
        </p:txBody>
      </p:sp>
    </p:spTree>
    <p:extLst>
      <p:ext uri="{BB962C8B-B14F-4D97-AF65-F5344CB8AC3E}">
        <p14:creationId xmlns:p14="http://schemas.microsoft.com/office/powerpoint/2010/main" val="1428208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lgn="ctr">
              <a:defRPr/>
            </a:pPr>
            <a:endParaRPr lang="de-DE" altLang="en-US" sz="2600" baseline="0">
              <a:solidFill>
                <a:srgbClr val="FFFF00"/>
              </a:solidFill>
            </a:endParaRPr>
          </a:p>
        </p:txBody>
      </p:sp>
      <p:sp>
        <p:nvSpPr>
          <p:cNvPr id="3" name="Rectangle 3"/>
          <p:cNvSpPr>
            <a:spLocks noGrp="1" noChangeArrowheads="1"/>
          </p:cNvSpPr>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spcBef>
                <a:spcPct val="20000"/>
              </a:spcBef>
              <a:buClr>
                <a:srgbClr val="FF0000"/>
              </a:buClr>
              <a:buFont typeface="Arial Unicode MS" pitchFamily="34" charset="-128"/>
              <a:buChar char="➤"/>
              <a:defRPr/>
            </a:pPr>
            <a:endParaRPr lang="de-DE" altLang="en-US" sz="2400" b="0" baseline="0">
              <a:solidFill>
                <a:srgbClr val="FFFFFF"/>
              </a:solidFill>
            </a:endParaRPr>
          </a:p>
        </p:txBody>
      </p:sp>
    </p:spTree>
    <p:extLst>
      <p:ext uri="{BB962C8B-B14F-4D97-AF65-F5344CB8AC3E}">
        <p14:creationId xmlns:p14="http://schemas.microsoft.com/office/powerpoint/2010/main" val="4019291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85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058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3"/>
          <p:cNvSpPr>
            <a:spLocks noGrp="1" noChangeArrowheads="1"/>
          </p:cNvSpPr>
          <p:nvPr>
            <p:ph type="sldNum" sz="quarter" idx="10"/>
          </p:nvPr>
        </p:nvSpPr>
        <p:spPr/>
        <p:txBody>
          <a:bodyPr/>
          <a:lstStyle>
            <a:lvl1pPr>
              <a:defRPr baseline="-25000"/>
            </a:lvl1pPr>
          </a:lstStyle>
          <a:p>
            <a:pPr>
              <a:defRPr/>
            </a:pPr>
            <a:r>
              <a:rPr lang="de-DE" altLang="de-DE"/>
              <a:t>- </a:t>
            </a:r>
            <a:fld id="{066E7991-D984-44AB-81BC-87636484C4DE}" type="slidenum">
              <a:rPr lang="de-DE" altLang="de-DE"/>
              <a:pPr>
                <a:defRPr/>
              </a:pPr>
              <a:t>‹#›</a:t>
            </a:fld>
            <a:r>
              <a:rPr lang="de-DE" altLang="de-DE"/>
              <a:t> -</a:t>
            </a:r>
          </a:p>
        </p:txBody>
      </p:sp>
      <p:sp>
        <p:nvSpPr>
          <p:cNvPr id="5" name="Rectangle 14"/>
          <p:cNvSpPr>
            <a:spLocks noGrp="1" noChangeArrowheads="1"/>
          </p:cNvSpPr>
          <p:nvPr>
            <p:ph type="ftr" sz="quarter" idx="11"/>
          </p:nvPr>
        </p:nvSpPr>
        <p:spPr/>
        <p:txBody>
          <a:bodyPr/>
          <a:lstStyle>
            <a:lvl1pPr>
              <a:defRPr b="1" baseline="-25000"/>
            </a:lvl1pPr>
          </a:lstStyle>
          <a:p>
            <a:pPr>
              <a:defRPr/>
            </a:pPr>
            <a:r>
              <a:rPr lang="de-DE"/>
              <a:t>Prof. Dr. Rainer </a:t>
            </a:r>
            <a:r>
              <a:rPr lang="de-DE" err="1"/>
              <a:t>Maurerr</a:t>
            </a:r>
            <a:endParaRPr lang="de-DE"/>
          </a:p>
        </p:txBody>
      </p:sp>
    </p:spTree>
    <p:extLst>
      <p:ext uri="{BB962C8B-B14F-4D97-AF65-F5344CB8AC3E}">
        <p14:creationId xmlns:p14="http://schemas.microsoft.com/office/powerpoint/2010/main" val="54344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r>
              <a:rPr lang="de-DE" altLang="de-DE"/>
              <a:t>- </a:t>
            </a:r>
            <a:fld id="{1969419C-478A-49C2-855E-A9EBE3234144}" type="slidenum">
              <a:rPr lang="de-DE" altLang="de-DE"/>
              <a:pPr>
                <a:defRPr/>
              </a:pPr>
              <a:t>‹#›</a:t>
            </a:fld>
            <a:r>
              <a:rPr lang="de-DE" altLang="de-DE"/>
              <a:t> -</a:t>
            </a:r>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73575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sz="quarter" idx="10"/>
          </p:nvPr>
        </p:nvSpPr>
        <p:spPr>
          <a:ln/>
        </p:spPr>
        <p:txBody>
          <a:bodyPr/>
          <a:lstStyle>
            <a:lvl1pPr>
              <a:defRPr/>
            </a:lvl1pPr>
          </a:lstStyle>
          <a:p>
            <a:pPr>
              <a:defRPr/>
            </a:pPr>
            <a:r>
              <a:rPr lang="de-DE" altLang="de-DE"/>
              <a:t>- </a:t>
            </a:r>
            <a:fld id="{8C98544E-C208-4562-884D-A06685DFEF9B}" type="slidenum">
              <a:rPr lang="de-DE" altLang="de-DE"/>
              <a:pPr>
                <a:defRPr/>
              </a:pPr>
              <a:t>‹#›</a:t>
            </a:fld>
            <a:r>
              <a:rPr lang="de-DE" altLang="de-DE"/>
              <a:t> -</a:t>
            </a:r>
          </a:p>
        </p:txBody>
      </p:sp>
      <p:sp>
        <p:nvSpPr>
          <p:cNvPr id="8"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63084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ln/>
        </p:spPr>
        <p:txBody>
          <a:bodyPr/>
          <a:lstStyle>
            <a:lvl1pPr>
              <a:defRPr/>
            </a:lvl1pPr>
          </a:lstStyle>
          <a:p>
            <a:pPr>
              <a:defRPr/>
            </a:pPr>
            <a:r>
              <a:rPr lang="de-DE" altLang="de-DE"/>
              <a:t>- </a:t>
            </a:r>
            <a:fld id="{B27E307B-6F8A-4EC6-815F-B86840A46C87}" type="slidenum">
              <a:rPr lang="de-DE" altLang="de-DE"/>
              <a:pPr>
                <a:defRPr/>
              </a:pPr>
              <a:t>‹#›</a:t>
            </a:fld>
            <a:r>
              <a:rPr lang="de-DE" altLang="de-DE"/>
              <a:t> -</a:t>
            </a:r>
          </a:p>
        </p:txBody>
      </p:sp>
      <p:sp>
        <p:nvSpPr>
          <p:cNvPr id="4"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15687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r>
              <a:rPr lang="de-DE" altLang="de-DE"/>
              <a:t>- </a:t>
            </a:r>
            <a:fld id="{99534635-8E54-4F7F-A4D2-86C20FAA7DB1}" type="slidenum">
              <a:rPr lang="de-DE" altLang="de-DE"/>
              <a:pPr>
                <a:defRPr/>
              </a:pPr>
              <a:t>‹#›</a:t>
            </a:fld>
            <a:r>
              <a:rPr lang="de-DE" altLang="de-DE"/>
              <a:t> -</a:t>
            </a:r>
          </a:p>
        </p:txBody>
      </p:sp>
      <p:sp>
        <p:nvSpPr>
          <p:cNvPr id="3"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320481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r>
              <a:rPr lang="de-DE" altLang="de-DE"/>
              <a:t>- </a:t>
            </a:r>
            <a:fld id="{B4CCB392-59ED-40D1-971C-E60FE6C9DF2D}" type="slidenum">
              <a:rPr lang="de-DE" altLang="de-DE"/>
              <a:pPr>
                <a:defRPr/>
              </a:pPr>
              <a:t>‹#›</a:t>
            </a:fld>
            <a:r>
              <a:rPr lang="de-DE" altLang="de-DE"/>
              <a:t> -</a:t>
            </a:r>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2536990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r>
              <a:rPr lang="de-DE" altLang="de-DE"/>
              <a:t>- </a:t>
            </a:r>
            <a:fld id="{CE355A9E-7C15-48B7-BF76-2099F5C28DBB}" type="slidenum">
              <a:rPr lang="de-DE" altLang="de-DE"/>
              <a:pPr>
                <a:defRPr/>
              </a:pPr>
              <a:t>‹#›</a:t>
            </a:fld>
            <a:r>
              <a:rPr lang="de-DE" altLang="de-DE"/>
              <a:t> -</a:t>
            </a:r>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421076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05379" name="Rectangle 3"/>
          <p:cNvSpPr>
            <a:spLocks noGrp="1" noChangeArrowheads="1"/>
          </p:cNvSpPr>
          <p:nvPr>
            <p:ph type="sldNum" sz="quarter" idx="4"/>
          </p:nvPr>
        </p:nvSpPr>
        <p:spPr bwMode="auto">
          <a:xfrm>
            <a:off x="7038975" y="63769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baseline="0">
                <a:solidFill>
                  <a:schemeClr val="tx1"/>
                </a:solidFill>
              </a:defRPr>
            </a:lvl1pPr>
          </a:lstStyle>
          <a:p>
            <a:pPr>
              <a:defRPr/>
            </a:pPr>
            <a:r>
              <a:rPr lang="de-DE" altLang="de-DE"/>
              <a:t>- </a:t>
            </a:r>
            <a:fld id="{43F67E19-356C-4180-A596-BC2AB4F65CF1}" type="slidenum">
              <a:rPr lang="de-DE" altLang="de-DE"/>
              <a:pPr>
                <a:defRPr/>
              </a:pPr>
              <a:t>‹#›</a:t>
            </a:fld>
            <a:r>
              <a:rPr lang="de-DE" altLang="de-DE"/>
              <a:t> -</a:t>
            </a:r>
          </a:p>
        </p:txBody>
      </p:sp>
      <p:grpSp>
        <p:nvGrpSpPr>
          <p:cNvPr id="1027" name="Group 4"/>
          <p:cNvGrpSpPr>
            <a:grpSpLocks/>
          </p:cNvGrpSpPr>
          <p:nvPr/>
        </p:nvGrpSpPr>
        <p:grpSpPr bwMode="auto">
          <a:xfrm>
            <a:off x="0" y="0"/>
            <a:ext cx="9140825" cy="6850063"/>
            <a:chOff x="0" y="0"/>
            <a:chExt cx="5758" cy="4315"/>
          </a:xfrm>
        </p:grpSpPr>
        <p:grpSp>
          <p:nvGrpSpPr>
            <p:cNvPr id="1034" name="Group 5"/>
            <p:cNvGrpSpPr>
              <a:grpSpLocks/>
            </p:cNvGrpSpPr>
            <p:nvPr userDrawn="1"/>
          </p:nvGrpSpPr>
          <p:grpSpPr bwMode="auto">
            <a:xfrm>
              <a:off x="1728" y="2230"/>
              <a:ext cx="4027" cy="2085"/>
              <a:chOff x="1728" y="2230"/>
              <a:chExt cx="4027" cy="2085"/>
            </a:xfrm>
          </p:grpSpPr>
          <p:sp>
            <p:nvSpPr>
              <p:cNvPr id="24053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eaLnBrk="1" hangingPunct="1">
                  <a:defRPr/>
                </a:pPr>
                <a:endParaRPr lang="en-US"/>
              </a:p>
            </p:txBody>
          </p:sp>
          <p:sp>
            <p:nvSpPr>
              <p:cNvPr id="24053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eaLnBrk="1" hangingPunct="1">
                  <a:defRPr/>
                </a:pPr>
                <a:endParaRPr lang="en-US"/>
              </a:p>
            </p:txBody>
          </p:sp>
          <p:sp>
            <p:nvSpPr>
              <p:cNvPr id="24053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eaLnBrk="1" hangingPunct="1">
                  <a:defRPr/>
                </a:pPr>
                <a:endParaRPr lang="en-US"/>
              </a:p>
            </p:txBody>
          </p:sp>
          <p:sp>
            <p:nvSpPr>
              <p:cNvPr id="104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3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eaLnBrk="1" hangingPunct="1">
                  <a:defRPr/>
                </a:pPr>
                <a:endParaRPr lang="en-US"/>
              </a:p>
            </p:txBody>
          </p:sp>
        </p:grpSp>
        <p:sp>
          <p:nvSpPr>
            <p:cNvPr id="24053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eaLnBrk="1" hangingPunct="1">
                <a:defRPr/>
              </a:pPr>
              <a:endParaRPr lang="en-US"/>
            </a:p>
          </p:txBody>
        </p:sp>
        <p:sp>
          <p:nvSpPr>
            <p:cNvPr id="1036" name="Freeform 12"/>
            <p:cNvSpPr>
              <a:spLocks/>
            </p:cNvSpPr>
            <p:nvPr/>
          </p:nvSpPr>
          <p:spPr bwMode="hidden">
            <a:xfrm>
              <a:off x="0" y="0"/>
              <a:ext cx="5758" cy="1776"/>
            </a:xfrm>
            <a:custGeom>
              <a:avLst/>
              <a:gdLst>
                <a:gd name="T0" fmla="*/ 0 w 5740"/>
                <a:gd name="T1" fmla="*/ 0 h 1906"/>
                <a:gd name="T2" fmla="*/ 0 w 5740"/>
                <a:gd name="T3" fmla="*/ 264 h 1906"/>
                <a:gd name="T4" fmla="*/ 6265 w 5740"/>
                <a:gd name="T5" fmla="*/ 264 h 1906"/>
                <a:gd name="T6" fmla="*/ 626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05390" name="Rectangle 14"/>
          <p:cNvSpPr>
            <a:spLocks noGrp="1" noChangeArrowheads="1"/>
          </p:cNvSpPr>
          <p:nvPr>
            <p:ph type="ftr" sz="quarter" idx="3"/>
          </p:nvPr>
        </p:nvSpPr>
        <p:spPr bwMode="auto">
          <a:xfrm>
            <a:off x="-19050" y="6376988"/>
            <a:ext cx="5653088"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600" b="0" baseline="0">
                <a:solidFill>
                  <a:schemeClr val="tx1"/>
                </a:solidFill>
                <a:latin typeface="Arial" charset="0"/>
              </a:defRPr>
            </a:lvl1pPr>
          </a:lstStyle>
          <a:p>
            <a:pPr>
              <a:defRPr/>
            </a:pPr>
            <a:r>
              <a:rPr lang="de-DE"/>
              <a:t>Prof. Dr. Rainer Maurer</a:t>
            </a:r>
          </a:p>
        </p:txBody>
      </p:sp>
      <p:sp>
        <p:nvSpPr>
          <p:cNvPr id="2405391" name="Rectangle 15"/>
          <p:cNvSpPr>
            <a:spLocks noGrp="1" noChangeArrowheads="1"/>
          </p:cNvSpPr>
          <p:nvPr>
            <p:ph type="body" idx="1"/>
          </p:nvPr>
        </p:nvSpPr>
        <p:spPr bwMode="auto">
          <a:xfrm>
            <a:off x="457200" y="13716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405394" name="Rectangle 18"/>
          <p:cNvSpPr>
            <a:spLocks noGrp="1" noChangeArrowheads="1"/>
          </p:cNvSpPr>
          <p:nvPr>
            <p:ph type="title"/>
          </p:nvPr>
        </p:nvSpPr>
        <p:spPr bwMode="auto">
          <a:xfrm>
            <a:off x="457200" y="31750"/>
            <a:ext cx="82296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grpSp>
        <p:nvGrpSpPr>
          <p:cNvPr id="1031" name="Group 25"/>
          <p:cNvGrpSpPr>
            <a:grpSpLocks/>
          </p:cNvGrpSpPr>
          <p:nvPr userDrawn="1"/>
        </p:nvGrpSpPr>
        <p:grpSpPr bwMode="auto">
          <a:xfrm>
            <a:off x="42863" y="4865688"/>
            <a:ext cx="309562" cy="1476375"/>
            <a:chOff x="27" y="3065"/>
            <a:chExt cx="195" cy="930"/>
          </a:xfrm>
        </p:grpSpPr>
        <p:sp>
          <p:nvSpPr>
            <p:cNvPr id="1032" name="Rectangle 26"/>
            <p:cNvSpPr>
              <a:spLocks noChangeArrowheads="1"/>
            </p:cNvSpPr>
            <p:nvPr userDrawn="1"/>
          </p:nvSpPr>
          <p:spPr bwMode="auto">
            <a:xfrm rot="-5400000">
              <a:off x="-329" y="3434"/>
              <a:ext cx="8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400" b="1" baseline="-25000">
                  <a:solidFill>
                    <a:srgbClr val="FFFF00"/>
                  </a:solidFill>
                  <a:latin typeface="Arial" charset="0"/>
                </a:defRPr>
              </a:lvl1pPr>
              <a:lvl2pPr marL="742950" indent="-285750" defTabSz="762000" eaLnBrk="0" hangingPunct="0">
                <a:defRPr sz="2400" b="1" baseline="-25000">
                  <a:solidFill>
                    <a:srgbClr val="FFFF00"/>
                  </a:solidFill>
                  <a:latin typeface="Arial" charset="0"/>
                </a:defRPr>
              </a:lvl2pPr>
              <a:lvl3pPr marL="1143000" indent="-228600" defTabSz="762000" eaLnBrk="0" hangingPunct="0">
                <a:defRPr sz="2400" b="1" baseline="-25000">
                  <a:solidFill>
                    <a:srgbClr val="FFFF00"/>
                  </a:solidFill>
                  <a:latin typeface="Arial" charset="0"/>
                </a:defRPr>
              </a:lvl3pPr>
              <a:lvl4pPr marL="1600200" indent="-228600" defTabSz="762000" eaLnBrk="0" hangingPunct="0">
                <a:defRPr sz="2400" b="1" baseline="-25000">
                  <a:solidFill>
                    <a:srgbClr val="FFFF00"/>
                  </a:solidFill>
                  <a:latin typeface="Arial" charset="0"/>
                </a:defRPr>
              </a:lvl4pPr>
              <a:lvl5pPr marL="2057400" indent="-228600" defTabSz="762000" eaLnBrk="0" hangingPunct="0">
                <a:defRPr sz="2400" b="1" baseline="-25000">
                  <a:solidFill>
                    <a:srgbClr val="FFFF00"/>
                  </a:solidFill>
                  <a:latin typeface="Arial" charset="0"/>
                </a:defRPr>
              </a:lvl5pPr>
              <a:lvl6pPr marL="2514600" indent="-228600" algn="ctr" defTabSz="762000" eaLnBrk="0" fontAlgn="base" hangingPunct="0">
                <a:spcBef>
                  <a:spcPct val="0"/>
                </a:spcBef>
                <a:spcAft>
                  <a:spcPct val="0"/>
                </a:spcAft>
                <a:defRPr sz="2400" b="1" baseline="-25000">
                  <a:solidFill>
                    <a:srgbClr val="FFFF00"/>
                  </a:solidFill>
                  <a:latin typeface="Arial" charset="0"/>
                </a:defRPr>
              </a:lvl6pPr>
              <a:lvl7pPr marL="2971800" indent="-228600" algn="ctr" defTabSz="762000" eaLnBrk="0" fontAlgn="base" hangingPunct="0">
                <a:spcBef>
                  <a:spcPct val="0"/>
                </a:spcBef>
                <a:spcAft>
                  <a:spcPct val="0"/>
                </a:spcAft>
                <a:defRPr sz="2400" b="1" baseline="-25000">
                  <a:solidFill>
                    <a:srgbClr val="FFFF00"/>
                  </a:solidFill>
                  <a:latin typeface="Arial" charset="0"/>
                </a:defRPr>
              </a:lvl7pPr>
              <a:lvl8pPr marL="3429000" indent="-228600" algn="ctr" defTabSz="762000" eaLnBrk="0" fontAlgn="base" hangingPunct="0">
                <a:spcBef>
                  <a:spcPct val="0"/>
                </a:spcBef>
                <a:spcAft>
                  <a:spcPct val="0"/>
                </a:spcAft>
                <a:defRPr sz="2400" b="1" baseline="-25000">
                  <a:solidFill>
                    <a:srgbClr val="FFFF00"/>
                  </a:solidFill>
                  <a:latin typeface="Arial" charset="0"/>
                </a:defRPr>
              </a:lvl8pPr>
              <a:lvl9pPr marL="3886200" indent="-228600" algn="ctr" defTabSz="762000" eaLnBrk="0" fontAlgn="base" hangingPunct="0">
                <a:spcBef>
                  <a:spcPct val="0"/>
                </a:spcBef>
                <a:spcAft>
                  <a:spcPct val="0"/>
                </a:spcAft>
                <a:defRPr sz="2400" b="1" baseline="-25000">
                  <a:solidFill>
                    <a:srgbClr val="FFFF00"/>
                  </a:solidFill>
                  <a:latin typeface="Arial" charset="0"/>
                </a:defRPr>
              </a:lvl9pPr>
            </a:lstStyle>
            <a:p>
              <a:pPr>
                <a:defRPr/>
              </a:pPr>
              <a:r>
                <a:rPr lang="en-GB" altLang="en-US" sz="500" b="0" baseline="0">
                  <a:solidFill>
                    <a:srgbClr val="0033CC"/>
                  </a:solidFill>
                </a:rPr>
                <a:t>© RAINER MAURER, Pforzheim</a:t>
              </a:r>
            </a:p>
          </p:txBody>
        </p:sp>
        <p:sp useBgFill="1">
          <p:nvSpPr>
            <p:cNvPr id="1033" name="Rectangle 27"/>
            <p:cNvSpPr>
              <a:spLocks noChangeArrowheads="1"/>
            </p:cNvSpPr>
            <p:nvPr userDrawn="1"/>
          </p:nvSpPr>
          <p:spPr bwMode="auto">
            <a:xfrm>
              <a:off x="27" y="3112"/>
              <a:ext cx="195" cy="883"/>
            </a:xfrm>
            <a:prstGeom prst="rect">
              <a:avLst/>
            </a:prstGeom>
            <a:ln>
              <a:noFill/>
            </a:ln>
            <a:extLst>
              <a:ext uri="{91240B29-F687-4F45-9708-019B960494DF}">
                <a14:hiddenLine xmlns:a14="http://schemas.microsoft.com/office/drawing/2010/main" w="38100" algn="ctr">
                  <a:solidFill>
                    <a:srgbClr val="000000"/>
                  </a:solidFill>
                  <a:miter lim="800000"/>
                  <a:headEnd type="none" w="lg" len="lg"/>
                  <a:tailEnd type="none" w="lg" len="lg"/>
                </a14:hiddenLine>
              </a:ext>
            </a:extLst>
          </p:spPr>
          <p:txBody>
            <a:bodyPr wrap="none" lIns="90000" tIns="46800" rIns="90000" bIns="46800" anchor="ctr"/>
            <a:lstStyle>
              <a:lvl1pPr eaLnBrk="0" hangingPunct="0">
                <a:defRPr sz="2400" b="1" baseline="-25000">
                  <a:solidFill>
                    <a:srgbClr val="FFFF00"/>
                  </a:solidFill>
                  <a:latin typeface="Arial" charset="0"/>
                </a:defRPr>
              </a:lvl1pPr>
              <a:lvl2pPr marL="742950" indent="-285750" eaLnBrk="0" hangingPunct="0">
                <a:defRPr sz="2400" b="1" baseline="-25000">
                  <a:solidFill>
                    <a:srgbClr val="FFFF00"/>
                  </a:solidFill>
                  <a:latin typeface="Arial" charset="0"/>
                </a:defRPr>
              </a:lvl2pPr>
              <a:lvl3pPr marL="1143000" indent="-228600" eaLnBrk="0" hangingPunct="0">
                <a:defRPr sz="2400" b="1" baseline="-25000">
                  <a:solidFill>
                    <a:srgbClr val="FFFF00"/>
                  </a:solidFill>
                  <a:latin typeface="Arial" charset="0"/>
                </a:defRPr>
              </a:lvl3pPr>
              <a:lvl4pPr marL="1600200" indent="-228600" eaLnBrk="0" hangingPunct="0">
                <a:defRPr sz="2400" b="1" baseline="-25000">
                  <a:solidFill>
                    <a:srgbClr val="FFFF00"/>
                  </a:solidFill>
                  <a:latin typeface="Arial" charset="0"/>
                </a:defRPr>
              </a:lvl4pPr>
              <a:lvl5pPr marL="2057400" indent="-228600" eaLnBrk="0" hangingPunct="0">
                <a:defRPr sz="2400" b="1" baseline="-25000">
                  <a:solidFill>
                    <a:srgbClr val="FFFF00"/>
                  </a:solidFill>
                  <a:latin typeface="Arial" charset="0"/>
                </a:defRPr>
              </a:lvl5pPr>
              <a:lvl6pPr marL="2514600" indent="-228600" algn="ctr" eaLnBrk="0" fontAlgn="base" hangingPunct="0">
                <a:spcBef>
                  <a:spcPct val="0"/>
                </a:spcBef>
                <a:spcAft>
                  <a:spcPct val="0"/>
                </a:spcAft>
                <a:defRPr sz="2400" b="1" baseline="-25000">
                  <a:solidFill>
                    <a:srgbClr val="FFFF00"/>
                  </a:solidFill>
                  <a:latin typeface="Arial" charset="0"/>
                </a:defRPr>
              </a:lvl6pPr>
              <a:lvl7pPr marL="2971800" indent="-228600" algn="ctr" eaLnBrk="0" fontAlgn="base" hangingPunct="0">
                <a:spcBef>
                  <a:spcPct val="0"/>
                </a:spcBef>
                <a:spcAft>
                  <a:spcPct val="0"/>
                </a:spcAft>
                <a:defRPr sz="2400" b="1" baseline="-25000">
                  <a:solidFill>
                    <a:srgbClr val="FFFF00"/>
                  </a:solidFill>
                  <a:latin typeface="Arial" charset="0"/>
                </a:defRPr>
              </a:lvl7pPr>
              <a:lvl8pPr marL="3429000" indent="-228600" algn="ctr" eaLnBrk="0" fontAlgn="base" hangingPunct="0">
                <a:spcBef>
                  <a:spcPct val="0"/>
                </a:spcBef>
                <a:spcAft>
                  <a:spcPct val="0"/>
                </a:spcAft>
                <a:defRPr sz="2400" b="1" baseline="-25000">
                  <a:solidFill>
                    <a:srgbClr val="FFFF00"/>
                  </a:solidFill>
                  <a:latin typeface="Arial" charset="0"/>
                </a:defRPr>
              </a:lvl8pPr>
              <a:lvl9pPr marL="3886200" indent="-228600" algn="ctr" eaLnBrk="0" fontAlgn="base" hangingPunct="0">
                <a:spcBef>
                  <a:spcPct val="0"/>
                </a:spcBef>
                <a:spcAft>
                  <a:spcPct val="0"/>
                </a:spcAft>
                <a:defRPr sz="2400" b="1" baseline="-25000">
                  <a:solidFill>
                    <a:srgbClr val="FFFF00"/>
                  </a:solidFill>
                  <a:latin typeface="Arial" charset="0"/>
                </a:defRPr>
              </a:lvl9pPr>
            </a:lstStyle>
            <a:p>
              <a:pPr algn="ctr" eaLnBrk="1" hangingPunct="1">
                <a:defRPr/>
              </a:pPr>
              <a:endParaRPr lang="en-US" altLang="en-US"/>
            </a:p>
          </p:txBody>
        </p:sp>
      </p:grpSp>
    </p:spTree>
  </p:cSld>
  <p:clrMap bg1="dk2" tx1="lt1" bg2="dk1" tx2="lt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 id="2147484828" r:id="rId12"/>
  </p:sldLayoutIdLst>
  <p:hf hdr="0" dt="0"/>
  <p:txStyles>
    <p:titleStyle>
      <a:lvl1pPr algn="ctr" rtl="0" eaLnBrk="0" fontAlgn="base" hangingPunct="0">
        <a:spcBef>
          <a:spcPct val="0"/>
        </a:spcBef>
        <a:spcAft>
          <a:spcPct val="0"/>
        </a:spcAft>
        <a:defRPr sz="30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0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0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0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0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0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0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0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0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0000"/>
        </a:buClr>
        <a:buFont typeface="Arial Unicode MS" pitchFamily="34" charset="-128"/>
        <a:buChar char="➤"/>
        <a:defRPr sz="30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0000"/>
        </a:buClr>
        <a:buFont typeface="Arial Unicode MS" pitchFamily="34" charset="-128"/>
        <a:buChar char="■"/>
        <a:defRPr sz="26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0000"/>
        </a:buClr>
        <a:buSzPct val="120000"/>
        <a:buFont typeface="Arial Unicode MS" pitchFamily="34" charset="-128"/>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0000"/>
        </a:buClr>
        <a:buSzPct val="80000"/>
        <a:buFont typeface="Wingdings" pitchFamily="2" charset="2"/>
        <a:buChar char="­"/>
        <a:defRPr sz="2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0000"/>
        </a:buClr>
        <a:buSzPct val="60000"/>
        <a:buFont typeface="Wingdings" pitchFamily="2" charset="2"/>
        <a:buChar char="l"/>
        <a:defRPr sz="2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0000"/>
        </a:buClr>
        <a:buSzPct val="60000"/>
        <a:buFont typeface="Wingdings" pitchFamily="2" charset="2"/>
        <a:buChar char="l"/>
        <a:defRPr sz="2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0000"/>
        </a:buClr>
        <a:buSzPct val="60000"/>
        <a:buFont typeface="Wingdings" pitchFamily="2" charset="2"/>
        <a:buChar char="l"/>
        <a:defRPr sz="2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0000"/>
        </a:buClr>
        <a:buSzPct val="60000"/>
        <a:buFont typeface="Wingdings" pitchFamily="2" charset="2"/>
        <a:buChar char="l"/>
        <a:defRPr sz="2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0000"/>
        </a:buClr>
        <a:buSzPct val="60000"/>
        <a:buFont typeface="Wingdings" pitchFamily="2" charset="2"/>
        <a:buChar char="l"/>
        <a:defRPr sz="22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05379" name="Rectangle 3"/>
          <p:cNvSpPr>
            <a:spLocks noGrp="1" noChangeArrowheads="1"/>
          </p:cNvSpPr>
          <p:nvPr>
            <p:ph type="sldNum" sz="quarter" idx="4"/>
          </p:nvPr>
        </p:nvSpPr>
        <p:spPr bwMode="auto">
          <a:xfrm>
            <a:off x="7038975" y="63769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baseline="0">
                <a:solidFill>
                  <a:srgbClr val="FFFFFF"/>
                </a:solidFill>
              </a:defRPr>
            </a:lvl1pPr>
          </a:lstStyle>
          <a:p>
            <a:pPr>
              <a:defRPr/>
            </a:pPr>
            <a:r>
              <a:rPr lang="de-DE" altLang="de-DE"/>
              <a:t>- </a:t>
            </a:r>
            <a:fld id="{E6ECF232-95F4-41FF-BCCB-E66094E080A7}" type="slidenum">
              <a:rPr lang="de-DE" altLang="de-DE"/>
              <a:pPr>
                <a:defRPr/>
              </a:pPr>
              <a:t>‹#›</a:t>
            </a:fld>
            <a:r>
              <a:rPr lang="de-DE" altLang="de-DE"/>
              <a:t> -</a:t>
            </a:r>
          </a:p>
        </p:txBody>
      </p:sp>
      <p:grpSp>
        <p:nvGrpSpPr>
          <p:cNvPr id="2051" name="Group 4"/>
          <p:cNvGrpSpPr>
            <a:grpSpLocks/>
          </p:cNvGrpSpPr>
          <p:nvPr/>
        </p:nvGrpSpPr>
        <p:grpSpPr bwMode="auto">
          <a:xfrm>
            <a:off x="0" y="0"/>
            <a:ext cx="9140825" cy="6850063"/>
            <a:chOff x="0" y="0"/>
            <a:chExt cx="5758" cy="4315"/>
          </a:xfrm>
        </p:grpSpPr>
        <p:grpSp>
          <p:nvGrpSpPr>
            <p:cNvPr id="2058" name="Group 5"/>
            <p:cNvGrpSpPr>
              <a:grpSpLocks/>
            </p:cNvGrpSpPr>
            <p:nvPr userDrawn="1"/>
          </p:nvGrpSpPr>
          <p:grpSpPr bwMode="auto">
            <a:xfrm>
              <a:off x="1728" y="2230"/>
              <a:ext cx="4027" cy="2085"/>
              <a:chOff x="1728" y="2230"/>
              <a:chExt cx="4027" cy="2085"/>
            </a:xfrm>
          </p:grpSpPr>
          <p:sp>
            <p:nvSpPr>
              <p:cNvPr id="24053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spcBef>
                    <a:spcPct val="50000"/>
                  </a:spcBef>
                  <a:defRPr/>
                </a:pPr>
                <a:endParaRPr lang="de-DE" b="0" baseline="0">
                  <a:solidFill>
                    <a:srgbClr val="FFFFFF"/>
                  </a:solidFill>
                </a:endParaRPr>
              </a:p>
            </p:txBody>
          </p:sp>
          <p:sp>
            <p:nvSpPr>
              <p:cNvPr id="24053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spcBef>
                    <a:spcPct val="50000"/>
                  </a:spcBef>
                  <a:defRPr/>
                </a:pPr>
                <a:endParaRPr lang="de-DE" b="0" baseline="0">
                  <a:solidFill>
                    <a:srgbClr val="FFFFFF"/>
                  </a:solidFill>
                </a:endParaRPr>
              </a:p>
            </p:txBody>
          </p:sp>
          <p:sp>
            <p:nvSpPr>
              <p:cNvPr id="24053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spcBef>
                    <a:spcPct val="50000"/>
                  </a:spcBef>
                  <a:defRPr/>
                </a:pPr>
                <a:endParaRPr lang="de-DE" b="0" baseline="0">
                  <a:solidFill>
                    <a:srgbClr val="FFFFFF"/>
                  </a:solidFill>
                </a:endParaRPr>
              </a:p>
            </p:txBody>
          </p:sp>
          <p:sp>
            <p:nvSpPr>
              <p:cNvPr id="2064"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3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spcBef>
                    <a:spcPct val="50000"/>
                  </a:spcBef>
                  <a:defRPr/>
                </a:pPr>
                <a:endParaRPr lang="de-DE" b="0" baseline="0">
                  <a:solidFill>
                    <a:srgbClr val="FFFFFF"/>
                  </a:solidFill>
                </a:endParaRPr>
              </a:p>
            </p:txBody>
          </p:sp>
        </p:grpSp>
        <p:sp>
          <p:nvSpPr>
            <p:cNvPr id="24053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spcBef>
                  <a:spcPct val="50000"/>
                </a:spcBef>
                <a:defRPr/>
              </a:pPr>
              <a:endParaRPr lang="de-DE" b="0" baseline="0">
                <a:solidFill>
                  <a:srgbClr val="FFFFFF"/>
                </a:solidFill>
              </a:endParaRPr>
            </a:p>
          </p:txBody>
        </p:sp>
        <p:sp>
          <p:nvSpPr>
            <p:cNvPr id="2060" name="Freeform 12"/>
            <p:cNvSpPr>
              <a:spLocks/>
            </p:cNvSpPr>
            <p:nvPr/>
          </p:nvSpPr>
          <p:spPr bwMode="hidden">
            <a:xfrm>
              <a:off x="0" y="0"/>
              <a:ext cx="5758" cy="1776"/>
            </a:xfrm>
            <a:custGeom>
              <a:avLst/>
              <a:gdLst>
                <a:gd name="T0" fmla="*/ 0 w 5740"/>
                <a:gd name="T1" fmla="*/ 0 h 1906"/>
                <a:gd name="T2" fmla="*/ 0 w 5740"/>
                <a:gd name="T3" fmla="*/ 78 h 1906"/>
                <a:gd name="T4" fmla="*/ 6608 w 5740"/>
                <a:gd name="T5" fmla="*/ 78 h 1906"/>
                <a:gd name="T6" fmla="*/ 660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05390" name="Rectangle 14"/>
          <p:cNvSpPr>
            <a:spLocks noGrp="1" noChangeArrowheads="1"/>
          </p:cNvSpPr>
          <p:nvPr>
            <p:ph type="ftr" sz="quarter" idx="3"/>
          </p:nvPr>
        </p:nvSpPr>
        <p:spPr bwMode="auto">
          <a:xfrm>
            <a:off x="-19050" y="6376988"/>
            <a:ext cx="5653088"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600" b="0" baseline="0">
                <a:solidFill>
                  <a:srgbClr val="FFFFFF"/>
                </a:solidFill>
                <a:latin typeface="Arial" charset="0"/>
              </a:defRPr>
            </a:lvl1pPr>
          </a:lstStyle>
          <a:p>
            <a:pPr>
              <a:defRPr/>
            </a:pPr>
            <a:r>
              <a:rPr lang="de-DE"/>
              <a:t>Prof. Dr. Rainer Maurer</a:t>
            </a:r>
          </a:p>
        </p:txBody>
      </p:sp>
      <p:sp>
        <p:nvSpPr>
          <p:cNvPr id="2405391" name="Rectangle 15"/>
          <p:cNvSpPr>
            <a:spLocks noGrp="1" noChangeArrowheads="1"/>
          </p:cNvSpPr>
          <p:nvPr>
            <p:ph type="body" idx="1"/>
          </p:nvPr>
        </p:nvSpPr>
        <p:spPr bwMode="auto">
          <a:xfrm>
            <a:off x="457200" y="13716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405394" name="Rectangle 18"/>
          <p:cNvSpPr>
            <a:spLocks noGrp="1" noChangeArrowheads="1"/>
          </p:cNvSpPr>
          <p:nvPr>
            <p:ph type="title"/>
          </p:nvPr>
        </p:nvSpPr>
        <p:spPr bwMode="auto">
          <a:xfrm>
            <a:off x="457200" y="31750"/>
            <a:ext cx="82296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grpSp>
        <p:nvGrpSpPr>
          <p:cNvPr id="2055" name="Group 25"/>
          <p:cNvGrpSpPr>
            <a:grpSpLocks/>
          </p:cNvGrpSpPr>
          <p:nvPr userDrawn="1"/>
        </p:nvGrpSpPr>
        <p:grpSpPr bwMode="auto">
          <a:xfrm>
            <a:off x="42863" y="4865688"/>
            <a:ext cx="309562" cy="1476375"/>
            <a:chOff x="27" y="3065"/>
            <a:chExt cx="195" cy="930"/>
          </a:xfrm>
        </p:grpSpPr>
        <p:sp>
          <p:nvSpPr>
            <p:cNvPr id="1032" name="Rectangle 26"/>
            <p:cNvSpPr>
              <a:spLocks noChangeArrowheads="1"/>
            </p:cNvSpPr>
            <p:nvPr userDrawn="1"/>
          </p:nvSpPr>
          <p:spPr bwMode="auto">
            <a:xfrm rot="-5400000">
              <a:off x="-302" y="3403"/>
              <a:ext cx="8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400">
                  <a:solidFill>
                    <a:schemeClr val="tx1"/>
                  </a:solidFill>
                  <a:latin typeface="Arial" charset="0"/>
                </a:defRPr>
              </a:lvl1pPr>
              <a:lvl2pPr marL="742950" indent="-285750" defTabSz="762000" eaLnBrk="0" hangingPunct="0">
                <a:defRPr sz="2400">
                  <a:solidFill>
                    <a:schemeClr val="tx1"/>
                  </a:solidFill>
                  <a:latin typeface="Arial" charset="0"/>
                </a:defRPr>
              </a:lvl2pPr>
              <a:lvl3pPr marL="1143000" indent="-228600" defTabSz="762000" eaLnBrk="0" hangingPunct="0">
                <a:defRPr sz="2400">
                  <a:solidFill>
                    <a:schemeClr val="tx1"/>
                  </a:solidFill>
                  <a:latin typeface="Arial" charset="0"/>
                </a:defRPr>
              </a:lvl3pPr>
              <a:lvl4pPr marL="1600200" indent="-228600" defTabSz="762000" eaLnBrk="0" hangingPunct="0">
                <a:defRPr sz="2400">
                  <a:solidFill>
                    <a:schemeClr val="tx1"/>
                  </a:solidFill>
                  <a:latin typeface="Arial" charset="0"/>
                </a:defRPr>
              </a:lvl4pPr>
              <a:lvl5pPr marL="2057400" indent="-228600" defTabSz="762000" eaLnBrk="0" hangingPunct="0">
                <a:defRPr sz="2400">
                  <a:solidFill>
                    <a:schemeClr val="tx1"/>
                  </a:solidFill>
                  <a:latin typeface="Arial" charset="0"/>
                </a:defRPr>
              </a:lvl5pPr>
              <a:lvl6pPr marL="2514600" indent="-228600" defTabSz="762000" eaLnBrk="0" fontAlgn="base" hangingPunct="0">
                <a:spcBef>
                  <a:spcPct val="50000"/>
                </a:spcBef>
                <a:spcAft>
                  <a:spcPct val="0"/>
                </a:spcAft>
                <a:defRPr sz="2400">
                  <a:solidFill>
                    <a:schemeClr val="tx1"/>
                  </a:solidFill>
                  <a:latin typeface="Arial" charset="0"/>
                </a:defRPr>
              </a:lvl6pPr>
              <a:lvl7pPr marL="2971800" indent="-228600" defTabSz="762000" eaLnBrk="0" fontAlgn="base" hangingPunct="0">
                <a:spcBef>
                  <a:spcPct val="50000"/>
                </a:spcBef>
                <a:spcAft>
                  <a:spcPct val="0"/>
                </a:spcAft>
                <a:defRPr sz="2400">
                  <a:solidFill>
                    <a:schemeClr val="tx1"/>
                  </a:solidFill>
                  <a:latin typeface="Arial" charset="0"/>
                </a:defRPr>
              </a:lvl7pPr>
              <a:lvl8pPr marL="3429000" indent="-228600" defTabSz="762000" eaLnBrk="0" fontAlgn="base" hangingPunct="0">
                <a:spcBef>
                  <a:spcPct val="50000"/>
                </a:spcBef>
                <a:spcAft>
                  <a:spcPct val="0"/>
                </a:spcAft>
                <a:defRPr sz="2400">
                  <a:solidFill>
                    <a:schemeClr val="tx1"/>
                  </a:solidFill>
                  <a:latin typeface="Arial" charset="0"/>
                </a:defRPr>
              </a:lvl8pPr>
              <a:lvl9pPr marL="3886200" indent="-228600" defTabSz="762000" eaLnBrk="0" fontAlgn="base" hangingPunct="0">
                <a:spcBef>
                  <a:spcPct val="50000"/>
                </a:spcBef>
                <a:spcAft>
                  <a:spcPct val="0"/>
                </a:spcAft>
                <a:defRPr sz="2400">
                  <a:solidFill>
                    <a:schemeClr val="tx1"/>
                  </a:solidFill>
                  <a:latin typeface="Arial" charset="0"/>
                </a:defRPr>
              </a:lvl9pPr>
            </a:lstStyle>
            <a:p>
              <a:pPr>
                <a:defRPr/>
              </a:pPr>
              <a:r>
                <a:rPr lang="en-GB" altLang="en-US" sz="500" b="0" baseline="0">
                  <a:solidFill>
                    <a:srgbClr val="0033CC"/>
                  </a:solidFill>
                </a:rPr>
                <a:t>© RAINER MAURER, Pforzheim</a:t>
              </a:r>
            </a:p>
          </p:txBody>
        </p:sp>
        <p:sp useBgFill="1">
          <p:nvSpPr>
            <p:cNvPr id="1033" name="Rectangle 27"/>
            <p:cNvSpPr>
              <a:spLocks noChangeArrowheads="1"/>
            </p:cNvSpPr>
            <p:nvPr userDrawn="1"/>
          </p:nvSpPr>
          <p:spPr bwMode="auto">
            <a:xfrm>
              <a:off x="27" y="3112"/>
              <a:ext cx="195" cy="883"/>
            </a:xfrm>
            <a:prstGeom prst="rect">
              <a:avLst/>
            </a:prstGeom>
            <a:ln>
              <a:noFill/>
            </a:ln>
            <a:extLst>
              <a:ext uri="{91240B29-F687-4F45-9708-019B960494DF}">
                <a14:hiddenLine xmlns:a14="http://schemas.microsoft.com/office/drawing/2010/main" w="38100" algn="ctr">
                  <a:solidFill>
                    <a:srgbClr val="000000"/>
                  </a:solidFill>
                  <a:miter lim="800000"/>
                  <a:headEnd type="none" w="lg" len="lg"/>
                  <a:tailEnd type="none" w="lg" len="lg"/>
                </a14:hiddenLine>
              </a:ext>
            </a:extLst>
          </p:spPr>
          <p:txBody>
            <a:bodyPr wrap="none" lIns="90000" tIns="46800" rIns="90000" bIns="4680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defRPr sz="2400">
                  <a:solidFill>
                    <a:schemeClr val="tx1"/>
                  </a:solidFill>
                  <a:latin typeface="Arial" charset="0"/>
                </a:defRPr>
              </a:lvl6pPr>
              <a:lvl7pPr marL="2971800" indent="-228600" eaLnBrk="0" fontAlgn="base" hangingPunct="0">
                <a:spcBef>
                  <a:spcPct val="50000"/>
                </a:spcBef>
                <a:spcAft>
                  <a:spcPct val="0"/>
                </a:spcAft>
                <a:defRPr sz="2400">
                  <a:solidFill>
                    <a:schemeClr val="tx1"/>
                  </a:solidFill>
                  <a:latin typeface="Arial" charset="0"/>
                </a:defRPr>
              </a:lvl7pPr>
              <a:lvl8pPr marL="3429000" indent="-228600" eaLnBrk="0" fontAlgn="base" hangingPunct="0">
                <a:spcBef>
                  <a:spcPct val="50000"/>
                </a:spcBef>
                <a:spcAft>
                  <a:spcPct val="0"/>
                </a:spcAft>
                <a:defRPr sz="2400">
                  <a:solidFill>
                    <a:schemeClr val="tx1"/>
                  </a:solidFill>
                  <a:latin typeface="Arial" charset="0"/>
                </a:defRPr>
              </a:lvl8pPr>
              <a:lvl9pPr marL="3886200" indent="-228600" eaLnBrk="0" fontAlgn="base" hangingPunct="0">
                <a:spcBef>
                  <a:spcPct val="50000"/>
                </a:spcBef>
                <a:spcAft>
                  <a:spcPct val="0"/>
                </a:spcAft>
                <a:defRPr sz="2400">
                  <a:solidFill>
                    <a:schemeClr val="tx1"/>
                  </a:solidFill>
                  <a:latin typeface="Arial" charset="0"/>
                </a:defRPr>
              </a:lvl9pPr>
            </a:lstStyle>
            <a:p>
              <a:pPr eaLnBrk="1" hangingPunct="1">
                <a:spcBef>
                  <a:spcPct val="50000"/>
                </a:spcBef>
                <a:defRPr/>
              </a:pPr>
              <a:endParaRPr lang="de-DE" altLang="en-US" b="0" baseline="0">
                <a:solidFill>
                  <a:srgbClr val="FFFFFF"/>
                </a:solidFill>
              </a:endParaRPr>
            </a:p>
          </p:txBody>
        </p:sp>
      </p:grpSp>
    </p:spTree>
  </p:cSld>
  <p:clrMap bg1="dk2" tx1="lt1" bg2="dk1" tx2="lt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 id="2147484840" r:id="rId12"/>
  </p:sldLayoutIdLst>
  <p:hf hdr="0" dt="0"/>
  <p:txStyles>
    <p:titleStyle>
      <a:lvl1pPr algn="ctr" rtl="0" eaLnBrk="0" fontAlgn="base" hangingPunct="0">
        <a:spcBef>
          <a:spcPct val="0"/>
        </a:spcBef>
        <a:spcAft>
          <a:spcPct val="0"/>
        </a:spcAft>
        <a:defRPr sz="30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0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0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0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0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0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0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0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0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0000"/>
        </a:buClr>
        <a:buFont typeface="Arial Unicode MS" pitchFamily="34" charset="-128"/>
        <a:buChar char="➤"/>
        <a:defRPr sz="30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0000"/>
        </a:buClr>
        <a:buFont typeface="Arial Unicode MS" pitchFamily="34" charset="-128"/>
        <a:buChar char="■"/>
        <a:defRPr sz="26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0000"/>
        </a:buClr>
        <a:buSzPct val="120000"/>
        <a:buFont typeface="Arial Unicode MS" pitchFamily="34" charset="-128"/>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0000"/>
        </a:buClr>
        <a:buSzPct val="80000"/>
        <a:buFont typeface="Wingdings" pitchFamily="2" charset="2"/>
        <a:buChar char="­"/>
        <a:defRPr sz="2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0000"/>
        </a:buClr>
        <a:buSzPct val="60000"/>
        <a:buFont typeface="Wingdings" pitchFamily="2" charset="2"/>
        <a:buChar char="l"/>
        <a:defRPr sz="2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0000"/>
        </a:buClr>
        <a:buSzPct val="60000"/>
        <a:buFont typeface="Wingdings" pitchFamily="2" charset="2"/>
        <a:buChar char="l"/>
        <a:defRPr sz="2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0000"/>
        </a:buClr>
        <a:buSzPct val="60000"/>
        <a:buFont typeface="Wingdings" pitchFamily="2" charset="2"/>
        <a:buChar char="l"/>
        <a:defRPr sz="2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0000"/>
        </a:buClr>
        <a:buSzPct val="60000"/>
        <a:buFont typeface="Wingdings" pitchFamily="2" charset="2"/>
        <a:buChar char="l"/>
        <a:defRPr sz="2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0000"/>
        </a:buClr>
        <a:buSzPct val="60000"/>
        <a:buFont typeface="Wingdings" pitchFamily="2" charset="2"/>
        <a:buChar char="l"/>
        <a:defRPr sz="22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05379" name="Rectangle 3"/>
          <p:cNvSpPr>
            <a:spLocks noGrp="1" noChangeArrowheads="1"/>
          </p:cNvSpPr>
          <p:nvPr>
            <p:ph type="sldNum" sz="quarter" idx="4"/>
          </p:nvPr>
        </p:nvSpPr>
        <p:spPr bwMode="auto">
          <a:xfrm>
            <a:off x="7038975" y="63769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baseline="0">
                <a:solidFill>
                  <a:srgbClr val="FFFFFF"/>
                </a:solidFill>
              </a:defRPr>
            </a:lvl1pPr>
          </a:lstStyle>
          <a:p>
            <a:pPr>
              <a:defRPr/>
            </a:pPr>
            <a:r>
              <a:rPr lang="de-DE" altLang="de-DE"/>
              <a:t>- </a:t>
            </a:r>
            <a:fld id="{3AE1D23B-AECF-4064-8C1B-0D912BF1C79F}" type="slidenum">
              <a:rPr lang="de-DE" altLang="de-DE"/>
              <a:pPr>
                <a:defRPr/>
              </a:pPr>
              <a:t>‹#›</a:t>
            </a:fld>
            <a:r>
              <a:rPr lang="de-DE" altLang="de-DE"/>
              <a:t> -</a:t>
            </a:r>
          </a:p>
        </p:txBody>
      </p:sp>
      <p:grpSp>
        <p:nvGrpSpPr>
          <p:cNvPr id="3075" name="Group 4"/>
          <p:cNvGrpSpPr>
            <a:grpSpLocks/>
          </p:cNvGrpSpPr>
          <p:nvPr/>
        </p:nvGrpSpPr>
        <p:grpSpPr bwMode="auto">
          <a:xfrm>
            <a:off x="0" y="0"/>
            <a:ext cx="9140825" cy="6850063"/>
            <a:chOff x="0" y="0"/>
            <a:chExt cx="5758" cy="4315"/>
          </a:xfrm>
        </p:grpSpPr>
        <p:grpSp>
          <p:nvGrpSpPr>
            <p:cNvPr id="3082" name="Group 5"/>
            <p:cNvGrpSpPr>
              <a:grpSpLocks/>
            </p:cNvGrpSpPr>
            <p:nvPr userDrawn="1"/>
          </p:nvGrpSpPr>
          <p:grpSpPr bwMode="auto">
            <a:xfrm>
              <a:off x="1728" y="2230"/>
              <a:ext cx="4027" cy="2085"/>
              <a:chOff x="1728" y="2230"/>
              <a:chExt cx="4027" cy="2085"/>
            </a:xfrm>
          </p:grpSpPr>
          <p:sp>
            <p:nvSpPr>
              <p:cNvPr id="24053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eaLnBrk="1" hangingPunct="1">
                  <a:defRPr/>
                </a:pPr>
                <a:endParaRPr lang="de-DE" sz="2000" b="0" baseline="0">
                  <a:solidFill>
                    <a:srgbClr val="66FFFF"/>
                  </a:solidFill>
                </a:endParaRPr>
              </a:p>
            </p:txBody>
          </p:sp>
          <p:sp>
            <p:nvSpPr>
              <p:cNvPr id="24053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eaLnBrk="1" hangingPunct="1">
                  <a:defRPr/>
                </a:pPr>
                <a:endParaRPr lang="de-DE" sz="2000" b="0" baseline="0">
                  <a:solidFill>
                    <a:srgbClr val="66FFFF"/>
                  </a:solidFill>
                </a:endParaRPr>
              </a:p>
            </p:txBody>
          </p:sp>
          <p:sp>
            <p:nvSpPr>
              <p:cNvPr id="24053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eaLnBrk="1" hangingPunct="1">
                  <a:defRPr/>
                </a:pPr>
                <a:endParaRPr lang="de-DE" sz="2000" b="0" baseline="0">
                  <a:solidFill>
                    <a:srgbClr val="66FFFF"/>
                  </a:solidFill>
                </a:endParaRPr>
              </a:p>
            </p:txBody>
          </p:sp>
          <p:sp>
            <p:nvSpPr>
              <p:cNvPr id="308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3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eaLnBrk="1" hangingPunct="1">
                  <a:defRPr/>
                </a:pPr>
                <a:endParaRPr lang="de-DE" sz="2000" b="0" baseline="0">
                  <a:solidFill>
                    <a:srgbClr val="66FFFF"/>
                  </a:solidFill>
                </a:endParaRPr>
              </a:p>
            </p:txBody>
          </p:sp>
        </p:grpSp>
        <p:sp>
          <p:nvSpPr>
            <p:cNvPr id="24053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eaLnBrk="1" hangingPunct="1">
                <a:defRPr/>
              </a:pPr>
              <a:endParaRPr lang="de-DE" sz="2000" b="0" baseline="0">
                <a:solidFill>
                  <a:srgbClr val="66FFFF"/>
                </a:solidFill>
              </a:endParaRPr>
            </a:p>
          </p:txBody>
        </p:sp>
        <p:sp>
          <p:nvSpPr>
            <p:cNvPr id="3084" name="Freeform 12"/>
            <p:cNvSpPr>
              <a:spLocks/>
            </p:cNvSpPr>
            <p:nvPr/>
          </p:nvSpPr>
          <p:spPr bwMode="hidden">
            <a:xfrm>
              <a:off x="0" y="0"/>
              <a:ext cx="5758" cy="1776"/>
            </a:xfrm>
            <a:custGeom>
              <a:avLst/>
              <a:gdLst>
                <a:gd name="T0" fmla="*/ 0 w 5740"/>
                <a:gd name="T1" fmla="*/ 0 h 1906"/>
                <a:gd name="T2" fmla="*/ 0 w 5740"/>
                <a:gd name="T3" fmla="*/ 51 h 1906"/>
                <a:gd name="T4" fmla="*/ 6734 w 5740"/>
                <a:gd name="T5" fmla="*/ 51 h 1906"/>
                <a:gd name="T6" fmla="*/ 673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05390" name="Rectangle 14"/>
          <p:cNvSpPr>
            <a:spLocks noGrp="1" noChangeArrowheads="1"/>
          </p:cNvSpPr>
          <p:nvPr>
            <p:ph type="ftr" sz="quarter" idx="3"/>
          </p:nvPr>
        </p:nvSpPr>
        <p:spPr bwMode="auto">
          <a:xfrm>
            <a:off x="-19050" y="6376988"/>
            <a:ext cx="65532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600" b="0" baseline="0">
                <a:solidFill>
                  <a:srgbClr val="FFFFFF"/>
                </a:solidFill>
                <a:latin typeface="Arial" charset="0"/>
              </a:defRPr>
            </a:lvl1pPr>
          </a:lstStyle>
          <a:p>
            <a:pPr>
              <a:defRPr/>
            </a:pPr>
            <a:r>
              <a:rPr lang="de-DE"/>
              <a:t>Prof. Dr. Rainer </a:t>
            </a:r>
            <a:r>
              <a:rPr lang="de-DE" err="1"/>
              <a:t>Maurerr</a:t>
            </a:r>
            <a:endParaRPr lang="de-DE"/>
          </a:p>
        </p:txBody>
      </p:sp>
      <p:sp>
        <p:nvSpPr>
          <p:cNvPr id="2405391" name="Rectangle 15"/>
          <p:cNvSpPr>
            <a:spLocks noGrp="1" noChangeArrowheads="1"/>
          </p:cNvSpPr>
          <p:nvPr>
            <p:ph type="body" idx="1"/>
          </p:nvPr>
        </p:nvSpPr>
        <p:spPr bwMode="auto">
          <a:xfrm>
            <a:off x="457200" y="13716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405394" name="Rectangle 18"/>
          <p:cNvSpPr>
            <a:spLocks noGrp="1" noChangeArrowheads="1"/>
          </p:cNvSpPr>
          <p:nvPr>
            <p:ph type="title"/>
          </p:nvPr>
        </p:nvSpPr>
        <p:spPr bwMode="auto">
          <a:xfrm>
            <a:off x="457200" y="31750"/>
            <a:ext cx="82296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grpSp>
        <p:nvGrpSpPr>
          <p:cNvPr id="3079" name="Group 25"/>
          <p:cNvGrpSpPr>
            <a:grpSpLocks/>
          </p:cNvGrpSpPr>
          <p:nvPr/>
        </p:nvGrpSpPr>
        <p:grpSpPr bwMode="auto">
          <a:xfrm>
            <a:off x="42863" y="4865688"/>
            <a:ext cx="309562" cy="1476375"/>
            <a:chOff x="27" y="3065"/>
            <a:chExt cx="195" cy="930"/>
          </a:xfrm>
        </p:grpSpPr>
        <p:sp>
          <p:nvSpPr>
            <p:cNvPr id="1032" name="Rectangle 26"/>
            <p:cNvSpPr>
              <a:spLocks noChangeArrowheads="1"/>
            </p:cNvSpPr>
            <p:nvPr userDrawn="1"/>
          </p:nvSpPr>
          <p:spPr bwMode="auto">
            <a:xfrm rot="-5400000">
              <a:off x="-287" y="3388"/>
              <a:ext cx="8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000">
                  <a:solidFill>
                    <a:srgbClr val="66FFFF"/>
                  </a:solidFill>
                  <a:latin typeface="Arial" charset="0"/>
                </a:defRPr>
              </a:lvl1pPr>
              <a:lvl2pPr marL="742950" indent="-285750" defTabSz="762000" eaLnBrk="0" hangingPunct="0">
                <a:defRPr sz="2000">
                  <a:solidFill>
                    <a:srgbClr val="66FFFF"/>
                  </a:solidFill>
                  <a:latin typeface="Arial" charset="0"/>
                </a:defRPr>
              </a:lvl2pPr>
              <a:lvl3pPr marL="1143000" indent="-228600" defTabSz="762000" eaLnBrk="0" hangingPunct="0">
                <a:defRPr sz="2000">
                  <a:solidFill>
                    <a:srgbClr val="66FFFF"/>
                  </a:solidFill>
                  <a:latin typeface="Arial" charset="0"/>
                </a:defRPr>
              </a:lvl3pPr>
              <a:lvl4pPr marL="1600200" indent="-228600" defTabSz="762000" eaLnBrk="0" hangingPunct="0">
                <a:defRPr sz="2000">
                  <a:solidFill>
                    <a:srgbClr val="66FFFF"/>
                  </a:solidFill>
                  <a:latin typeface="Arial" charset="0"/>
                </a:defRPr>
              </a:lvl4pPr>
              <a:lvl5pPr marL="2057400" indent="-228600" defTabSz="762000" eaLnBrk="0" hangingPunct="0">
                <a:defRPr sz="2000">
                  <a:solidFill>
                    <a:srgbClr val="66FFFF"/>
                  </a:solidFill>
                  <a:latin typeface="Arial" charset="0"/>
                </a:defRPr>
              </a:lvl5pPr>
              <a:lvl6pPr marL="2514600" indent="-228600" algn="ctr" defTabSz="762000" eaLnBrk="0" fontAlgn="base" hangingPunct="0">
                <a:spcBef>
                  <a:spcPct val="0"/>
                </a:spcBef>
                <a:spcAft>
                  <a:spcPct val="0"/>
                </a:spcAft>
                <a:defRPr sz="2000">
                  <a:solidFill>
                    <a:srgbClr val="66FFFF"/>
                  </a:solidFill>
                  <a:latin typeface="Arial" charset="0"/>
                </a:defRPr>
              </a:lvl6pPr>
              <a:lvl7pPr marL="2971800" indent="-228600" algn="ctr" defTabSz="762000" eaLnBrk="0" fontAlgn="base" hangingPunct="0">
                <a:spcBef>
                  <a:spcPct val="0"/>
                </a:spcBef>
                <a:spcAft>
                  <a:spcPct val="0"/>
                </a:spcAft>
                <a:defRPr sz="2000">
                  <a:solidFill>
                    <a:srgbClr val="66FFFF"/>
                  </a:solidFill>
                  <a:latin typeface="Arial" charset="0"/>
                </a:defRPr>
              </a:lvl7pPr>
              <a:lvl8pPr marL="3429000" indent="-228600" algn="ctr" defTabSz="762000" eaLnBrk="0" fontAlgn="base" hangingPunct="0">
                <a:spcBef>
                  <a:spcPct val="0"/>
                </a:spcBef>
                <a:spcAft>
                  <a:spcPct val="0"/>
                </a:spcAft>
                <a:defRPr sz="2000">
                  <a:solidFill>
                    <a:srgbClr val="66FFFF"/>
                  </a:solidFill>
                  <a:latin typeface="Arial" charset="0"/>
                </a:defRPr>
              </a:lvl8pPr>
              <a:lvl9pPr marL="3886200" indent="-228600" algn="ctr" defTabSz="762000" eaLnBrk="0" fontAlgn="base" hangingPunct="0">
                <a:spcBef>
                  <a:spcPct val="0"/>
                </a:spcBef>
                <a:spcAft>
                  <a:spcPct val="0"/>
                </a:spcAft>
                <a:defRPr sz="2000">
                  <a:solidFill>
                    <a:srgbClr val="66FFFF"/>
                  </a:solidFill>
                  <a:latin typeface="Arial" charset="0"/>
                </a:defRPr>
              </a:lvl9pPr>
            </a:lstStyle>
            <a:p>
              <a:pPr>
                <a:defRPr/>
              </a:pPr>
              <a:r>
                <a:rPr lang="en-GB" altLang="en-US" sz="500" b="0" baseline="0">
                  <a:solidFill>
                    <a:srgbClr val="0033CC"/>
                  </a:solidFill>
                </a:rPr>
                <a:t>© RAINER MAURER, Pforzheim</a:t>
              </a:r>
            </a:p>
          </p:txBody>
        </p:sp>
        <p:sp useBgFill="1">
          <p:nvSpPr>
            <p:cNvPr id="1033" name="Rectangle 27"/>
            <p:cNvSpPr>
              <a:spLocks noChangeArrowheads="1"/>
            </p:cNvSpPr>
            <p:nvPr userDrawn="1"/>
          </p:nvSpPr>
          <p:spPr bwMode="auto">
            <a:xfrm>
              <a:off x="27" y="3112"/>
              <a:ext cx="195" cy="883"/>
            </a:xfrm>
            <a:prstGeom prst="rect">
              <a:avLst/>
            </a:prstGeom>
            <a:ln>
              <a:noFill/>
            </a:ln>
            <a:extLst>
              <a:ext uri="{91240B29-F687-4F45-9708-019B960494DF}">
                <a14:hiddenLine xmlns:a14="http://schemas.microsoft.com/office/drawing/2010/main" w="38100" algn="ctr">
                  <a:solidFill>
                    <a:srgbClr val="000000"/>
                  </a:solidFill>
                  <a:miter lim="800000"/>
                  <a:headEnd type="none" w="lg" len="lg"/>
                  <a:tailEnd type="none" w="lg" len="lg"/>
                </a14:hiddenLine>
              </a:ext>
            </a:extLst>
          </p:spPr>
          <p:txBody>
            <a:bodyPr wrap="none" lIns="90000" tIns="46800" rIns="90000" bIns="46800" anchor="ctr"/>
            <a:lstStyle>
              <a:lvl1pPr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lgn="ctr" eaLnBrk="1" hangingPunct="1">
                <a:defRPr/>
              </a:pPr>
              <a:endParaRPr lang="de-DE" altLang="en-US" b="0" baseline="0"/>
            </a:p>
          </p:txBody>
        </p:sp>
      </p:grpSp>
    </p:spTree>
  </p:cSld>
  <p:clrMap bg1="dk2" tx1="lt1" bg2="dk1" tx2="lt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05391">
                                            <p:txEl>
                                              <p:pRg st="0" end="0"/>
                                            </p:txEl>
                                          </p:spTgt>
                                        </p:tgtEl>
                                        <p:attrNameLst>
                                          <p:attrName>style.visibility</p:attrName>
                                        </p:attrNameLst>
                                      </p:cBhvr>
                                      <p:to>
                                        <p:strVal val="visible"/>
                                      </p:to>
                                    </p:set>
                                    <p:anim calcmode="lin" valueType="num">
                                      <p:cBhvr additive="base">
                                        <p:cTn id="7" dur="500" fill="hold"/>
                                        <p:tgtEl>
                                          <p:spTgt spid="24053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053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05391">
                                            <p:txEl>
                                              <p:pRg st="1" end="1"/>
                                            </p:txEl>
                                          </p:spTgt>
                                        </p:tgtEl>
                                        <p:attrNameLst>
                                          <p:attrName>style.visibility</p:attrName>
                                        </p:attrNameLst>
                                      </p:cBhvr>
                                      <p:to>
                                        <p:strVal val="visible"/>
                                      </p:to>
                                    </p:set>
                                    <p:anim calcmode="lin" valueType="num">
                                      <p:cBhvr additive="base">
                                        <p:cTn id="13" dur="500" fill="hold"/>
                                        <p:tgtEl>
                                          <p:spTgt spid="24053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053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05391">
                                            <p:txEl>
                                              <p:pRg st="2" end="2"/>
                                            </p:txEl>
                                          </p:spTgt>
                                        </p:tgtEl>
                                        <p:attrNameLst>
                                          <p:attrName>style.visibility</p:attrName>
                                        </p:attrNameLst>
                                      </p:cBhvr>
                                      <p:to>
                                        <p:strVal val="visible"/>
                                      </p:to>
                                    </p:set>
                                    <p:anim calcmode="lin" valueType="num">
                                      <p:cBhvr additive="base">
                                        <p:cTn id="19" dur="500" fill="hold"/>
                                        <p:tgtEl>
                                          <p:spTgt spid="24053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053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05391">
                                            <p:txEl>
                                              <p:pRg st="3" end="3"/>
                                            </p:txEl>
                                          </p:spTgt>
                                        </p:tgtEl>
                                        <p:attrNameLst>
                                          <p:attrName>style.visibility</p:attrName>
                                        </p:attrNameLst>
                                      </p:cBhvr>
                                      <p:to>
                                        <p:strVal val="visible"/>
                                      </p:to>
                                    </p:set>
                                    <p:anim calcmode="lin" valueType="num">
                                      <p:cBhvr additive="base">
                                        <p:cTn id="25" dur="500" fill="hold"/>
                                        <p:tgtEl>
                                          <p:spTgt spid="24053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053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05391">
                                            <p:txEl>
                                              <p:pRg st="4" end="4"/>
                                            </p:txEl>
                                          </p:spTgt>
                                        </p:tgtEl>
                                        <p:attrNameLst>
                                          <p:attrName>style.visibility</p:attrName>
                                        </p:attrNameLst>
                                      </p:cBhvr>
                                      <p:to>
                                        <p:strVal val="visible"/>
                                      </p:to>
                                    </p:set>
                                    <p:anim calcmode="lin" valueType="num">
                                      <p:cBhvr additive="base">
                                        <p:cTn id="31" dur="500" fill="hold"/>
                                        <p:tgtEl>
                                          <p:spTgt spid="24053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053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5391" grpId="0" build="p" bldLvl="3" autoUpdateAnimBg="0">
        <p:tmplLst>
          <p:tmpl lvl="1">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687388" indent="-230188" algn="l" rtl="0" eaLnBrk="0" fontAlgn="base" hangingPunct="0">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76225" algn="l" rtl="0" eaLnBrk="0" fontAlgn="base" hangingPunct="0">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0000"/>
        </a:buClr>
        <a:buFont typeface="Wingdings"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05379" name="Rectangle 3"/>
          <p:cNvSpPr>
            <a:spLocks noGrp="1" noChangeArrowheads="1"/>
          </p:cNvSpPr>
          <p:nvPr>
            <p:ph type="sldNum" sz="quarter" idx="4"/>
          </p:nvPr>
        </p:nvSpPr>
        <p:spPr bwMode="auto">
          <a:xfrm>
            <a:off x="7038975" y="63769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baseline="0">
                <a:solidFill>
                  <a:srgbClr val="FFFFFF"/>
                </a:solidFill>
              </a:defRPr>
            </a:lvl1pPr>
          </a:lstStyle>
          <a:p>
            <a:pPr>
              <a:defRPr/>
            </a:pPr>
            <a:r>
              <a:rPr lang="de-DE" altLang="de-DE"/>
              <a:t>- </a:t>
            </a:r>
            <a:fld id="{7D1D6E11-E510-4C72-84B1-5194FA0ED310}" type="slidenum">
              <a:rPr lang="de-DE" altLang="de-DE"/>
              <a:pPr>
                <a:defRPr/>
              </a:pPr>
              <a:t>‹#›</a:t>
            </a:fld>
            <a:r>
              <a:rPr lang="de-DE" altLang="de-DE"/>
              <a:t> -</a:t>
            </a:r>
          </a:p>
        </p:txBody>
      </p:sp>
      <p:grpSp>
        <p:nvGrpSpPr>
          <p:cNvPr id="4099" name="Group 4"/>
          <p:cNvGrpSpPr>
            <a:grpSpLocks/>
          </p:cNvGrpSpPr>
          <p:nvPr/>
        </p:nvGrpSpPr>
        <p:grpSpPr bwMode="auto">
          <a:xfrm>
            <a:off x="0" y="0"/>
            <a:ext cx="9140825" cy="6850063"/>
            <a:chOff x="0" y="0"/>
            <a:chExt cx="5758" cy="4315"/>
          </a:xfrm>
        </p:grpSpPr>
        <p:grpSp>
          <p:nvGrpSpPr>
            <p:cNvPr id="4106" name="Group 5"/>
            <p:cNvGrpSpPr>
              <a:grpSpLocks/>
            </p:cNvGrpSpPr>
            <p:nvPr userDrawn="1"/>
          </p:nvGrpSpPr>
          <p:grpSpPr bwMode="auto">
            <a:xfrm>
              <a:off x="1728" y="2230"/>
              <a:ext cx="4027" cy="2085"/>
              <a:chOff x="1728" y="2230"/>
              <a:chExt cx="4027" cy="2085"/>
            </a:xfrm>
          </p:grpSpPr>
          <p:sp>
            <p:nvSpPr>
              <p:cNvPr id="24053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eaLnBrk="1" hangingPunct="1">
                  <a:defRPr/>
                </a:pPr>
                <a:endParaRPr lang="de-DE" sz="2000" b="0" baseline="0">
                  <a:solidFill>
                    <a:srgbClr val="66FFFF"/>
                  </a:solidFill>
                </a:endParaRPr>
              </a:p>
            </p:txBody>
          </p:sp>
          <p:sp>
            <p:nvSpPr>
              <p:cNvPr id="24053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eaLnBrk="1" hangingPunct="1">
                  <a:defRPr/>
                </a:pPr>
                <a:endParaRPr lang="de-DE" sz="2000" b="0" baseline="0">
                  <a:solidFill>
                    <a:srgbClr val="66FFFF"/>
                  </a:solidFill>
                </a:endParaRPr>
              </a:p>
            </p:txBody>
          </p:sp>
          <p:sp>
            <p:nvSpPr>
              <p:cNvPr id="24053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eaLnBrk="1" hangingPunct="1">
                  <a:defRPr/>
                </a:pPr>
                <a:endParaRPr lang="de-DE" sz="2000" b="0" baseline="0">
                  <a:solidFill>
                    <a:srgbClr val="66FFFF"/>
                  </a:solidFill>
                </a:endParaRPr>
              </a:p>
            </p:txBody>
          </p:sp>
          <p:sp>
            <p:nvSpPr>
              <p:cNvPr id="411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3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eaLnBrk="1" hangingPunct="1">
                  <a:defRPr/>
                </a:pPr>
                <a:endParaRPr lang="de-DE" sz="2000" b="0" baseline="0">
                  <a:solidFill>
                    <a:srgbClr val="66FFFF"/>
                  </a:solidFill>
                </a:endParaRPr>
              </a:p>
            </p:txBody>
          </p:sp>
        </p:grpSp>
        <p:sp>
          <p:nvSpPr>
            <p:cNvPr id="24053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eaLnBrk="1" hangingPunct="1">
                <a:defRPr/>
              </a:pPr>
              <a:endParaRPr lang="de-DE" sz="2000" b="0" baseline="0">
                <a:solidFill>
                  <a:srgbClr val="66FFFF"/>
                </a:solidFill>
              </a:endParaRPr>
            </a:p>
          </p:txBody>
        </p:sp>
        <p:sp>
          <p:nvSpPr>
            <p:cNvPr id="4108" name="Freeform 12"/>
            <p:cNvSpPr>
              <a:spLocks/>
            </p:cNvSpPr>
            <p:nvPr/>
          </p:nvSpPr>
          <p:spPr bwMode="hidden">
            <a:xfrm>
              <a:off x="0" y="0"/>
              <a:ext cx="5758" cy="1776"/>
            </a:xfrm>
            <a:custGeom>
              <a:avLst/>
              <a:gdLst>
                <a:gd name="T0" fmla="*/ 0 w 5740"/>
                <a:gd name="T1" fmla="*/ 0 h 1906"/>
                <a:gd name="T2" fmla="*/ 0 w 5740"/>
                <a:gd name="T3" fmla="*/ 51 h 1906"/>
                <a:gd name="T4" fmla="*/ 6734 w 5740"/>
                <a:gd name="T5" fmla="*/ 51 h 1906"/>
                <a:gd name="T6" fmla="*/ 673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05390" name="Rectangle 14"/>
          <p:cNvSpPr>
            <a:spLocks noGrp="1" noChangeArrowheads="1"/>
          </p:cNvSpPr>
          <p:nvPr>
            <p:ph type="ftr" sz="quarter" idx="3"/>
          </p:nvPr>
        </p:nvSpPr>
        <p:spPr bwMode="auto">
          <a:xfrm>
            <a:off x="-19050" y="6376988"/>
            <a:ext cx="65532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600" b="0" baseline="0">
                <a:solidFill>
                  <a:srgbClr val="FFFFFF"/>
                </a:solidFill>
                <a:latin typeface="Arial" charset="0"/>
              </a:defRPr>
            </a:lvl1pPr>
          </a:lstStyle>
          <a:p>
            <a:pPr>
              <a:defRPr/>
            </a:pPr>
            <a:r>
              <a:rPr lang="de-DE"/>
              <a:t>Prof. Dr. Rainer </a:t>
            </a:r>
            <a:r>
              <a:rPr lang="de-DE" err="1"/>
              <a:t>Maurerr</a:t>
            </a:r>
            <a:endParaRPr lang="de-DE"/>
          </a:p>
        </p:txBody>
      </p:sp>
      <p:sp>
        <p:nvSpPr>
          <p:cNvPr id="2405391" name="Rectangle 15"/>
          <p:cNvSpPr>
            <a:spLocks noGrp="1" noChangeArrowheads="1"/>
          </p:cNvSpPr>
          <p:nvPr>
            <p:ph type="body" idx="1"/>
          </p:nvPr>
        </p:nvSpPr>
        <p:spPr bwMode="auto">
          <a:xfrm>
            <a:off x="457200" y="13716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405394" name="Rectangle 18"/>
          <p:cNvSpPr>
            <a:spLocks noGrp="1" noChangeArrowheads="1"/>
          </p:cNvSpPr>
          <p:nvPr>
            <p:ph type="title"/>
          </p:nvPr>
        </p:nvSpPr>
        <p:spPr bwMode="auto">
          <a:xfrm>
            <a:off x="457200" y="31750"/>
            <a:ext cx="82296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grpSp>
        <p:nvGrpSpPr>
          <p:cNvPr id="4103" name="Group 25"/>
          <p:cNvGrpSpPr>
            <a:grpSpLocks/>
          </p:cNvGrpSpPr>
          <p:nvPr/>
        </p:nvGrpSpPr>
        <p:grpSpPr bwMode="auto">
          <a:xfrm>
            <a:off x="42863" y="4865688"/>
            <a:ext cx="309562" cy="1476375"/>
            <a:chOff x="27" y="3065"/>
            <a:chExt cx="195" cy="930"/>
          </a:xfrm>
        </p:grpSpPr>
        <p:sp>
          <p:nvSpPr>
            <p:cNvPr id="1032" name="Rectangle 26"/>
            <p:cNvSpPr>
              <a:spLocks noChangeArrowheads="1"/>
            </p:cNvSpPr>
            <p:nvPr userDrawn="1"/>
          </p:nvSpPr>
          <p:spPr bwMode="auto">
            <a:xfrm rot="-5400000">
              <a:off x="-287" y="3388"/>
              <a:ext cx="8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000">
                  <a:solidFill>
                    <a:srgbClr val="66FFFF"/>
                  </a:solidFill>
                  <a:latin typeface="Arial" charset="0"/>
                </a:defRPr>
              </a:lvl1pPr>
              <a:lvl2pPr marL="742950" indent="-285750" defTabSz="762000" eaLnBrk="0" hangingPunct="0">
                <a:defRPr sz="2000">
                  <a:solidFill>
                    <a:srgbClr val="66FFFF"/>
                  </a:solidFill>
                  <a:latin typeface="Arial" charset="0"/>
                </a:defRPr>
              </a:lvl2pPr>
              <a:lvl3pPr marL="1143000" indent="-228600" defTabSz="762000" eaLnBrk="0" hangingPunct="0">
                <a:defRPr sz="2000">
                  <a:solidFill>
                    <a:srgbClr val="66FFFF"/>
                  </a:solidFill>
                  <a:latin typeface="Arial" charset="0"/>
                </a:defRPr>
              </a:lvl3pPr>
              <a:lvl4pPr marL="1600200" indent="-228600" defTabSz="762000" eaLnBrk="0" hangingPunct="0">
                <a:defRPr sz="2000">
                  <a:solidFill>
                    <a:srgbClr val="66FFFF"/>
                  </a:solidFill>
                  <a:latin typeface="Arial" charset="0"/>
                </a:defRPr>
              </a:lvl4pPr>
              <a:lvl5pPr marL="2057400" indent="-228600" defTabSz="762000" eaLnBrk="0" hangingPunct="0">
                <a:defRPr sz="2000">
                  <a:solidFill>
                    <a:srgbClr val="66FFFF"/>
                  </a:solidFill>
                  <a:latin typeface="Arial" charset="0"/>
                </a:defRPr>
              </a:lvl5pPr>
              <a:lvl6pPr marL="2514600" indent="-228600" algn="ctr" defTabSz="762000" eaLnBrk="0" fontAlgn="base" hangingPunct="0">
                <a:spcBef>
                  <a:spcPct val="0"/>
                </a:spcBef>
                <a:spcAft>
                  <a:spcPct val="0"/>
                </a:spcAft>
                <a:defRPr sz="2000">
                  <a:solidFill>
                    <a:srgbClr val="66FFFF"/>
                  </a:solidFill>
                  <a:latin typeface="Arial" charset="0"/>
                </a:defRPr>
              </a:lvl6pPr>
              <a:lvl7pPr marL="2971800" indent="-228600" algn="ctr" defTabSz="762000" eaLnBrk="0" fontAlgn="base" hangingPunct="0">
                <a:spcBef>
                  <a:spcPct val="0"/>
                </a:spcBef>
                <a:spcAft>
                  <a:spcPct val="0"/>
                </a:spcAft>
                <a:defRPr sz="2000">
                  <a:solidFill>
                    <a:srgbClr val="66FFFF"/>
                  </a:solidFill>
                  <a:latin typeface="Arial" charset="0"/>
                </a:defRPr>
              </a:lvl7pPr>
              <a:lvl8pPr marL="3429000" indent="-228600" algn="ctr" defTabSz="762000" eaLnBrk="0" fontAlgn="base" hangingPunct="0">
                <a:spcBef>
                  <a:spcPct val="0"/>
                </a:spcBef>
                <a:spcAft>
                  <a:spcPct val="0"/>
                </a:spcAft>
                <a:defRPr sz="2000">
                  <a:solidFill>
                    <a:srgbClr val="66FFFF"/>
                  </a:solidFill>
                  <a:latin typeface="Arial" charset="0"/>
                </a:defRPr>
              </a:lvl8pPr>
              <a:lvl9pPr marL="3886200" indent="-228600" algn="ctr" defTabSz="762000" eaLnBrk="0" fontAlgn="base" hangingPunct="0">
                <a:spcBef>
                  <a:spcPct val="0"/>
                </a:spcBef>
                <a:spcAft>
                  <a:spcPct val="0"/>
                </a:spcAft>
                <a:defRPr sz="2000">
                  <a:solidFill>
                    <a:srgbClr val="66FFFF"/>
                  </a:solidFill>
                  <a:latin typeface="Arial" charset="0"/>
                </a:defRPr>
              </a:lvl9pPr>
            </a:lstStyle>
            <a:p>
              <a:pPr>
                <a:defRPr/>
              </a:pPr>
              <a:r>
                <a:rPr lang="en-GB" altLang="en-US" sz="500" b="0" baseline="0">
                  <a:solidFill>
                    <a:srgbClr val="0033CC"/>
                  </a:solidFill>
                </a:rPr>
                <a:t>© RAINER MAURER, Pforzheim</a:t>
              </a:r>
            </a:p>
          </p:txBody>
        </p:sp>
        <p:sp useBgFill="1">
          <p:nvSpPr>
            <p:cNvPr id="1033" name="Rectangle 27"/>
            <p:cNvSpPr>
              <a:spLocks noChangeArrowheads="1"/>
            </p:cNvSpPr>
            <p:nvPr userDrawn="1"/>
          </p:nvSpPr>
          <p:spPr bwMode="auto">
            <a:xfrm>
              <a:off x="27" y="3112"/>
              <a:ext cx="195" cy="883"/>
            </a:xfrm>
            <a:prstGeom prst="rect">
              <a:avLst/>
            </a:prstGeom>
            <a:ln>
              <a:noFill/>
            </a:ln>
            <a:extLst>
              <a:ext uri="{91240B29-F687-4F45-9708-019B960494DF}">
                <a14:hiddenLine xmlns:a14="http://schemas.microsoft.com/office/drawing/2010/main" w="38100" algn="ctr">
                  <a:solidFill>
                    <a:srgbClr val="000000"/>
                  </a:solidFill>
                  <a:miter lim="800000"/>
                  <a:headEnd type="none" w="lg" len="lg"/>
                  <a:tailEnd type="none" w="lg" len="lg"/>
                </a14:hiddenLine>
              </a:ext>
            </a:extLst>
          </p:spPr>
          <p:txBody>
            <a:bodyPr wrap="none" lIns="90000" tIns="46800" rIns="90000" bIns="46800" anchor="ctr"/>
            <a:lstStyle>
              <a:lvl1pPr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lgn="ctr" eaLnBrk="1" hangingPunct="1">
                <a:defRPr/>
              </a:pPr>
              <a:endParaRPr lang="de-DE" altLang="en-US" b="0" baseline="0"/>
            </a:p>
          </p:txBody>
        </p:sp>
      </p:grpSp>
    </p:spTree>
  </p:cSld>
  <p:clrMap bg1="dk2" tx1="lt1" bg2="dk1" tx2="lt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05391">
                                            <p:txEl>
                                              <p:pRg st="0" end="0"/>
                                            </p:txEl>
                                          </p:spTgt>
                                        </p:tgtEl>
                                        <p:attrNameLst>
                                          <p:attrName>style.visibility</p:attrName>
                                        </p:attrNameLst>
                                      </p:cBhvr>
                                      <p:to>
                                        <p:strVal val="visible"/>
                                      </p:to>
                                    </p:set>
                                    <p:anim calcmode="lin" valueType="num">
                                      <p:cBhvr additive="base">
                                        <p:cTn id="7" dur="500" fill="hold"/>
                                        <p:tgtEl>
                                          <p:spTgt spid="24053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053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05391">
                                            <p:txEl>
                                              <p:pRg st="1" end="1"/>
                                            </p:txEl>
                                          </p:spTgt>
                                        </p:tgtEl>
                                        <p:attrNameLst>
                                          <p:attrName>style.visibility</p:attrName>
                                        </p:attrNameLst>
                                      </p:cBhvr>
                                      <p:to>
                                        <p:strVal val="visible"/>
                                      </p:to>
                                    </p:set>
                                    <p:anim calcmode="lin" valueType="num">
                                      <p:cBhvr additive="base">
                                        <p:cTn id="13" dur="500" fill="hold"/>
                                        <p:tgtEl>
                                          <p:spTgt spid="24053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053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05391">
                                            <p:txEl>
                                              <p:pRg st="2" end="2"/>
                                            </p:txEl>
                                          </p:spTgt>
                                        </p:tgtEl>
                                        <p:attrNameLst>
                                          <p:attrName>style.visibility</p:attrName>
                                        </p:attrNameLst>
                                      </p:cBhvr>
                                      <p:to>
                                        <p:strVal val="visible"/>
                                      </p:to>
                                    </p:set>
                                    <p:anim calcmode="lin" valueType="num">
                                      <p:cBhvr additive="base">
                                        <p:cTn id="19" dur="500" fill="hold"/>
                                        <p:tgtEl>
                                          <p:spTgt spid="24053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053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05391">
                                            <p:txEl>
                                              <p:pRg st="3" end="3"/>
                                            </p:txEl>
                                          </p:spTgt>
                                        </p:tgtEl>
                                        <p:attrNameLst>
                                          <p:attrName>style.visibility</p:attrName>
                                        </p:attrNameLst>
                                      </p:cBhvr>
                                      <p:to>
                                        <p:strVal val="visible"/>
                                      </p:to>
                                    </p:set>
                                    <p:anim calcmode="lin" valueType="num">
                                      <p:cBhvr additive="base">
                                        <p:cTn id="25" dur="500" fill="hold"/>
                                        <p:tgtEl>
                                          <p:spTgt spid="24053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053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05391">
                                            <p:txEl>
                                              <p:pRg st="4" end="4"/>
                                            </p:txEl>
                                          </p:spTgt>
                                        </p:tgtEl>
                                        <p:attrNameLst>
                                          <p:attrName>style.visibility</p:attrName>
                                        </p:attrNameLst>
                                      </p:cBhvr>
                                      <p:to>
                                        <p:strVal val="visible"/>
                                      </p:to>
                                    </p:set>
                                    <p:anim calcmode="lin" valueType="num">
                                      <p:cBhvr additive="base">
                                        <p:cTn id="31" dur="500" fill="hold"/>
                                        <p:tgtEl>
                                          <p:spTgt spid="24053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053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5391" grpId="0" build="p" bldLvl="3" autoUpdateAnimBg="0">
        <p:tmplLst>
          <p:tmpl lvl="1">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687388" indent="-230188" algn="l" rtl="0" eaLnBrk="0" fontAlgn="base" hangingPunct="0">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76225" algn="l" rtl="0" eaLnBrk="0" fontAlgn="base" hangingPunct="0">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0000"/>
        </a:buClr>
        <a:buFont typeface="Wingdings"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0.xml"/><Relationship Id="rId1" Type="http://schemas.openxmlformats.org/officeDocument/2006/relationships/vmlDrawing" Target="../drawings/vmlDrawing2.vml"/><Relationship Id="rId6" Type="http://schemas.openxmlformats.org/officeDocument/2006/relationships/hyperlink" Target="http://economix.blog.de/2011/01/04/deutsche-exportboom-10302439/" TargetMode="External"/><Relationship Id="rId5" Type="http://schemas.openxmlformats.org/officeDocument/2006/relationships/image" Target="../media/image3.emf"/><Relationship Id="rId4" Type="http://schemas.openxmlformats.org/officeDocument/2006/relationships/oleObject" Target="file:///D:\Arbeit\Archiv\Google%20Drive\0Vorlesungen\2.%20Makro&#246;konomik\Grafik-Daten\BIP_Verwendungsrechnung_Destatis.xlsx!Diagramm%20farbig%20eng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7.emf"/><Relationship Id="rId2" Type="http://schemas.openxmlformats.org/officeDocument/2006/relationships/slideLayout" Target="../slideLayouts/slideLayout28.xml"/><Relationship Id="rId1" Type="http://schemas.openxmlformats.org/officeDocument/2006/relationships/vmlDrawing" Target="../drawings/vmlDrawing3.vml"/><Relationship Id="rId6" Type="http://schemas.openxmlformats.org/officeDocument/2006/relationships/oleObject" Target="file:///D:\Arbeit\Archiv\Google%20Drive\0Vorlesungen\4.%20International%20Economics\Grafik-Daten\InternationalInvestmentPosition_Ger_Esp.xls!IIP%20Engl" TargetMode="External"/><Relationship Id="rId5" Type="http://schemas.openxmlformats.org/officeDocument/2006/relationships/image" Target="../media/image6.emf"/><Relationship Id="rId4" Type="http://schemas.openxmlformats.org/officeDocument/2006/relationships/oleObject" Target="file:///D:\Arbeit\Archiv\Google%20Drive\0Vorlesungen\4.%20International%20Economics\Grafik-Daten\InternationalInvestmentPosition_Ger_Esp.xls!Diagramm1%20Eng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hyperlink" Target="../2.%20Makro&#246;konomik/AU_4_Die_langfristige_Entwicklung_von_Volkswirtschaften.PPT#-1,28,4. Die langfristige Entwicklung von Volkswirtschaften  4.1. Das Solow-Swan Modell einer geschlossenen Volkswirtschaf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hyperlink" Target="file:///D:\Arbeit\Hochschule\2.%20Makro&#246;konomik\AU_4_Die_langfristige_Entwicklung_von_Volkswirtschaften.PPT#-1,1,Makro&#246;konomik  4. Die langfristige Entwicklung von Volkswirtschaften" TargetMode="Externa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hyperlink" Target="../2.%20Makro&#246;konomik/AU_4_Die_langfristige_Entwicklung_von_Volkswirtschaften.PPT#-1,28,4. Die langfristige Entwicklung von Volkswirtschaften  4.1. Das Solow-Swan Modell einer geschlossenen Volkswirtschaft" TargetMode="Externa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8.emf"/><Relationship Id="rId4" Type="http://schemas.openxmlformats.org/officeDocument/2006/relationships/oleObject" Target="../embeddings/oleObject16.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8.emf"/><Relationship Id="rId4" Type="http://schemas.openxmlformats.org/officeDocument/2006/relationships/oleObject" Target="../embeddings/oleObject17.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7.emf"/><Relationship Id="rId4" Type="http://schemas.openxmlformats.org/officeDocument/2006/relationships/oleObject" Target="../embeddings/oleObject18.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18.emf"/><Relationship Id="rId4" Type="http://schemas.openxmlformats.org/officeDocument/2006/relationships/oleObject" Target="../embeddings/oleObject19.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18.emf"/><Relationship Id="rId4" Type="http://schemas.openxmlformats.org/officeDocument/2006/relationships/oleObject" Target="../embeddings/oleObject20.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18.emf"/><Relationship Id="rId4" Type="http://schemas.openxmlformats.org/officeDocument/2006/relationships/oleObject" Target="../embeddings/oleObject21.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7.emf"/><Relationship Id="rId4" Type="http://schemas.openxmlformats.org/officeDocument/2006/relationships/oleObject" Target="../embeddings/oleObject22.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17.emf"/><Relationship Id="rId4" Type="http://schemas.openxmlformats.org/officeDocument/2006/relationships/oleObject" Target="../embeddings/oleObject23.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17.emf"/><Relationship Id="rId4" Type="http://schemas.openxmlformats.org/officeDocument/2006/relationships/oleObject" Target="../embeddings/oleObject24.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hyperlink" Target="http://economix.blog.de/2011/01/04/deutsche-exportboom-10302439/" TargetMode="External"/><Relationship Id="rId5" Type="http://schemas.openxmlformats.org/officeDocument/2006/relationships/image" Target="../media/image3.emf"/><Relationship Id="rId4" Type="http://schemas.openxmlformats.org/officeDocument/2006/relationships/oleObject" Target="file:///D:\Arbeit\Archiv\Google%20Drive\0Vorlesungen\2.%20Makro&#246;konomik\Grafik-Daten\BIP_Verwendungsrechnung_Destatis.xlsx!Diagramm%20farbig%20engl"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20.emf"/><Relationship Id="rId4" Type="http://schemas.openxmlformats.org/officeDocument/2006/relationships/oleObject" Target="file:///D:\Arbeit\Archiv\Google%20Drive\0Vorlesungen\2.%20Makro&#246;konomik\Grafik-Daten\GER%20Growth%20and%20Investment_cycle.xls!Net%20Investment"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18.emf"/><Relationship Id="rId4" Type="http://schemas.openxmlformats.org/officeDocument/2006/relationships/oleObject" Target="../embeddings/oleObject25.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18.emf"/><Relationship Id="rId4" Type="http://schemas.openxmlformats.org/officeDocument/2006/relationships/oleObject" Target="../embeddings/oleObject26.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18.emf"/><Relationship Id="rId4"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21.emf"/><Relationship Id="rId4" Type="http://schemas.openxmlformats.org/officeDocument/2006/relationships/oleObject" Target="../embeddings/oleObject27.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3F8126C1-E067-4967-9014-282637F0368F}" type="slidenum">
              <a:rPr lang="de-DE" altLang="en-US" sz="1600" smtClean="0"/>
              <a:pPr>
                <a:spcBef>
                  <a:spcPct val="0"/>
                </a:spcBef>
                <a:buClrTx/>
                <a:buFontTx/>
                <a:buNone/>
              </a:pPr>
              <a:t>1</a:t>
            </a:fld>
            <a:r>
              <a:rPr lang="de-DE" altLang="en-US" sz="1600"/>
              <a:t> -</a:t>
            </a:r>
          </a:p>
        </p:txBody>
      </p:sp>
      <p:sp>
        <p:nvSpPr>
          <p:cNvPr id="307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2135042" name="Rectangle 2"/>
          <p:cNvSpPr>
            <a:spLocks noGrp="1" noChangeArrowheads="1"/>
          </p:cNvSpPr>
          <p:nvPr>
            <p:ph type="title"/>
          </p:nvPr>
        </p:nvSpPr>
        <p:spPr>
          <a:xfrm>
            <a:off x="0" y="519113"/>
            <a:ext cx="9144000" cy="809625"/>
          </a:xfrm>
        </p:spPr>
        <p:txBody>
          <a:bodyPr/>
          <a:lstStyle/>
          <a:p>
            <a:pPr eaLnBrk="1" hangingPunct="1">
              <a:defRPr/>
            </a:pPr>
            <a:r>
              <a:rPr lang="de-DE" dirty="0"/>
              <a:t>International Economics</a:t>
            </a:r>
            <a:br>
              <a:rPr lang="de-DE" dirty="0"/>
            </a:br>
            <a:br>
              <a:rPr lang="de-DE" dirty="0"/>
            </a:br>
            <a:r>
              <a:rPr lang="en-US" sz="2400" dirty="0"/>
              <a:t>2. Economic Growth in Open Economies</a:t>
            </a:r>
            <a:endParaRPr lang="de-DE" sz="2400" dirty="0"/>
          </a:p>
        </p:txBody>
      </p:sp>
      <p:sp>
        <p:nvSpPr>
          <p:cNvPr id="30725" name="Text Box 4"/>
          <p:cNvSpPr txBox="1">
            <a:spLocks noChangeArrowheads="1"/>
          </p:cNvSpPr>
          <p:nvPr/>
        </p:nvSpPr>
        <p:spPr bwMode="auto">
          <a:xfrm>
            <a:off x="941388" y="1404938"/>
            <a:ext cx="730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50000"/>
              </a:spcBef>
              <a:buClrTx/>
              <a:buFontTx/>
              <a:buNone/>
            </a:pPr>
            <a:endParaRPr lang="de-DE" altLang="en-US" sz="2000" b="0" baseline="0"/>
          </a:p>
        </p:txBody>
      </p:sp>
      <p:sp>
        <p:nvSpPr>
          <p:cNvPr id="30726" name="Text Box 5"/>
          <p:cNvSpPr txBox="1">
            <a:spLocks noChangeArrowheads="1"/>
          </p:cNvSpPr>
          <p:nvPr/>
        </p:nvSpPr>
        <p:spPr bwMode="auto">
          <a:xfrm>
            <a:off x="614363" y="1255713"/>
            <a:ext cx="8120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50000"/>
              </a:spcBef>
              <a:buClrTx/>
              <a:buFontTx/>
              <a:buNone/>
            </a:pPr>
            <a:endParaRPr lang="de-DE" altLang="en-US" sz="2000" b="0" baseline="0"/>
          </a:p>
        </p:txBody>
      </p:sp>
      <p:grpSp>
        <p:nvGrpSpPr>
          <p:cNvPr id="30727" name="Group 18"/>
          <p:cNvGrpSpPr>
            <a:grpSpLocks/>
          </p:cNvGrpSpPr>
          <p:nvPr/>
        </p:nvGrpSpPr>
        <p:grpSpPr bwMode="auto">
          <a:xfrm>
            <a:off x="1898650" y="2022475"/>
            <a:ext cx="5346700" cy="4441825"/>
            <a:chOff x="1196" y="1337"/>
            <a:chExt cx="3368" cy="2798"/>
          </a:xfrm>
        </p:grpSpPr>
        <p:graphicFrame>
          <p:nvGraphicFramePr>
            <p:cNvPr id="30728" name="Object 16"/>
            <p:cNvGraphicFramePr>
              <a:graphicFrameLocks noChangeAspect="1"/>
            </p:cNvGraphicFramePr>
            <p:nvPr/>
          </p:nvGraphicFramePr>
          <p:xfrm>
            <a:off x="1196" y="2335"/>
            <a:ext cx="1512" cy="947"/>
          </p:xfrm>
          <a:graphic>
            <a:graphicData uri="http://schemas.openxmlformats.org/presentationml/2006/ole">
              <mc:AlternateContent xmlns:mc="http://schemas.openxmlformats.org/markup-compatibility/2006">
                <mc:Choice xmlns:v="urn:schemas-microsoft-com:vml" Requires="v">
                  <p:oleObj spid="_x0000_s31176" r:id="rId4" imgW="5905500" imgH="3697288" progId="Unknown">
                    <p:embed/>
                  </p:oleObj>
                </mc:Choice>
                <mc:Fallback>
                  <p:oleObj r:id="rId4" imgW="5905500" imgH="3697288" progId="Unknown">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 y="2335"/>
                          <a:ext cx="1512"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9" name="Arc 15"/>
            <p:cNvSpPr>
              <a:spLocks/>
            </p:cNvSpPr>
            <p:nvPr/>
          </p:nvSpPr>
          <p:spPr bwMode="auto">
            <a:xfrm rot="10800000">
              <a:off x="1806" y="2940"/>
              <a:ext cx="2439" cy="1195"/>
            </a:xfrm>
            <a:custGeom>
              <a:avLst/>
              <a:gdLst>
                <a:gd name="T0" fmla="*/ 0 w 36663"/>
                <a:gd name="T1" fmla="*/ 0 h 21600"/>
                <a:gd name="T2" fmla="*/ 0 w 36663"/>
                <a:gd name="T3" fmla="*/ 0 h 21600"/>
                <a:gd name="T4" fmla="*/ 0 w 36663"/>
                <a:gd name="T5" fmla="*/ 0 h 21600"/>
                <a:gd name="T6" fmla="*/ 0 60000 65536"/>
                <a:gd name="T7" fmla="*/ 0 60000 65536"/>
                <a:gd name="T8" fmla="*/ 0 60000 65536"/>
                <a:gd name="T9" fmla="*/ 0 w 36663"/>
                <a:gd name="T10" fmla="*/ 0 h 21600"/>
                <a:gd name="T11" fmla="*/ 36663 w 36663"/>
                <a:gd name="T12" fmla="*/ 21600 h 21600"/>
              </a:gdLst>
              <a:ahLst/>
              <a:cxnLst>
                <a:cxn ang="T6">
                  <a:pos x="T0" y="T1"/>
                </a:cxn>
                <a:cxn ang="T7">
                  <a:pos x="T2" y="T3"/>
                </a:cxn>
                <a:cxn ang="T8">
                  <a:pos x="T4" y="T5"/>
                </a:cxn>
              </a:cxnLst>
              <a:rect l="T9" t="T10" r="T11" b="T12"/>
              <a:pathLst>
                <a:path w="36663" h="21600" fill="none" extrusionOk="0">
                  <a:moveTo>
                    <a:pt x="-1" y="10760"/>
                  </a:moveTo>
                  <a:cubicBezTo>
                    <a:pt x="3863" y="4099"/>
                    <a:pt x="10982" y="-1"/>
                    <a:pt x="18683" y="0"/>
                  </a:cubicBezTo>
                  <a:cubicBezTo>
                    <a:pt x="25909" y="0"/>
                    <a:pt x="32657" y="3613"/>
                    <a:pt x="36662" y="9629"/>
                  </a:cubicBezTo>
                </a:path>
                <a:path w="36663" h="21600" stroke="0" extrusionOk="0">
                  <a:moveTo>
                    <a:pt x="-1" y="10760"/>
                  </a:moveTo>
                  <a:cubicBezTo>
                    <a:pt x="3863" y="4099"/>
                    <a:pt x="10982" y="-1"/>
                    <a:pt x="18683" y="0"/>
                  </a:cubicBezTo>
                  <a:cubicBezTo>
                    <a:pt x="25909" y="0"/>
                    <a:pt x="32657" y="3613"/>
                    <a:pt x="36662" y="9629"/>
                  </a:cubicBezTo>
                  <a:lnTo>
                    <a:pt x="18683" y="21600"/>
                  </a:lnTo>
                  <a:lnTo>
                    <a:pt x="-1" y="10760"/>
                  </a:lnTo>
                  <a:close/>
                </a:path>
              </a:pathLst>
            </a:custGeom>
            <a:noFill/>
            <a:ln w="38100" cap="rnd">
              <a:solidFill>
                <a:srgbClr val="CC0000"/>
              </a:solidFill>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0" name="Arc 14"/>
            <p:cNvSpPr>
              <a:spLocks/>
            </p:cNvSpPr>
            <p:nvPr/>
          </p:nvSpPr>
          <p:spPr bwMode="auto">
            <a:xfrm rot="10680000">
              <a:off x="1969" y="2715"/>
              <a:ext cx="2124" cy="1132"/>
            </a:xfrm>
            <a:custGeom>
              <a:avLst/>
              <a:gdLst>
                <a:gd name="T0" fmla="*/ 0 w 32912"/>
                <a:gd name="T1" fmla="*/ 0 h 21600"/>
                <a:gd name="T2" fmla="*/ 0 w 32912"/>
                <a:gd name="T3" fmla="*/ 0 h 21600"/>
                <a:gd name="T4" fmla="*/ 0 w 32912"/>
                <a:gd name="T5" fmla="*/ 0 h 21600"/>
                <a:gd name="T6" fmla="*/ 0 60000 65536"/>
                <a:gd name="T7" fmla="*/ 0 60000 65536"/>
                <a:gd name="T8" fmla="*/ 0 60000 65536"/>
                <a:gd name="T9" fmla="*/ 0 w 32912"/>
                <a:gd name="T10" fmla="*/ 0 h 21600"/>
                <a:gd name="T11" fmla="*/ 32912 w 32912"/>
                <a:gd name="T12" fmla="*/ 21600 h 21600"/>
              </a:gdLst>
              <a:ahLst/>
              <a:cxnLst>
                <a:cxn ang="T6">
                  <a:pos x="T0" y="T1"/>
                </a:cxn>
                <a:cxn ang="T7">
                  <a:pos x="T2" y="T3"/>
                </a:cxn>
                <a:cxn ang="T8">
                  <a:pos x="T4" y="T5"/>
                </a:cxn>
              </a:cxnLst>
              <a:rect l="T9" t="T10" r="T11" b="T12"/>
              <a:pathLst>
                <a:path w="32912" h="21600" fill="none" extrusionOk="0">
                  <a:moveTo>
                    <a:pt x="-1" y="7572"/>
                  </a:moveTo>
                  <a:cubicBezTo>
                    <a:pt x="4103" y="2767"/>
                    <a:pt x="10105" y="-1"/>
                    <a:pt x="16425" y="0"/>
                  </a:cubicBezTo>
                  <a:cubicBezTo>
                    <a:pt x="22777" y="0"/>
                    <a:pt x="28807" y="2796"/>
                    <a:pt x="32911" y="7645"/>
                  </a:cubicBezTo>
                </a:path>
                <a:path w="32912" h="21600" stroke="0" extrusionOk="0">
                  <a:moveTo>
                    <a:pt x="-1" y="7572"/>
                  </a:moveTo>
                  <a:cubicBezTo>
                    <a:pt x="4103" y="2767"/>
                    <a:pt x="10105" y="-1"/>
                    <a:pt x="16425" y="0"/>
                  </a:cubicBezTo>
                  <a:cubicBezTo>
                    <a:pt x="22777" y="0"/>
                    <a:pt x="28807" y="2796"/>
                    <a:pt x="32911" y="7645"/>
                  </a:cubicBezTo>
                  <a:lnTo>
                    <a:pt x="16425" y="21600"/>
                  </a:lnTo>
                  <a:lnTo>
                    <a:pt x="-1" y="7572"/>
                  </a:lnTo>
                  <a:close/>
                </a:path>
              </a:pathLst>
            </a:custGeom>
            <a:noFill/>
            <a:ln w="38100" cap="rnd">
              <a:solidFill>
                <a:srgbClr val="00FF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0731" name="Group 7"/>
            <p:cNvGrpSpPr>
              <a:grpSpLocks/>
            </p:cNvGrpSpPr>
            <p:nvPr/>
          </p:nvGrpSpPr>
          <p:grpSpPr bwMode="auto">
            <a:xfrm>
              <a:off x="1756" y="1337"/>
              <a:ext cx="2808" cy="1944"/>
              <a:chOff x="700" y="5972"/>
              <a:chExt cx="7020" cy="4860"/>
            </a:xfrm>
          </p:grpSpPr>
          <p:graphicFrame>
            <p:nvGraphicFramePr>
              <p:cNvPr id="30732" name="Object 11"/>
              <p:cNvGraphicFramePr>
                <a:graphicFrameLocks noChangeAspect="1"/>
              </p:cNvGraphicFramePr>
              <p:nvPr/>
            </p:nvGraphicFramePr>
            <p:xfrm>
              <a:off x="6041" y="8312"/>
              <a:ext cx="1679" cy="2520"/>
            </p:xfrm>
            <a:graphic>
              <a:graphicData uri="http://schemas.openxmlformats.org/presentationml/2006/ole">
                <mc:AlternateContent xmlns:mc="http://schemas.openxmlformats.org/markup-compatibility/2006">
                  <mc:Choice xmlns:v="urn:schemas-microsoft-com:vml" Requires="v">
                    <p:oleObj spid="_x0000_s31177" r:id="rId6" imgW="2278063" imgH="3421063" progId="Unknown">
                      <p:embed/>
                    </p:oleObj>
                  </mc:Choice>
                  <mc:Fallback>
                    <p:oleObj r:id="rId6" imgW="2278063" imgH="3421063" progId="Unknown">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1" y="8312"/>
                            <a:ext cx="1679"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0733" name="Group 8"/>
              <p:cNvGrpSpPr>
                <a:grpSpLocks/>
              </p:cNvGrpSpPr>
              <p:nvPr/>
            </p:nvGrpSpPr>
            <p:grpSpPr bwMode="auto">
              <a:xfrm>
                <a:off x="700" y="5972"/>
                <a:ext cx="6221" cy="3647"/>
                <a:chOff x="700" y="5972"/>
                <a:chExt cx="6221" cy="3647"/>
              </a:xfrm>
            </p:grpSpPr>
            <p:sp>
              <p:nvSpPr>
                <p:cNvPr id="30734" name="Arc 10"/>
                <p:cNvSpPr>
                  <a:spLocks/>
                </p:cNvSpPr>
                <p:nvPr/>
              </p:nvSpPr>
              <p:spPr bwMode="auto">
                <a:xfrm rot="-720000">
                  <a:off x="700" y="5972"/>
                  <a:ext cx="6221" cy="2926"/>
                </a:xfrm>
                <a:custGeom>
                  <a:avLst/>
                  <a:gdLst>
                    <a:gd name="T0" fmla="*/ 0 w 37381"/>
                    <a:gd name="T1" fmla="*/ 0 h 21600"/>
                    <a:gd name="T2" fmla="*/ 0 w 37381"/>
                    <a:gd name="T3" fmla="*/ 0 h 21600"/>
                    <a:gd name="T4" fmla="*/ 0 w 37381"/>
                    <a:gd name="T5" fmla="*/ 0 h 21600"/>
                    <a:gd name="T6" fmla="*/ 0 60000 65536"/>
                    <a:gd name="T7" fmla="*/ 0 60000 65536"/>
                    <a:gd name="T8" fmla="*/ 0 60000 65536"/>
                    <a:gd name="T9" fmla="*/ 0 w 37381"/>
                    <a:gd name="T10" fmla="*/ 0 h 21600"/>
                    <a:gd name="T11" fmla="*/ 37381 w 37381"/>
                    <a:gd name="T12" fmla="*/ 21600 h 21600"/>
                  </a:gdLst>
                  <a:ahLst/>
                  <a:cxnLst>
                    <a:cxn ang="T6">
                      <a:pos x="T0" y="T1"/>
                    </a:cxn>
                    <a:cxn ang="T7">
                      <a:pos x="T2" y="T3"/>
                    </a:cxn>
                    <a:cxn ang="T8">
                      <a:pos x="T4" y="T5"/>
                    </a:cxn>
                  </a:cxnLst>
                  <a:rect l="T9" t="T10" r="T11" b="T12"/>
                  <a:pathLst>
                    <a:path w="37381" h="21600" fill="none" extrusionOk="0">
                      <a:moveTo>
                        <a:pt x="-1" y="6979"/>
                      </a:moveTo>
                      <a:cubicBezTo>
                        <a:pt x="4090" y="2531"/>
                        <a:pt x="9856" y="-1"/>
                        <a:pt x="15900" y="0"/>
                      </a:cubicBezTo>
                      <a:cubicBezTo>
                        <a:pt x="26952" y="0"/>
                        <a:pt x="36222" y="8343"/>
                        <a:pt x="37381" y="19335"/>
                      </a:cubicBezTo>
                    </a:path>
                    <a:path w="37381" h="21600" stroke="0" extrusionOk="0">
                      <a:moveTo>
                        <a:pt x="-1" y="6979"/>
                      </a:moveTo>
                      <a:cubicBezTo>
                        <a:pt x="4090" y="2531"/>
                        <a:pt x="9856" y="-1"/>
                        <a:pt x="15900" y="0"/>
                      </a:cubicBezTo>
                      <a:cubicBezTo>
                        <a:pt x="26952" y="0"/>
                        <a:pt x="36222" y="8343"/>
                        <a:pt x="37381" y="19335"/>
                      </a:cubicBezTo>
                      <a:lnTo>
                        <a:pt x="15900" y="21600"/>
                      </a:lnTo>
                      <a:lnTo>
                        <a:pt x="-1" y="6979"/>
                      </a:lnTo>
                      <a:close/>
                    </a:path>
                  </a:pathLst>
                </a:custGeom>
                <a:noFill/>
                <a:ln w="38100" cap="rnd">
                  <a:solidFill>
                    <a:srgbClr val="FF0000"/>
                  </a:solidFill>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5" name="Arc 9"/>
                <p:cNvSpPr>
                  <a:spLocks/>
                </p:cNvSpPr>
                <p:nvPr/>
              </p:nvSpPr>
              <p:spPr bwMode="auto">
                <a:xfrm rot="-720000">
                  <a:off x="1038" y="6692"/>
                  <a:ext cx="5693" cy="2927"/>
                </a:xfrm>
                <a:custGeom>
                  <a:avLst/>
                  <a:gdLst>
                    <a:gd name="T0" fmla="*/ 0 w 34210"/>
                    <a:gd name="T1" fmla="*/ 0 h 21600"/>
                    <a:gd name="T2" fmla="*/ 0 w 34210"/>
                    <a:gd name="T3" fmla="*/ 0 h 21600"/>
                    <a:gd name="T4" fmla="*/ 0 w 34210"/>
                    <a:gd name="T5" fmla="*/ 0 h 21600"/>
                    <a:gd name="T6" fmla="*/ 0 60000 65536"/>
                    <a:gd name="T7" fmla="*/ 0 60000 65536"/>
                    <a:gd name="T8" fmla="*/ 0 60000 65536"/>
                    <a:gd name="T9" fmla="*/ 0 w 34210"/>
                    <a:gd name="T10" fmla="*/ 0 h 21600"/>
                    <a:gd name="T11" fmla="*/ 34210 w 34210"/>
                    <a:gd name="T12" fmla="*/ 21600 h 21600"/>
                  </a:gdLst>
                  <a:ahLst/>
                  <a:cxnLst>
                    <a:cxn ang="T6">
                      <a:pos x="T0" y="T1"/>
                    </a:cxn>
                    <a:cxn ang="T7">
                      <a:pos x="T2" y="T3"/>
                    </a:cxn>
                    <a:cxn ang="T8">
                      <a:pos x="T4" y="T5"/>
                    </a:cxn>
                  </a:cxnLst>
                  <a:rect l="T9" t="T10" r="T11" b="T12"/>
                  <a:pathLst>
                    <a:path w="34210" h="21600" fill="none" extrusionOk="0">
                      <a:moveTo>
                        <a:pt x="0" y="4902"/>
                      </a:moveTo>
                      <a:cubicBezTo>
                        <a:pt x="3862" y="1732"/>
                        <a:pt x="8705" y="-1"/>
                        <a:pt x="13702" y="0"/>
                      </a:cubicBezTo>
                      <a:cubicBezTo>
                        <a:pt x="23018" y="0"/>
                        <a:pt x="31285" y="5973"/>
                        <a:pt x="34209" y="14819"/>
                      </a:cubicBezTo>
                    </a:path>
                    <a:path w="34210" h="21600" stroke="0" extrusionOk="0">
                      <a:moveTo>
                        <a:pt x="0" y="4902"/>
                      </a:moveTo>
                      <a:cubicBezTo>
                        <a:pt x="3862" y="1732"/>
                        <a:pt x="8705" y="-1"/>
                        <a:pt x="13702" y="0"/>
                      </a:cubicBezTo>
                      <a:cubicBezTo>
                        <a:pt x="23018" y="0"/>
                        <a:pt x="31285" y="5973"/>
                        <a:pt x="34209" y="14819"/>
                      </a:cubicBezTo>
                      <a:lnTo>
                        <a:pt x="13702" y="21600"/>
                      </a:lnTo>
                      <a:lnTo>
                        <a:pt x="0" y="4902"/>
                      </a:lnTo>
                      <a:close/>
                    </a:path>
                  </a:pathLst>
                </a:custGeom>
                <a:noFill/>
                <a:ln w="38100" cap="rnd">
                  <a:solidFill>
                    <a:srgbClr val="00FF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1494F520-87EF-4F74-AE94-9239E373C1EF}" type="slidenum">
              <a:rPr lang="de-DE" altLang="en-US" sz="1600" baseline="-25000" smtClean="0">
                <a:solidFill>
                  <a:srgbClr val="FFFFFF"/>
                </a:solidFill>
              </a:rPr>
              <a:pPr>
                <a:spcBef>
                  <a:spcPct val="0"/>
                </a:spcBef>
                <a:buClrTx/>
                <a:buFontTx/>
                <a:buNone/>
              </a:pPr>
              <a:t>10</a:t>
            </a:fld>
            <a:r>
              <a:rPr lang="de-DE" altLang="en-US" sz="1600" baseline="-25000">
                <a:solidFill>
                  <a:srgbClr val="FFFFFF"/>
                </a:solidFill>
              </a:rPr>
              <a:t> -</a:t>
            </a:r>
          </a:p>
        </p:txBody>
      </p:sp>
      <p:sp>
        <p:nvSpPr>
          <p:cNvPr id="3993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7678978" name="Rectangle 2"/>
          <p:cNvSpPr>
            <a:spLocks noGrp="1" noChangeArrowheads="1"/>
          </p:cNvSpPr>
          <p:nvPr>
            <p:ph type="title" idx="4294967295"/>
          </p:nvPr>
        </p:nvSpPr>
        <p:spPr>
          <a:xfrm>
            <a:off x="0" y="31750"/>
            <a:ext cx="9144000" cy="1100138"/>
          </a:xfrm>
        </p:spPr>
        <p:txBody>
          <a:bodyPr/>
          <a:lstStyle/>
          <a:p>
            <a:pPr eaLnBrk="1" hangingPunct="1">
              <a:defRPr/>
            </a:pPr>
            <a:r>
              <a:rPr lang="en-US" sz="3000" dirty="0"/>
              <a:t>2. Economic Growth in Open Economies</a:t>
            </a:r>
            <a:br>
              <a:rPr lang="de-DE" sz="3000" dirty="0"/>
            </a:br>
            <a:r>
              <a:rPr lang="en-US" dirty="0"/>
              <a:t>2.1. The Balance of Payments</a:t>
            </a:r>
            <a:endParaRPr lang="de-DE" dirty="0"/>
          </a:p>
        </p:txBody>
      </p:sp>
      <p:sp>
        <p:nvSpPr>
          <p:cNvPr id="7678979" name="Rectangle 3"/>
          <p:cNvSpPr>
            <a:spLocks noGrp="1" noChangeArrowheads="1"/>
          </p:cNvSpPr>
          <p:nvPr>
            <p:ph type="body" idx="4294967295"/>
          </p:nvPr>
        </p:nvSpPr>
        <p:spPr>
          <a:xfrm>
            <a:off x="457200" y="1371600"/>
            <a:ext cx="8229600" cy="5289550"/>
          </a:xfrm>
        </p:spPr>
        <p:txBody>
          <a:bodyPr/>
          <a:lstStyle/>
          <a:p>
            <a:pPr eaLnBrk="1" hangingPunct="1">
              <a:lnSpc>
                <a:spcPct val="90000"/>
              </a:lnSpc>
              <a:defRPr/>
            </a:pPr>
            <a:r>
              <a:rPr lang="en-US" dirty="0"/>
              <a:t>Sub balance sheets of the current account balance:</a:t>
            </a:r>
          </a:p>
          <a:p>
            <a:pPr eaLnBrk="1" hangingPunct="1">
              <a:lnSpc>
                <a:spcPct val="0"/>
              </a:lnSpc>
              <a:defRPr/>
            </a:pPr>
            <a:endParaRPr lang="en-US" dirty="0"/>
          </a:p>
          <a:p>
            <a:pPr lvl="1" eaLnBrk="1" hangingPunct="1">
              <a:lnSpc>
                <a:spcPct val="90000"/>
              </a:lnSpc>
              <a:defRPr/>
            </a:pPr>
            <a:r>
              <a:rPr lang="en-US" dirty="0"/>
              <a:t>Trade balance sheet</a:t>
            </a:r>
          </a:p>
          <a:p>
            <a:pPr lvl="2" eaLnBrk="1" hangingPunct="1">
              <a:lnSpc>
                <a:spcPct val="90000"/>
              </a:lnSpc>
              <a:defRPr/>
            </a:pPr>
            <a:r>
              <a:rPr lang="en-US" dirty="0"/>
              <a:t>records </a:t>
            </a:r>
            <a:r>
              <a:rPr lang="en-US" dirty="0">
                <a:solidFill>
                  <a:srgbClr val="00FF00"/>
                </a:solidFill>
              </a:rPr>
              <a:t>merchandise exports </a:t>
            </a:r>
            <a:r>
              <a:rPr lang="en-US" dirty="0"/>
              <a:t>and </a:t>
            </a:r>
            <a:r>
              <a:rPr lang="en-US" dirty="0">
                <a:solidFill>
                  <a:srgbClr val="00FF00"/>
                </a:solidFill>
              </a:rPr>
              <a:t>imports</a:t>
            </a:r>
            <a:r>
              <a:rPr lang="en-US" dirty="0"/>
              <a:t>. Merchandise are recorded "free on board" (fob), i.e. without freight and insurance costs. The latter are recorded in the service account balance sheet. In Germany typically </a:t>
            </a:r>
            <a:r>
              <a:rPr lang="en-US" dirty="0">
                <a:solidFill>
                  <a:srgbClr val="00FF00"/>
                </a:solidFill>
              </a:rPr>
              <a:t>positive</a:t>
            </a:r>
            <a:r>
              <a:rPr lang="en-US" dirty="0"/>
              <a:t> balance, because of </a:t>
            </a:r>
            <a:r>
              <a:rPr lang="en-US" dirty="0">
                <a:solidFill>
                  <a:srgbClr val="00FF00"/>
                </a:solidFill>
              </a:rPr>
              <a:t>strong export-orientation of the German </a:t>
            </a:r>
            <a:r>
              <a:rPr lang="en-US" dirty="0"/>
              <a:t>economy.</a:t>
            </a:r>
          </a:p>
          <a:p>
            <a:pPr lvl="1" eaLnBrk="1" hangingPunct="1">
              <a:lnSpc>
                <a:spcPct val="90000"/>
              </a:lnSpc>
              <a:defRPr/>
            </a:pPr>
            <a:r>
              <a:rPr lang="en-US" dirty="0"/>
              <a:t>Service account balance sheet</a:t>
            </a:r>
          </a:p>
          <a:p>
            <a:pPr lvl="2" eaLnBrk="1" hangingPunct="1">
              <a:lnSpc>
                <a:spcPct val="90000"/>
              </a:lnSpc>
              <a:defRPr/>
            </a:pPr>
            <a:r>
              <a:rPr lang="en-US" dirty="0"/>
              <a:t>records </a:t>
            </a:r>
            <a:r>
              <a:rPr lang="en-US" dirty="0">
                <a:solidFill>
                  <a:srgbClr val="00FF00"/>
                </a:solidFill>
              </a:rPr>
              <a:t>service sector exports </a:t>
            </a:r>
            <a:r>
              <a:rPr lang="en-US" dirty="0"/>
              <a:t>and </a:t>
            </a:r>
            <a:r>
              <a:rPr lang="en-US" dirty="0">
                <a:solidFill>
                  <a:srgbClr val="00FF00"/>
                </a:solidFill>
              </a:rPr>
              <a:t>service sector imports</a:t>
            </a:r>
            <a:r>
              <a:rPr lang="en-US" dirty="0"/>
              <a:t>. Service sector imports are  travel expenses of local residents in foreign countries , trade &amp; insurance services, patent fees &amp; royalties paid to foreigners, interest &amp; dividend payments to foreigners. In Germany typically </a:t>
            </a:r>
            <a:r>
              <a:rPr lang="en-US" dirty="0">
                <a:solidFill>
                  <a:srgbClr val="00FF00"/>
                </a:solidFill>
              </a:rPr>
              <a:t>negative</a:t>
            </a:r>
            <a:r>
              <a:rPr lang="en-US" dirty="0"/>
              <a:t> balance, because of </a:t>
            </a:r>
            <a:r>
              <a:rPr lang="en-US" dirty="0">
                <a:solidFill>
                  <a:srgbClr val="00FF00"/>
                </a:solidFill>
              </a:rPr>
              <a:t>strong “travel propensity” of the population</a:t>
            </a:r>
            <a:r>
              <a:rPr lang="en-US" dirty="0"/>
              <a: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096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7A3BFA5A-6C15-4BDC-A585-A79AD3AA8F85}" type="slidenum">
              <a:rPr lang="de-DE" altLang="en-US" sz="1600" baseline="-25000" smtClean="0">
                <a:solidFill>
                  <a:srgbClr val="FFFFFF"/>
                </a:solidFill>
              </a:rPr>
              <a:pPr>
                <a:spcBef>
                  <a:spcPct val="0"/>
                </a:spcBef>
                <a:buClrTx/>
                <a:buFontTx/>
                <a:buNone/>
              </a:pPr>
              <a:t>11</a:t>
            </a:fld>
            <a:r>
              <a:rPr lang="de-DE" altLang="en-US" sz="1600" baseline="-25000">
                <a:solidFill>
                  <a:srgbClr val="FFFFFF"/>
                </a:solidFill>
              </a:rPr>
              <a:t> -</a:t>
            </a:r>
          </a:p>
        </p:txBody>
      </p:sp>
      <p:sp>
        <p:nvSpPr>
          <p:cNvPr id="4096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7683074" name="Rectangle 2"/>
          <p:cNvSpPr>
            <a:spLocks noGrp="1" noChangeArrowheads="1"/>
          </p:cNvSpPr>
          <p:nvPr>
            <p:ph type="title" idx="4294967295"/>
          </p:nvPr>
        </p:nvSpPr>
        <p:spPr>
          <a:xfrm>
            <a:off x="0" y="31750"/>
            <a:ext cx="9144000" cy="1100138"/>
          </a:xfrm>
        </p:spPr>
        <p:txBody>
          <a:bodyPr/>
          <a:lstStyle/>
          <a:p>
            <a:pPr eaLnBrk="1" hangingPunct="1">
              <a:defRPr/>
            </a:pPr>
            <a:r>
              <a:rPr lang="en-US" sz="3000" dirty="0"/>
              <a:t>2. Economic Growth in Open Economies</a:t>
            </a:r>
            <a:br>
              <a:rPr lang="de-DE" sz="3000" dirty="0"/>
            </a:br>
            <a:r>
              <a:rPr lang="en-US" dirty="0"/>
              <a:t>2.1. The Balance of Payments</a:t>
            </a:r>
            <a:endParaRPr lang="de-DE" dirty="0"/>
          </a:p>
        </p:txBody>
      </p:sp>
      <p:sp>
        <p:nvSpPr>
          <p:cNvPr id="7683075" name="Rectangle 3"/>
          <p:cNvSpPr>
            <a:spLocks noGrp="1" noChangeArrowheads="1"/>
          </p:cNvSpPr>
          <p:nvPr>
            <p:ph type="body" idx="4294967295"/>
          </p:nvPr>
        </p:nvSpPr>
        <p:spPr>
          <a:xfrm>
            <a:off x="457200" y="1112838"/>
            <a:ext cx="8229600" cy="5745162"/>
          </a:xfrm>
        </p:spPr>
        <p:txBody>
          <a:bodyPr/>
          <a:lstStyle/>
          <a:p>
            <a:pPr eaLnBrk="1" hangingPunct="1">
              <a:defRPr/>
            </a:pPr>
            <a:r>
              <a:rPr lang="de-DE" dirty="0"/>
              <a:t>Sub </a:t>
            </a:r>
            <a:r>
              <a:rPr lang="de-DE" dirty="0" err="1"/>
              <a:t>balance</a:t>
            </a:r>
            <a:r>
              <a:rPr lang="de-DE" dirty="0"/>
              <a:t> </a:t>
            </a:r>
            <a:r>
              <a:rPr lang="de-DE" dirty="0" err="1"/>
              <a:t>sheets</a:t>
            </a:r>
            <a:r>
              <a:rPr lang="de-DE" dirty="0"/>
              <a:t> </a:t>
            </a:r>
            <a:r>
              <a:rPr lang="de-DE" dirty="0" err="1"/>
              <a:t>of</a:t>
            </a:r>
            <a:r>
              <a:rPr lang="de-DE" dirty="0"/>
              <a:t> </a:t>
            </a:r>
            <a:r>
              <a:rPr lang="de-DE" dirty="0" err="1"/>
              <a:t>the</a:t>
            </a:r>
            <a:r>
              <a:rPr lang="de-DE" dirty="0"/>
              <a:t> </a:t>
            </a:r>
            <a:r>
              <a:rPr lang="de-DE" dirty="0" err="1"/>
              <a:t>capital</a:t>
            </a:r>
            <a:r>
              <a:rPr lang="de-DE" dirty="0"/>
              <a:t> </a:t>
            </a:r>
            <a:r>
              <a:rPr lang="de-DE" dirty="0" err="1"/>
              <a:t>account</a:t>
            </a:r>
            <a:r>
              <a:rPr lang="de-DE" dirty="0"/>
              <a:t> </a:t>
            </a:r>
            <a:r>
              <a:rPr lang="de-DE" dirty="0" err="1"/>
              <a:t>balance</a:t>
            </a:r>
            <a:r>
              <a:rPr lang="de-DE" dirty="0"/>
              <a:t> </a:t>
            </a:r>
          </a:p>
          <a:p>
            <a:pPr eaLnBrk="1" hangingPunct="1">
              <a:lnSpc>
                <a:spcPct val="0"/>
              </a:lnSpc>
              <a:defRPr/>
            </a:pPr>
            <a:endParaRPr lang="de-DE" dirty="0"/>
          </a:p>
          <a:p>
            <a:pPr eaLnBrk="1" hangingPunct="1">
              <a:defRPr/>
            </a:pPr>
            <a:r>
              <a:rPr lang="de-DE" dirty="0"/>
              <a:t>Balance </a:t>
            </a:r>
            <a:r>
              <a:rPr lang="de-DE" dirty="0" err="1"/>
              <a:t>of</a:t>
            </a:r>
            <a:r>
              <a:rPr lang="de-DE" dirty="0"/>
              <a:t> </a:t>
            </a:r>
            <a:r>
              <a:rPr lang="de-DE" dirty="0" err="1"/>
              <a:t>direct</a:t>
            </a:r>
            <a:r>
              <a:rPr lang="de-DE" dirty="0"/>
              <a:t> </a:t>
            </a:r>
            <a:r>
              <a:rPr lang="de-DE" dirty="0" err="1"/>
              <a:t>investments</a:t>
            </a:r>
            <a:endParaRPr lang="de-DE" dirty="0"/>
          </a:p>
          <a:p>
            <a:pPr lvl="2" eaLnBrk="1" hangingPunct="1">
              <a:defRPr/>
            </a:pPr>
            <a:r>
              <a:rPr lang="en-US" dirty="0"/>
              <a:t>records acquisitions of </a:t>
            </a:r>
            <a:r>
              <a:rPr lang="en-US" dirty="0">
                <a:solidFill>
                  <a:srgbClr val="00FF00"/>
                </a:solidFill>
              </a:rPr>
              <a:t>property, plants, and participation </a:t>
            </a:r>
            <a:r>
              <a:rPr lang="en-US" dirty="0"/>
              <a:t>in companies abroad and the corresponding purchases of foreigners in Germany.</a:t>
            </a:r>
            <a:endParaRPr lang="de-DE" dirty="0"/>
          </a:p>
          <a:p>
            <a:pPr lvl="1" eaLnBrk="1" hangingPunct="1">
              <a:defRPr/>
            </a:pPr>
            <a:r>
              <a:rPr lang="en-US" dirty="0"/>
              <a:t>Balance of portfolio investment</a:t>
            </a:r>
          </a:p>
          <a:p>
            <a:pPr lvl="2" eaLnBrk="1" hangingPunct="1">
              <a:defRPr/>
            </a:pPr>
            <a:r>
              <a:rPr lang="en-US" dirty="0"/>
              <a:t>records purchases of </a:t>
            </a:r>
            <a:r>
              <a:rPr lang="en-US" dirty="0">
                <a:solidFill>
                  <a:srgbClr val="00FF00"/>
                </a:solidFill>
              </a:rPr>
              <a:t>assets</a:t>
            </a:r>
            <a:r>
              <a:rPr lang="en-US" dirty="0"/>
              <a:t> (shares, fixed-rate securities) abroad and the corresponding purchases of foreigners in Germany.</a:t>
            </a:r>
          </a:p>
          <a:p>
            <a:pPr lvl="2" eaLnBrk="1" hangingPunct="1">
              <a:lnSpc>
                <a:spcPct val="0"/>
              </a:lnSpc>
              <a:defRPr/>
            </a:pPr>
            <a:endParaRPr lang="en-US" dirty="0"/>
          </a:p>
          <a:p>
            <a:pPr lvl="1" eaLnBrk="1" hangingPunct="1">
              <a:defRPr/>
            </a:pPr>
            <a:r>
              <a:rPr lang="en-US" dirty="0"/>
              <a:t>Balance of remaining assets</a:t>
            </a:r>
          </a:p>
          <a:p>
            <a:pPr lvl="2" eaLnBrk="1" hangingPunct="1">
              <a:defRPr/>
            </a:pPr>
            <a:r>
              <a:rPr lang="en-US" dirty="0"/>
              <a:t>records mainly domestic </a:t>
            </a:r>
            <a:r>
              <a:rPr lang="en-US" dirty="0">
                <a:solidFill>
                  <a:srgbClr val="00FF00"/>
                </a:solidFill>
              </a:rPr>
              <a:t>bank lending </a:t>
            </a:r>
            <a:r>
              <a:rPr lang="en-US" dirty="0"/>
              <a:t>to foreigners minus foreign bank lending to domestic residents.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80CB0511-2AFF-4739-8900-9240B2CFCBA7}" type="slidenum">
              <a:rPr lang="de-DE" altLang="en-US" sz="1600" baseline="-25000" smtClean="0">
                <a:solidFill>
                  <a:srgbClr val="FFFFFF"/>
                </a:solidFill>
              </a:rPr>
              <a:pPr>
                <a:spcBef>
                  <a:spcPct val="0"/>
                </a:spcBef>
                <a:buClrTx/>
                <a:buFontTx/>
                <a:buNone/>
              </a:pPr>
              <a:t>12</a:t>
            </a:fld>
            <a:r>
              <a:rPr lang="de-DE" altLang="en-US" sz="1600" baseline="-25000">
                <a:solidFill>
                  <a:srgbClr val="FFFFFF"/>
                </a:solidFill>
              </a:rPr>
              <a:t> -</a:t>
            </a:r>
          </a:p>
        </p:txBody>
      </p:sp>
      <p:sp>
        <p:nvSpPr>
          <p:cNvPr id="4198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7605252" name="Rectangle 4"/>
          <p:cNvSpPr>
            <a:spLocks noGrp="1" noChangeArrowheads="1"/>
          </p:cNvSpPr>
          <p:nvPr>
            <p:ph type="title" idx="4294967295"/>
          </p:nvPr>
        </p:nvSpPr>
        <p:spPr/>
        <p:txBody>
          <a:bodyPr/>
          <a:lstStyle/>
          <a:p>
            <a:pPr eaLnBrk="1" hangingPunct="1">
              <a:defRPr/>
            </a:pPr>
            <a:r>
              <a:rPr lang="en-US" sz="3000" dirty="0"/>
              <a:t>2. Economic Growth in Open Economies</a:t>
            </a:r>
            <a:br>
              <a:rPr lang="de-DE" sz="3000" dirty="0"/>
            </a:br>
            <a:r>
              <a:rPr lang="en-US" dirty="0"/>
              <a:t>2.1. The Balance of Payments</a:t>
            </a:r>
            <a:endParaRPr lang="de-DE" dirty="0"/>
          </a:p>
        </p:txBody>
      </p:sp>
      <p:sp>
        <p:nvSpPr>
          <p:cNvPr id="7605253" name="Rectangle 5"/>
          <p:cNvSpPr>
            <a:spLocks noGrp="1" noChangeArrowheads="1"/>
          </p:cNvSpPr>
          <p:nvPr>
            <p:ph type="body" idx="4294967295"/>
          </p:nvPr>
        </p:nvSpPr>
        <p:spPr>
          <a:xfrm>
            <a:off x="457200" y="1100138"/>
            <a:ext cx="8229600" cy="4525962"/>
          </a:xfrm>
        </p:spPr>
        <p:txBody>
          <a:bodyPr/>
          <a:lstStyle/>
          <a:p>
            <a:pPr eaLnBrk="1" hangingPunct="1">
              <a:buFont typeface="Arial Unicode MS" pitchFamily="34" charset="-128"/>
              <a:buNone/>
              <a:defRPr/>
            </a:pPr>
            <a:r>
              <a:rPr lang="de-DE" dirty="0"/>
              <a:t>                  S</a:t>
            </a:r>
            <a:r>
              <a:rPr lang="de-DE" baseline="-25000" dirty="0"/>
              <a:t>t</a:t>
            </a:r>
            <a:r>
              <a:rPr lang="de-DE" dirty="0"/>
              <a:t>    –   (</a:t>
            </a:r>
            <a:r>
              <a:rPr lang="de-DE" dirty="0" err="1"/>
              <a:t>I</a:t>
            </a:r>
            <a:r>
              <a:rPr lang="de-DE" baseline="-25000" dirty="0" err="1"/>
              <a:t>t</a:t>
            </a:r>
            <a:r>
              <a:rPr lang="de-DE" dirty="0"/>
              <a:t> + </a:t>
            </a:r>
            <a:r>
              <a:rPr lang="de-DE" dirty="0" err="1"/>
              <a:t>D</a:t>
            </a:r>
            <a:r>
              <a:rPr lang="de-DE" baseline="-25000" dirty="0" err="1"/>
              <a:t>G,t</a:t>
            </a:r>
            <a:r>
              <a:rPr lang="de-DE" baseline="-25000" dirty="0"/>
              <a:t> </a:t>
            </a:r>
            <a:r>
              <a:rPr lang="de-DE" dirty="0">
                <a:effectLst/>
              </a:rPr>
              <a:t>)</a:t>
            </a:r>
            <a:r>
              <a:rPr lang="de-DE" baseline="-25000" dirty="0"/>
              <a:t>       </a:t>
            </a:r>
            <a:r>
              <a:rPr lang="de-DE" dirty="0"/>
              <a:t>=         </a:t>
            </a:r>
            <a:r>
              <a:rPr lang="de-DE" dirty="0" err="1"/>
              <a:t>X</a:t>
            </a:r>
            <a:r>
              <a:rPr lang="de-DE" baseline="-25000" dirty="0" err="1"/>
              <a:t>t</a:t>
            </a:r>
            <a:r>
              <a:rPr lang="de-DE" dirty="0"/>
              <a:t>   –   </a:t>
            </a:r>
            <a:r>
              <a:rPr lang="de-DE" dirty="0" err="1"/>
              <a:t>M</a:t>
            </a:r>
            <a:r>
              <a:rPr lang="de-DE" baseline="-25000" dirty="0" err="1"/>
              <a:t>t</a:t>
            </a:r>
            <a:endParaRPr lang="en-US" dirty="0"/>
          </a:p>
        </p:txBody>
      </p:sp>
      <p:sp>
        <p:nvSpPr>
          <p:cNvPr id="41990" name="AutoShape 16"/>
          <p:cNvSpPr>
            <a:spLocks/>
          </p:cNvSpPr>
          <p:nvPr/>
        </p:nvSpPr>
        <p:spPr bwMode="auto">
          <a:xfrm rot="5400000">
            <a:off x="3012282" y="631031"/>
            <a:ext cx="366712" cy="2371725"/>
          </a:xfrm>
          <a:prstGeom prst="rightBrace">
            <a:avLst>
              <a:gd name="adj1" fmla="val 90875"/>
              <a:gd name="adj2" fmla="val 50000"/>
            </a:avLst>
          </a:prstGeom>
          <a:noFill/>
          <a:ln w="38100">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0" baseline="0">
              <a:solidFill>
                <a:srgbClr val="66FFFF"/>
              </a:solidFill>
            </a:endParaRPr>
          </a:p>
        </p:txBody>
      </p:sp>
      <p:sp>
        <p:nvSpPr>
          <p:cNvPr id="41991" name="AutoShape 17"/>
          <p:cNvSpPr>
            <a:spLocks/>
          </p:cNvSpPr>
          <p:nvPr/>
        </p:nvSpPr>
        <p:spPr bwMode="auto">
          <a:xfrm rot="5400000">
            <a:off x="6088063" y="1011237"/>
            <a:ext cx="368300" cy="1609725"/>
          </a:xfrm>
          <a:prstGeom prst="rightBrace">
            <a:avLst>
              <a:gd name="adj1" fmla="val 90874"/>
              <a:gd name="adj2" fmla="val 50000"/>
            </a:avLst>
          </a:prstGeom>
          <a:noFill/>
          <a:ln w="38100">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0" baseline="0">
              <a:solidFill>
                <a:srgbClr val="66FFFF"/>
              </a:solidFill>
            </a:endParaRPr>
          </a:p>
        </p:txBody>
      </p:sp>
      <p:sp>
        <p:nvSpPr>
          <p:cNvPr id="41992" name="_s1031"/>
          <p:cNvSpPr>
            <a:spLocks noChangeArrowheads="1"/>
          </p:cNvSpPr>
          <p:nvPr/>
        </p:nvSpPr>
        <p:spPr bwMode="auto">
          <a:xfrm>
            <a:off x="142875" y="2117725"/>
            <a:ext cx="3914775" cy="1587500"/>
          </a:xfrm>
          <a:prstGeom prst="roundRect">
            <a:avLst>
              <a:gd name="adj" fmla="val 16667"/>
            </a:avLst>
          </a:prstGeom>
          <a:solidFill>
            <a:srgbClr val="FFFF99"/>
          </a:solidFill>
          <a:ln w="28575">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200" b="0" baseline="0">
                <a:solidFill>
                  <a:srgbClr val="0000FF"/>
                </a:solidFill>
              </a:rPr>
              <a:t>&gt;0</a:t>
            </a:r>
          </a:p>
          <a:p>
            <a:pPr algn="ctr" eaLnBrk="1" hangingPunct="1">
              <a:spcBef>
                <a:spcPct val="0"/>
              </a:spcBef>
              <a:buClrTx/>
              <a:buFontTx/>
              <a:buNone/>
            </a:pPr>
            <a:r>
              <a:rPr lang="en-US" altLang="en-US" sz="2200" b="0" baseline="0">
                <a:solidFill>
                  <a:srgbClr val="0000FF"/>
                </a:solidFill>
              </a:rPr>
              <a:t>Net credit supply to foreign countries</a:t>
            </a:r>
          </a:p>
        </p:txBody>
      </p:sp>
      <p:sp>
        <p:nvSpPr>
          <p:cNvPr id="41993" name="_s1031"/>
          <p:cNvSpPr>
            <a:spLocks noChangeArrowheads="1"/>
          </p:cNvSpPr>
          <p:nvPr/>
        </p:nvSpPr>
        <p:spPr bwMode="auto">
          <a:xfrm>
            <a:off x="4214813" y="2647950"/>
            <a:ext cx="523875" cy="53340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200" b="0" baseline="0">
                <a:solidFill>
                  <a:srgbClr val="0000FF"/>
                </a:solidFill>
              </a:rPr>
              <a:t>=</a:t>
            </a:r>
          </a:p>
        </p:txBody>
      </p:sp>
      <p:sp>
        <p:nvSpPr>
          <p:cNvPr id="41994" name="_s1031"/>
          <p:cNvSpPr>
            <a:spLocks noChangeArrowheads="1"/>
          </p:cNvSpPr>
          <p:nvPr/>
        </p:nvSpPr>
        <p:spPr bwMode="auto">
          <a:xfrm>
            <a:off x="4933950" y="2117725"/>
            <a:ext cx="4029075" cy="1587500"/>
          </a:xfrm>
          <a:prstGeom prst="roundRect">
            <a:avLst>
              <a:gd name="adj" fmla="val 16667"/>
            </a:avLst>
          </a:prstGeom>
          <a:solidFill>
            <a:srgbClr val="FFFF99"/>
          </a:solidFill>
          <a:ln w="28575">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200" b="0" baseline="0">
                <a:solidFill>
                  <a:srgbClr val="0000FF"/>
                </a:solidFill>
              </a:rPr>
              <a:t>&gt;0</a:t>
            </a:r>
          </a:p>
          <a:p>
            <a:pPr algn="ctr" eaLnBrk="1" hangingPunct="1">
              <a:spcBef>
                <a:spcPct val="0"/>
              </a:spcBef>
              <a:buClrTx/>
              <a:buFontTx/>
              <a:buNone/>
            </a:pPr>
            <a:r>
              <a:rPr lang="en-US" altLang="en-US" sz="2200" b="0" baseline="0">
                <a:solidFill>
                  <a:srgbClr val="0000FF"/>
                </a:solidFill>
              </a:rPr>
              <a:t>Net exports to foreign countries</a:t>
            </a:r>
          </a:p>
        </p:txBody>
      </p:sp>
      <p:sp>
        <p:nvSpPr>
          <p:cNvPr id="25" name="Rectangle 3"/>
          <p:cNvSpPr txBox="1">
            <a:spLocks noChangeArrowheads="1"/>
          </p:cNvSpPr>
          <p:nvPr/>
        </p:nvSpPr>
        <p:spPr bwMode="auto">
          <a:xfrm>
            <a:off x="142875" y="3976688"/>
            <a:ext cx="8820150" cy="278606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687388" indent="-230188" algn="l" rtl="0" eaLnBrk="0" fontAlgn="base" hangingPunct="0">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76225" algn="l" rtl="0" eaLnBrk="0" fontAlgn="base" hangingPunct="0">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0000"/>
              </a:buClr>
              <a:buFont typeface="Wingdings"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a:lstStyle>
          <a:p>
            <a:pPr marL="0" indent="0" eaLnBrk="1" hangingPunct="1">
              <a:buFont typeface="Arial Unicode MS" pitchFamily="34" charset="-128"/>
              <a:buNone/>
              <a:defRPr/>
            </a:pPr>
            <a:r>
              <a:rPr lang="en-US" b="0" kern="0" baseline="0" dirty="0"/>
              <a:t>If exports are larger than imports (=</a:t>
            </a:r>
            <a:r>
              <a:rPr lang="en-US" b="0" kern="0" baseline="0" dirty="0">
                <a:solidFill>
                  <a:srgbClr val="FF0000"/>
                </a:solidFill>
              </a:rPr>
              <a:t>positive balance </a:t>
            </a:r>
            <a:r>
              <a:rPr lang="en-US" b="0" kern="0" baseline="0" dirty="0">
                <a:solidFill>
                  <a:srgbClr val="00FF00"/>
                </a:solidFill>
              </a:rPr>
              <a:t>of current account = current account surplus</a:t>
            </a:r>
            <a:r>
              <a:rPr lang="en-US" b="0" kern="0" baseline="0" dirty="0"/>
              <a:t>), credit supply to foreign countries must also be larger than credit  supply from foreign countries (=</a:t>
            </a:r>
            <a:r>
              <a:rPr lang="en-US" b="0" kern="0" baseline="0" dirty="0">
                <a:solidFill>
                  <a:srgbClr val="FF0000"/>
                </a:solidFill>
              </a:rPr>
              <a:t>positive balance </a:t>
            </a:r>
            <a:r>
              <a:rPr lang="en-US" b="0" kern="0" baseline="0" dirty="0">
                <a:solidFill>
                  <a:srgbClr val="00FF00"/>
                </a:solidFill>
              </a:rPr>
              <a:t>of capital payments</a:t>
            </a:r>
            <a:r>
              <a:rPr lang="en-US" b="0" kern="0" baseline="0" dirty="0"/>
              <a:t>).</a:t>
            </a:r>
          </a:p>
          <a:p>
            <a:pPr marL="0" indent="0" eaLnBrk="1" hangingPunct="1">
              <a:lnSpc>
                <a:spcPts val="1600"/>
              </a:lnSpc>
              <a:buFont typeface="Arial Unicode MS" pitchFamily="34" charset="-128"/>
              <a:buNone/>
              <a:defRPr/>
            </a:pPr>
            <a:endParaRPr lang="en-US" b="0" kern="0" baseline="0" dirty="0"/>
          </a:p>
          <a:p>
            <a:pPr marL="0" indent="0" eaLnBrk="1" hangingPunct="1">
              <a:buFont typeface="Arial Unicode MS" pitchFamily="34" charset="-128"/>
              <a:buNone/>
              <a:defRPr/>
            </a:pPr>
            <a:r>
              <a:rPr lang="en-US" b="0" kern="0" baseline="0" dirty="0"/>
              <a:t>=&gt; </a:t>
            </a:r>
            <a:r>
              <a:rPr lang="en-US" b="0" kern="0" baseline="0" dirty="0">
                <a:solidFill>
                  <a:srgbClr val="00FF00"/>
                </a:solidFill>
              </a:rPr>
              <a:t>Foreign countries </a:t>
            </a:r>
            <a:r>
              <a:rPr lang="en-US" b="0" kern="0" baseline="0" dirty="0"/>
              <a:t>will run into </a:t>
            </a:r>
            <a:r>
              <a:rPr lang="en-US" b="0" kern="0" baseline="0" dirty="0">
                <a:solidFill>
                  <a:srgbClr val="00FF00"/>
                </a:solidFill>
              </a:rPr>
              <a:t>debt</a:t>
            </a:r>
            <a:r>
              <a:rPr lang="en-US" b="0" kern="0" baseline="0" dirty="0"/>
              <a:t>, if the </a:t>
            </a:r>
            <a:r>
              <a:rPr lang="en-US" b="0" kern="0" baseline="0" dirty="0">
                <a:solidFill>
                  <a:srgbClr val="00FF00"/>
                </a:solidFill>
              </a:rPr>
              <a:t>current account </a:t>
            </a:r>
            <a:r>
              <a:rPr lang="en-US" b="0" kern="0" baseline="0" dirty="0"/>
              <a:t>balance is </a:t>
            </a:r>
            <a:r>
              <a:rPr lang="en-US" b="0" kern="0" baseline="0" dirty="0">
                <a:solidFill>
                  <a:srgbClr val="00FF00"/>
                </a:solidFill>
              </a:rPr>
              <a:t>positive</a:t>
            </a:r>
            <a:r>
              <a:rPr lang="en-US" b="0" kern="0" baseline="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9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1" grpId="0" animBg="1"/>
      <p:bldP spid="41992" grpId="0" animBg="1"/>
      <p:bldP spid="41993" grpId="0" animBg="1"/>
      <p:bldP spid="4199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3AE51D3E-7387-4C99-9B4B-78FB42765B43}" type="slidenum">
              <a:rPr lang="de-DE" altLang="en-US" sz="1600" baseline="-25000" smtClean="0">
                <a:solidFill>
                  <a:srgbClr val="FFFFFF"/>
                </a:solidFill>
              </a:rPr>
              <a:pPr>
                <a:spcBef>
                  <a:spcPct val="0"/>
                </a:spcBef>
                <a:buClrTx/>
                <a:buFontTx/>
                <a:buNone/>
              </a:pPr>
              <a:t>13</a:t>
            </a:fld>
            <a:r>
              <a:rPr lang="de-DE" altLang="en-US" sz="1600" baseline="-25000">
                <a:solidFill>
                  <a:srgbClr val="FFFFFF"/>
                </a:solidFill>
              </a:rPr>
              <a:t> -</a:t>
            </a:r>
          </a:p>
        </p:txBody>
      </p:sp>
      <p:sp>
        <p:nvSpPr>
          <p:cNvPr id="4403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7605252" name="Rectangle 4"/>
          <p:cNvSpPr>
            <a:spLocks noGrp="1" noChangeArrowheads="1"/>
          </p:cNvSpPr>
          <p:nvPr>
            <p:ph type="title" idx="4294967295"/>
          </p:nvPr>
        </p:nvSpPr>
        <p:spPr/>
        <p:txBody>
          <a:bodyPr/>
          <a:lstStyle/>
          <a:p>
            <a:pPr eaLnBrk="1" hangingPunct="1">
              <a:defRPr/>
            </a:pPr>
            <a:r>
              <a:rPr lang="en-US" sz="3000" dirty="0"/>
              <a:t>2. Economic Growth in Open Economies</a:t>
            </a:r>
            <a:br>
              <a:rPr lang="de-DE" sz="3000" dirty="0"/>
            </a:br>
            <a:r>
              <a:rPr lang="en-US" dirty="0"/>
              <a:t>2.1. The Balance of Payments</a:t>
            </a:r>
            <a:endParaRPr lang="de-DE" dirty="0"/>
          </a:p>
        </p:txBody>
      </p:sp>
      <p:sp>
        <p:nvSpPr>
          <p:cNvPr id="7605253" name="Rectangle 5"/>
          <p:cNvSpPr>
            <a:spLocks noGrp="1" noChangeArrowheads="1"/>
          </p:cNvSpPr>
          <p:nvPr>
            <p:ph type="body" idx="4294967295"/>
          </p:nvPr>
        </p:nvSpPr>
        <p:spPr>
          <a:xfrm>
            <a:off x="457200" y="1100138"/>
            <a:ext cx="8229600" cy="4525962"/>
          </a:xfrm>
        </p:spPr>
        <p:txBody>
          <a:bodyPr/>
          <a:lstStyle/>
          <a:p>
            <a:pPr eaLnBrk="1" hangingPunct="1">
              <a:buFont typeface="Arial Unicode MS" pitchFamily="34" charset="-128"/>
              <a:buNone/>
              <a:defRPr/>
            </a:pPr>
            <a:r>
              <a:rPr lang="de-DE" dirty="0"/>
              <a:t>                  S</a:t>
            </a:r>
            <a:r>
              <a:rPr lang="de-DE" baseline="-25000" dirty="0"/>
              <a:t>t</a:t>
            </a:r>
            <a:r>
              <a:rPr lang="de-DE" dirty="0"/>
              <a:t>    –   (</a:t>
            </a:r>
            <a:r>
              <a:rPr lang="de-DE" dirty="0" err="1"/>
              <a:t>I</a:t>
            </a:r>
            <a:r>
              <a:rPr lang="de-DE" baseline="-25000" dirty="0" err="1"/>
              <a:t>t</a:t>
            </a:r>
            <a:r>
              <a:rPr lang="de-DE" dirty="0"/>
              <a:t> + </a:t>
            </a:r>
            <a:r>
              <a:rPr lang="de-DE" dirty="0" err="1"/>
              <a:t>D</a:t>
            </a:r>
            <a:r>
              <a:rPr lang="de-DE" baseline="-25000" dirty="0" err="1"/>
              <a:t>G,t</a:t>
            </a:r>
            <a:r>
              <a:rPr lang="de-DE" baseline="-25000" dirty="0"/>
              <a:t> </a:t>
            </a:r>
            <a:r>
              <a:rPr lang="de-DE" dirty="0">
                <a:effectLst/>
              </a:rPr>
              <a:t>)</a:t>
            </a:r>
            <a:r>
              <a:rPr lang="de-DE" baseline="-25000" dirty="0"/>
              <a:t>       </a:t>
            </a:r>
            <a:r>
              <a:rPr lang="de-DE" dirty="0"/>
              <a:t>=         </a:t>
            </a:r>
            <a:r>
              <a:rPr lang="de-DE" dirty="0" err="1"/>
              <a:t>X</a:t>
            </a:r>
            <a:r>
              <a:rPr lang="de-DE" baseline="-25000" dirty="0" err="1"/>
              <a:t>t</a:t>
            </a:r>
            <a:r>
              <a:rPr lang="de-DE" dirty="0"/>
              <a:t>   –   </a:t>
            </a:r>
            <a:r>
              <a:rPr lang="de-DE" dirty="0" err="1"/>
              <a:t>M</a:t>
            </a:r>
            <a:r>
              <a:rPr lang="de-DE" baseline="-25000" dirty="0" err="1"/>
              <a:t>t</a:t>
            </a:r>
            <a:endParaRPr lang="en-US" dirty="0"/>
          </a:p>
        </p:txBody>
      </p:sp>
      <p:sp>
        <p:nvSpPr>
          <p:cNvPr id="44038" name="AutoShape 16"/>
          <p:cNvSpPr>
            <a:spLocks/>
          </p:cNvSpPr>
          <p:nvPr/>
        </p:nvSpPr>
        <p:spPr bwMode="auto">
          <a:xfrm rot="5400000">
            <a:off x="3012282" y="631031"/>
            <a:ext cx="366712" cy="2371725"/>
          </a:xfrm>
          <a:prstGeom prst="rightBrace">
            <a:avLst>
              <a:gd name="adj1" fmla="val 90875"/>
              <a:gd name="adj2" fmla="val 50000"/>
            </a:avLst>
          </a:prstGeom>
          <a:noFill/>
          <a:ln w="38100">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0" baseline="0">
              <a:solidFill>
                <a:srgbClr val="66FFFF"/>
              </a:solidFill>
            </a:endParaRPr>
          </a:p>
        </p:txBody>
      </p:sp>
      <p:sp>
        <p:nvSpPr>
          <p:cNvPr id="44039" name="AutoShape 17"/>
          <p:cNvSpPr>
            <a:spLocks/>
          </p:cNvSpPr>
          <p:nvPr/>
        </p:nvSpPr>
        <p:spPr bwMode="auto">
          <a:xfrm rot="5400000">
            <a:off x="6088063" y="1011237"/>
            <a:ext cx="368300" cy="1609725"/>
          </a:xfrm>
          <a:prstGeom prst="rightBrace">
            <a:avLst>
              <a:gd name="adj1" fmla="val 90874"/>
              <a:gd name="adj2" fmla="val 50000"/>
            </a:avLst>
          </a:prstGeom>
          <a:noFill/>
          <a:ln w="38100">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0" baseline="0">
              <a:solidFill>
                <a:srgbClr val="66FFFF"/>
              </a:solidFill>
            </a:endParaRPr>
          </a:p>
        </p:txBody>
      </p:sp>
      <p:sp>
        <p:nvSpPr>
          <p:cNvPr id="44040" name="_s1031"/>
          <p:cNvSpPr>
            <a:spLocks noChangeArrowheads="1"/>
          </p:cNvSpPr>
          <p:nvPr/>
        </p:nvSpPr>
        <p:spPr bwMode="auto">
          <a:xfrm>
            <a:off x="142875" y="2117725"/>
            <a:ext cx="3914775" cy="1587500"/>
          </a:xfrm>
          <a:prstGeom prst="roundRect">
            <a:avLst>
              <a:gd name="adj" fmla="val 16667"/>
            </a:avLst>
          </a:prstGeom>
          <a:solidFill>
            <a:srgbClr val="FFFF99"/>
          </a:solidFill>
          <a:ln w="28575">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200" b="0" baseline="0" dirty="0">
                <a:solidFill>
                  <a:srgbClr val="0000FF"/>
                </a:solidFill>
              </a:rPr>
              <a:t>&lt; 0</a:t>
            </a:r>
          </a:p>
          <a:p>
            <a:pPr algn="ctr" eaLnBrk="1" hangingPunct="1">
              <a:spcBef>
                <a:spcPct val="0"/>
              </a:spcBef>
              <a:buClrTx/>
              <a:buFontTx/>
              <a:buNone/>
            </a:pPr>
            <a:r>
              <a:rPr lang="en-US" altLang="en-US" sz="2200" b="0" baseline="0" dirty="0">
                <a:solidFill>
                  <a:srgbClr val="0000FF"/>
                </a:solidFill>
              </a:rPr>
              <a:t>Net credit supply to foreign countries</a:t>
            </a:r>
          </a:p>
        </p:txBody>
      </p:sp>
      <p:sp>
        <p:nvSpPr>
          <p:cNvPr id="44041" name="_s1031"/>
          <p:cNvSpPr>
            <a:spLocks noChangeArrowheads="1"/>
          </p:cNvSpPr>
          <p:nvPr/>
        </p:nvSpPr>
        <p:spPr bwMode="auto">
          <a:xfrm>
            <a:off x="4214813" y="2647950"/>
            <a:ext cx="523875" cy="53340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200" b="0" baseline="0" dirty="0">
                <a:solidFill>
                  <a:srgbClr val="0000FF"/>
                </a:solidFill>
              </a:rPr>
              <a:t>=</a:t>
            </a:r>
          </a:p>
        </p:txBody>
      </p:sp>
      <p:sp>
        <p:nvSpPr>
          <p:cNvPr id="44042" name="_s1031"/>
          <p:cNvSpPr>
            <a:spLocks noChangeArrowheads="1"/>
          </p:cNvSpPr>
          <p:nvPr/>
        </p:nvSpPr>
        <p:spPr bwMode="auto">
          <a:xfrm>
            <a:off x="4933950" y="2117725"/>
            <a:ext cx="4029075" cy="1587500"/>
          </a:xfrm>
          <a:prstGeom prst="roundRect">
            <a:avLst>
              <a:gd name="adj" fmla="val 16667"/>
            </a:avLst>
          </a:prstGeom>
          <a:solidFill>
            <a:srgbClr val="FFFF99"/>
          </a:solidFill>
          <a:ln w="28575">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Arial Unicode MS" pitchFamily="34" charset="-128"/>
              <a:buNone/>
            </a:pPr>
            <a:r>
              <a:rPr lang="de-DE" altLang="en-US" sz="2200" b="0" baseline="0" dirty="0">
                <a:solidFill>
                  <a:srgbClr val="0000FF"/>
                </a:solidFill>
              </a:rPr>
              <a:t>&lt; 0</a:t>
            </a:r>
          </a:p>
          <a:p>
            <a:pPr algn="ctr" eaLnBrk="1" hangingPunct="1">
              <a:spcBef>
                <a:spcPct val="0"/>
              </a:spcBef>
              <a:buClrTx/>
              <a:buFontTx/>
              <a:buNone/>
            </a:pPr>
            <a:r>
              <a:rPr lang="en-US" altLang="en-US" sz="2200" b="0" baseline="0" dirty="0">
                <a:solidFill>
                  <a:srgbClr val="0000FF"/>
                </a:solidFill>
              </a:rPr>
              <a:t>Net exports to foreign countries</a:t>
            </a:r>
          </a:p>
        </p:txBody>
      </p:sp>
      <p:sp>
        <p:nvSpPr>
          <p:cNvPr id="25" name="Rectangle 3"/>
          <p:cNvSpPr txBox="1">
            <a:spLocks noChangeArrowheads="1"/>
          </p:cNvSpPr>
          <p:nvPr/>
        </p:nvSpPr>
        <p:spPr bwMode="auto">
          <a:xfrm>
            <a:off x="142875" y="3976688"/>
            <a:ext cx="8820150" cy="278606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687388" indent="-230188" algn="l" rtl="0" eaLnBrk="0" fontAlgn="base" hangingPunct="0">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76225" algn="l" rtl="0" eaLnBrk="0" fontAlgn="base" hangingPunct="0">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0000"/>
              </a:buClr>
              <a:buFont typeface="Wingdings"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a:lstStyle>
          <a:p>
            <a:pPr marL="0" indent="0" algn="ctr" eaLnBrk="1" hangingPunct="1">
              <a:buFont typeface="Arial Unicode MS" pitchFamily="34" charset="-128"/>
              <a:buNone/>
              <a:defRPr/>
            </a:pPr>
            <a:r>
              <a:rPr lang="en-US" b="0" kern="0" baseline="0" dirty="0"/>
              <a:t>If imports are larger than exports (=</a:t>
            </a:r>
            <a:r>
              <a:rPr lang="en-US" b="0" kern="0" baseline="0" dirty="0">
                <a:solidFill>
                  <a:srgbClr val="FF0000"/>
                </a:solidFill>
              </a:rPr>
              <a:t>negative balance </a:t>
            </a:r>
            <a:r>
              <a:rPr lang="en-US" b="0" kern="0" baseline="0" dirty="0">
                <a:solidFill>
                  <a:srgbClr val="00FF00"/>
                </a:solidFill>
              </a:rPr>
              <a:t>of current account = current account deficit</a:t>
            </a:r>
            <a:r>
              <a:rPr lang="en-US" b="0" kern="0" baseline="0" dirty="0"/>
              <a:t>), credit supply to foreign countries must be smaller than credit  supply from foreign countries (=</a:t>
            </a:r>
            <a:r>
              <a:rPr lang="en-US" b="0" kern="0" baseline="0" dirty="0">
                <a:solidFill>
                  <a:srgbClr val="FF0000"/>
                </a:solidFill>
              </a:rPr>
              <a:t>negative balance </a:t>
            </a:r>
            <a:r>
              <a:rPr lang="en-US" b="0" kern="0" baseline="0" dirty="0">
                <a:solidFill>
                  <a:srgbClr val="00FF00"/>
                </a:solidFill>
              </a:rPr>
              <a:t>of capital payments</a:t>
            </a:r>
            <a:r>
              <a:rPr lang="en-US" b="0" kern="0" baseline="0" dirty="0"/>
              <a:t>).</a:t>
            </a:r>
          </a:p>
          <a:p>
            <a:pPr marL="0" indent="0" eaLnBrk="1" hangingPunct="1">
              <a:lnSpc>
                <a:spcPts val="1600"/>
              </a:lnSpc>
              <a:buFont typeface="Arial Unicode MS" pitchFamily="34" charset="-128"/>
              <a:buNone/>
              <a:defRPr/>
            </a:pPr>
            <a:endParaRPr lang="en-US" b="0" kern="0" baseline="0" dirty="0"/>
          </a:p>
          <a:p>
            <a:pPr marL="0" indent="0" eaLnBrk="1" hangingPunct="1">
              <a:buFont typeface="Arial Unicode MS" pitchFamily="34" charset="-128"/>
              <a:buNone/>
              <a:defRPr/>
            </a:pPr>
            <a:r>
              <a:rPr lang="en-US" b="0" kern="0" baseline="0" dirty="0"/>
              <a:t>=&gt; </a:t>
            </a:r>
            <a:r>
              <a:rPr lang="en-US" b="0" kern="0" baseline="0" dirty="0">
                <a:solidFill>
                  <a:srgbClr val="00FF00"/>
                </a:solidFill>
              </a:rPr>
              <a:t>The home country </a:t>
            </a:r>
            <a:r>
              <a:rPr lang="en-US" b="0" kern="0" baseline="0" dirty="0"/>
              <a:t>will run into </a:t>
            </a:r>
            <a:r>
              <a:rPr lang="en-US" b="0" kern="0" baseline="0" dirty="0">
                <a:solidFill>
                  <a:srgbClr val="00FF00"/>
                </a:solidFill>
              </a:rPr>
              <a:t>debt</a:t>
            </a:r>
            <a:r>
              <a:rPr lang="en-US" b="0" kern="0" baseline="0" dirty="0"/>
              <a:t>, if the </a:t>
            </a:r>
            <a:r>
              <a:rPr lang="en-US" b="0" kern="0" baseline="0" dirty="0">
                <a:solidFill>
                  <a:srgbClr val="00FF00"/>
                </a:solidFill>
              </a:rPr>
              <a:t>current account </a:t>
            </a:r>
            <a:r>
              <a:rPr lang="en-US" b="0" kern="0" baseline="0" dirty="0"/>
              <a:t>balance is </a:t>
            </a:r>
            <a:r>
              <a:rPr lang="en-US" b="0" kern="0" baseline="0" dirty="0">
                <a:solidFill>
                  <a:srgbClr val="00FF00"/>
                </a:solidFill>
              </a:rPr>
              <a:t>negative</a:t>
            </a:r>
            <a:r>
              <a:rPr lang="en-US" b="0" kern="0" baseline="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0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39" grpId="0" animBg="1"/>
      <p:bldP spid="44040" grpId="0" animBg="1"/>
      <p:bldP spid="44041" grpId="0" animBg="1"/>
      <p:bldP spid="4404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8DC536C0-F409-405D-BE72-81D739348F51}"/>
              </a:ext>
            </a:extLst>
          </p:cNvPr>
          <p:cNvGraphicFramePr>
            <a:graphicFrameLocks noChangeAspect="1"/>
          </p:cNvGraphicFramePr>
          <p:nvPr>
            <p:extLst/>
          </p:nvPr>
        </p:nvGraphicFramePr>
        <p:xfrm>
          <a:off x="-1" y="-1"/>
          <a:ext cx="9173323" cy="6853239"/>
        </p:xfrm>
        <a:graphic>
          <a:graphicData uri="http://schemas.openxmlformats.org/presentationml/2006/ole">
            <mc:AlternateContent xmlns:mc="http://schemas.openxmlformats.org/markup-compatibility/2006">
              <mc:Choice xmlns:v="urn:schemas-microsoft-com:vml" Requires="v">
                <p:oleObj spid="_x0000_s135185" name="Worksheet" r:id="rId4" imgW="9296503" imgH="6004580" progId="Excel.Sheet.12">
                  <p:link updateAutomatic="1"/>
                </p:oleObj>
              </mc:Choice>
              <mc:Fallback>
                <p:oleObj name="Worksheet" r:id="rId4" imgW="9296503" imgH="6004580" progId="Excel.Sheet.12">
                  <p:link updateAutomatic="1"/>
                  <p:pic>
                    <p:nvPicPr>
                      <p:cNvPr id="3" name="Objekt 2">
                        <a:extLst>
                          <a:ext uri="{FF2B5EF4-FFF2-40B4-BE49-F238E27FC236}">
                            <a16:creationId xmlns:a16="http://schemas.microsoft.com/office/drawing/2014/main" id="{8DC536C0-F409-405D-BE72-81D739348F51}"/>
                          </a:ext>
                        </a:extLst>
                      </p:cNvPr>
                      <p:cNvPicPr/>
                      <p:nvPr/>
                    </p:nvPicPr>
                    <p:blipFill>
                      <a:blip r:embed="rId5"/>
                      <a:stretch>
                        <a:fillRect/>
                      </a:stretch>
                    </p:blipFill>
                    <p:spPr>
                      <a:xfrm>
                        <a:off x="-1" y="-1"/>
                        <a:ext cx="9173323" cy="6853239"/>
                      </a:xfrm>
                      <a:prstGeom prst="rect">
                        <a:avLst/>
                      </a:prstGeom>
                    </p:spPr>
                  </p:pic>
                </p:oleObj>
              </mc:Fallback>
            </mc:AlternateContent>
          </a:graphicData>
        </a:graphic>
      </p:graphicFrame>
      <p:sp>
        <p:nvSpPr>
          <p:cNvPr id="12083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C1D404A5-23AD-4F4A-BF8C-80AA33234DB8}" type="slidenum">
              <a:rPr lang="de-DE" altLang="en-US" sz="1600"/>
              <a:pPr>
                <a:spcBef>
                  <a:spcPct val="0"/>
                </a:spcBef>
                <a:buClrTx/>
                <a:buFontTx/>
                <a:buNone/>
              </a:pPr>
              <a:t>14</a:t>
            </a:fld>
            <a:r>
              <a:rPr lang="de-DE" altLang="en-US" sz="1600"/>
              <a:t> -</a:t>
            </a:r>
          </a:p>
        </p:txBody>
      </p:sp>
      <p:sp>
        <p:nvSpPr>
          <p:cNvPr id="120835" name="Fußzeilenplatzhalter 4"/>
          <p:cNvSpPr>
            <a:spLocks noGrp="1"/>
          </p:cNvSpPr>
          <p:nvPr>
            <p:ph type="ftr" sz="quarter" idx="11"/>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20837" name="AutoShape 20">
            <a:hlinkClick r:id="rId6" highlightClick="1"/>
          </p:cNvPr>
          <p:cNvSpPr>
            <a:spLocks noChangeArrowheads="1"/>
          </p:cNvSpPr>
          <p:nvPr/>
        </p:nvSpPr>
        <p:spPr bwMode="auto">
          <a:xfrm>
            <a:off x="8004479" y="6457663"/>
            <a:ext cx="438150" cy="276225"/>
          </a:xfrm>
          <a:prstGeom prst="actionButtonForwardNext">
            <a:avLst/>
          </a:prstGeom>
          <a:solidFill>
            <a:srgbClr val="99CCFF"/>
          </a:solidFill>
          <a:ln w="12700">
            <a:solidFill>
              <a:srgbClr val="0000FF"/>
            </a:solidFill>
            <a:miter lim="800000"/>
            <a:headEnd/>
            <a:tailEnd type="none" w="lg" len="med"/>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de-DE" altLang="en-US" sz="2500">
              <a:solidFill>
                <a:schemeClr val="tx2"/>
              </a:solidFill>
            </a:endParaRPr>
          </a:p>
        </p:txBody>
      </p:sp>
      <p:sp>
        <p:nvSpPr>
          <p:cNvPr id="9" name="Geschweifte Klammer links 2">
            <a:extLst>
              <a:ext uri="{FF2B5EF4-FFF2-40B4-BE49-F238E27FC236}">
                <a16:creationId xmlns:a16="http://schemas.microsoft.com/office/drawing/2014/main" id="{9BF1B2D6-F2C5-4660-9DE2-9F6FB9EC1B68}"/>
              </a:ext>
            </a:extLst>
          </p:cNvPr>
          <p:cNvSpPr>
            <a:spLocks/>
          </p:cNvSpPr>
          <p:nvPr/>
        </p:nvSpPr>
        <p:spPr bwMode="auto">
          <a:xfrm>
            <a:off x="552450" y="1085850"/>
            <a:ext cx="285750" cy="771525"/>
          </a:xfrm>
          <a:prstGeom prst="leftBrace">
            <a:avLst>
              <a:gd name="adj1" fmla="val 8338"/>
              <a:gd name="adj2" fmla="val 6975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0" name="Textfeld 3">
            <a:extLst>
              <a:ext uri="{FF2B5EF4-FFF2-40B4-BE49-F238E27FC236}">
                <a16:creationId xmlns:a16="http://schemas.microsoft.com/office/drawing/2014/main" id="{64A6A135-7481-4261-B85B-91AD4BB98F92}"/>
              </a:ext>
            </a:extLst>
          </p:cNvPr>
          <p:cNvSpPr txBox="1">
            <a:spLocks noChangeArrowheads="1"/>
          </p:cNvSpPr>
          <p:nvPr/>
        </p:nvSpPr>
        <p:spPr bwMode="auto">
          <a:xfrm>
            <a:off x="-9525" y="1471613"/>
            <a:ext cx="652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1800" dirty="0">
                <a:solidFill>
                  <a:srgbClr val="FF0000"/>
                </a:solidFill>
              </a:rPr>
              <a:t>17%</a:t>
            </a:r>
          </a:p>
        </p:txBody>
      </p:sp>
      <p:sp>
        <p:nvSpPr>
          <p:cNvPr id="11" name="Geschweifte Klammer links 10">
            <a:extLst>
              <a:ext uri="{FF2B5EF4-FFF2-40B4-BE49-F238E27FC236}">
                <a16:creationId xmlns:a16="http://schemas.microsoft.com/office/drawing/2014/main" id="{40C97822-9AD8-4B24-B470-15F797E36D09}"/>
              </a:ext>
            </a:extLst>
          </p:cNvPr>
          <p:cNvSpPr/>
          <p:nvPr/>
        </p:nvSpPr>
        <p:spPr bwMode="auto">
          <a:xfrm flipH="1">
            <a:off x="857250" y="1047750"/>
            <a:ext cx="285750" cy="1373188"/>
          </a:xfrm>
          <a:prstGeom prst="leftBrace">
            <a:avLst>
              <a:gd name="adj1" fmla="val 8333"/>
              <a:gd name="adj2" fmla="val 62956"/>
            </a:avLst>
          </a:prstGeom>
          <a:noFill/>
          <a:ln w="25400" cap="flat" cmpd="sng" algn="ctr">
            <a:solidFill>
              <a:srgbClr val="FF0000"/>
            </a:solidFill>
            <a:prstDash val="solid"/>
            <a:round/>
            <a:headEnd type="none" w="med" len="med"/>
            <a:tailEnd type="none" w="med" len="med"/>
          </a:ln>
          <a:effectLst/>
        </p:spPr>
        <p:txBody>
          <a:bodyPr lIns="90000" tIns="46800" rIns="90000" bIns="46800"/>
          <a:lstStyle/>
          <a:p>
            <a:pPr marL="355600" indent="-355600" eaLnBrk="1" hangingPunct="1">
              <a:spcBef>
                <a:spcPct val="20000"/>
              </a:spcBef>
              <a:buClr>
                <a:srgbClr val="FF0000"/>
              </a:buClr>
              <a:buFont typeface="Arial Unicode MS" pitchFamily="34" charset="-128"/>
              <a:buNone/>
              <a:defRPr/>
            </a:pPr>
            <a:endParaRPr lang="en-US">
              <a:solidFill>
                <a:schemeClr val="bg2">
                  <a:lumMod val="50000"/>
                  <a:lumOff val="50000"/>
                </a:schemeClr>
              </a:solidFill>
            </a:endParaRPr>
          </a:p>
        </p:txBody>
      </p:sp>
      <p:sp>
        <p:nvSpPr>
          <p:cNvPr id="12" name="Textfeld 16">
            <a:extLst>
              <a:ext uri="{FF2B5EF4-FFF2-40B4-BE49-F238E27FC236}">
                <a16:creationId xmlns:a16="http://schemas.microsoft.com/office/drawing/2014/main" id="{BA46D5B9-9638-48F3-9756-85450A3F79BE}"/>
              </a:ext>
            </a:extLst>
          </p:cNvPr>
          <p:cNvSpPr txBox="1">
            <a:spLocks noChangeArrowheads="1"/>
          </p:cNvSpPr>
          <p:nvPr/>
        </p:nvSpPr>
        <p:spPr bwMode="auto">
          <a:xfrm>
            <a:off x="1071563" y="1743075"/>
            <a:ext cx="966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1800" dirty="0">
                <a:solidFill>
                  <a:srgbClr val="FF0000"/>
                </a:solidFill>
              </a:rPr>
              <a:t>28,5%</a:t>
            </a:r>
          </a:p>
        </p:txBody>
      </p:sp>
      <p:sp>
        <p:nvSpPr>
          <p:cNvPr id="13" name="Geschweifte Klammer links 13">
            <a:extLst>
              <a:ext uri="{FF2B5EF4-FFF2-40B4-BE49-F238E27FC236}">
                <a16:creationId xmlns:a16="http://schemas.microsoft.com/office/drawing/2014/main" id="{694C2E2E-60A4-45FD-8F77-BF51B1C67CBD}"/>
              </a:ext>
            </a:extLst>
          </p:cNvPr>
          <p:cNvSpPr>
            <a:spLocks/>
          </p:cNvSpPr>
          <p:nvPr/>
        </p:nvSpPr>
        <p:spPr bwMode="auto">
          <a:xfrm flipH="1">
            <a:off x="8677275" y="1276350"/>
            <a:ext cx="139184" cy="152400"/>
          </a:xfrm>
          <a:prstGeom prst="leftBrace">
            <a:avLst>
              <a:gd name="adj1" fmla="val 8333"/>
              <a:gd name="adj2" fmla="val 6975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4" name="Textfeld 14">
            <a:extLst>
              <a:ext uri="{FF2B5EF4-FFF2-40B4-BE49-F238E27FC236}">
                <a16:creationId xmlns:a16="http://schemas.microsoft.com/office/drawing/2014/main" id="{359CC5FB-6079-4E15-B9BF-4CC718797166}"/>
              </a:ext>
            </a:extLst>
          </p:cNvPr>
          <p:cNvSpPr txBox="1">
            <a:spLocks noChangeArrowheads="1"/>
          </p:cNvSpPr>
          <p:nvPr/>
        </p:nvSpPr>
        <p:spPr bwMode="auto">
          <a:xfrm rot="16200000">
            <a:off x="8591550" y="1107559"/>
            <a:ext cx="723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1800" dirty="0">
                <a:solidFill>
                  <a:srgbClr val="FF0000"/>
                </a:solidFill>
              </a:rPr>
              <a:t>3,6%</a:t>
            </a:r>
          </a:p>
        </p:txBody>
      </p:sp>
      <p:sp>
        <p:nvSpPr>
          <p:cNvPr id="15" name="Geschweifte Klammer links 17">
            <a:extLst>
              <a:ext uri="{FF2B5EF4-FFF2-40B4-BE49-F238E27FC236}">
                <a16:creationId xmlns:a16="http://schemas.microsoft.com/office/drawing/2014/main" id="{3DAA8AC1-F59A-4A2D-BF15-AA06708407F3}"/>
              </a:ext>
            </a:extLst>
          </p:cNvPr>
          <p:cNvSpPr>
            <a:spLocks/>
          </p:cNvSpPr>
          <p:nvPr/>
        </p:nvSpPr>
        <p:spPr bwMode="auto">
          <a:xfrm>
            <a:off x="8405813" y="1281113"/>
            <a:ext cx="214312" cy="1042987"/>
          </a:xfrm>
          <a:prstGeom prst="leftBrace">
            <a:avLst>
              <a:gd name="adj1" fmla="val 8331"/>
              <a:gd name="adj2" fmla="val 6975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6" name="Textfeld 18">
            <a:extLst>
              <a:ext uri="{FF2B5EF4-FFF2-40B4-BE49-F238E27FC236}">
                <a16:creationId xmlns:a16="http://schemas.microsoft.com/office/drawing/2014/main" id="{980C60E8-1D2C-4953-9A7F-5100CBABB12E}"/>
              </a:ext>
            </a:extLst>
          </p:cNvPr>
          <p:cNvSpPr txBox="1">
            <a:spLocks noChangeArrowheads="1"/>
          </p:cNvSpPr>
          <p:nvPr/>
        </p:nvSpPr>
        <p:spPr bwMode="auto">
          <a:xfrm>
            <a:off x="7806818" y="1827213"/>
            <a:ext cx="862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1800" dirty="0">
                <a:solidFill>
                  <a:srgbClr val="FF0000"/>
                </a:solidFill>
              </a:rPr>
              <a:t>21,8%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FFFB755A-837E-40E0-8BCD-FB7C9E942EB7}" type="slidenum">
              <a:rPr lang="de-DE" altLang="en-US" sz="1600" baseline="-25000" smtClean="0">
                <a:solidFill>
                  <a:srgbClr val="FFFFFF"/>
                </a:solidFill>
              </a:rPr>
              <a:pPr>
                <a:spcBef>
                  <a:spcPct val="0"/>
                </a:spcBef>
                <a:buClrTx/>
                <a:buFontTx/>
                <a:buNone/>
              </a:pPr>
              <a:t>15</a:t>
            </a:fld>
            <a:r>
              <a:rPr lang="de-DE" altLang="en-US" sz="1600" baseline="-25000">
                <a:solidFill>
                  <a:srgbClr val="FFFFFF"/>
                </a:solidFill>
              </a:rPr>
              <a:t> -</a:t>
            </a:r>
          </a:p>
        </p:txBody>
      </p:sp>
      <p:sp>
        <p:nvSpPr>
          <p:cNvPr id="4505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7605252" name="Rectangle 4"/>
          <p:cNvSpPr>
            <a:spLocks noGrp="1" noChangeArrowheads="1"/>
          </p:cNvSpPr>
          <p:nvPr>
            <p:ph type="title" idx="4294967295"/>
          </p:nvPr>
        </p:nvSpPr>
        <p:spPr/>
        <p:txBody>
          <a:bodyPr/>
          <a:lstStyle/>
          <a:p>
            <a:pPr eaLnBrk="1" hangingPunct="1">
              <a:defRPr/>
            </a:pPr>
            <a:r>
              <a:rPr lang="en-US" sz="3000" dirty="0"/>
              <a:t>2. Economic Growth in Open Economies</a:t>
            </a:r>
            <a:br>
              <a:rPr lang="de-DE" sz="3000" dirty="0"/>
            </a:br>
            <a:r>
              <a:rPr lang="en-US" dirty="0"/>
              <a:t>2.1. The Balance of Payments</a:t>
            </a:r>
            <a:endParaRPr lang="de-DE" dirty="0"/>
          </a:p>
        </p:txBody>
      </p:sp>
      <p:sp>
        <p:nvSpPr>
          <p:cNvPr id="7605253" name="Rectangle 5"/>
          <p:cNvSpPr>
            <a:spLocks noGrp="1" noChangeArrowheads="1"/>
          </p:cNvSpPr>
          <p:nvPr>
            <p:ph type="body" idx="4294967295"/>
          </p:nvPr>
        </p:nvSpPr>
        <p:spPr>
          <a:xfrm>
            <a:off x="323850" y="1100138"/>
            <a:ext cx="8639175" cy="976312"/>
          </a:xfrm>
        </p:spPr>
        <p:txBody>
          <a:bodyPr/>
          <a:lstStyle/>
          <a:p>
            <a:pPr eaLnBrk="1" hangingPunct="1">
              <a:buFont typeface="Arial Unicode MS" pitchFamily="34" charset="-128"/>
              <a:buNone/>
              <a:defRPr/>
            </a:pPr>
            <a:r>
              <a:rPr lang="en-US" dirty="0"/>
              <a:t>=&gt; </a:t>
            </a:r>
            <a:r>
              <a:rPr lang="en-US" dirty="0">
                <a:solidFill>
                  <a:srgbClr val="00FF00"/>
                </a:solidFill>
              </a:rPr>
              <a:t>Net foreign asset position </a:t>
            </a:r>
          </a:p>
          <a:p>
            <a:pPr eaLnBrk="1" hangingPunct="1">
              <a:buFont typeface="Arial Unicode MS" pitchFamily="34" charset="-128"/>
              <a:buNone/>
              <a:defRPr/>
            </a:pPr>
            <a:r>
              <a:rPr lang="en-US" dirty="0"/>
              <a:t>      = accumulated Current Account </a:t>
            </a:r>
            <a:r>
              <a:rPr lang="en-US" dirty="0" err="1"/>
              <a:t>Balance</a:t>
            </a:r>
            <a:r>
              <a:rPr lang="en-US" baseline="30000" dirty="0" err="1"/>
              <a:t>1</a:t>
            </a:r>
            <a:r>
              <a:rPr lang="en-US" baseline="30000" dirty="0"/>
              <a:t>)</a:t>
            </a:r>
            <a:r>
              <a:rPr lang="en-US" dirty="0"/>
              <a:t>:</a:t>
            </a:r>
          </a:p>
          <a:p>
            <a:pPr eaLnBrk="1" hangingPunct="1">
              <a:buFont typeface="Arial Unicode MS" pitchFamily="34" charset="-128"/>
              <a:buNone/>
              <a:defRPr/>
            </a:pPr>
            <a:endParaRPr lang="de-DE" dirty="0"/>
          </a:p>
          <a:p>
            <a:pPr eaLnBrk="1" hangingPunct="1">
              <a:buFont typeface="Arial Unicode MS" pitchFamily="34" charset="-128"/>
              <a:buNone/>
              <a:defRPr/>
            </a:pPr>
            <a:r>
              <a:rPr lang="de-DE" dirty="0"/>
              <a:t>              </a:t>
            </a:r>
            <a:endParaRPr lang="en-US" dirty="0"/>
          </a:p>
        </p:txBody>
      </p:sp>
      <p:sp>
        <p:nvSpPr>
          <p:cNvPr id="25" name="Rectangle 3"/>
          <p:cNvSpPr txBox="1">
            <a:spLocks noChangeArrowheads="1"/>
          </p:cNvSpPr>
          <p:nvPr/>
        </p:nvSpPr>
        <p:spPr bwMode="auto">
          <a:xfrm>
            <a:off x="142875" y="3514725"/>
            <a:ext cx="8820150" cy="324802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687388" indent="-230188" algn="l" rtl="0" eaLnBrk="0" fontAlgn="base" hangingPunct="0">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76225" algn="l" rtl="0" eaLnBrk="0" fontAlgn="base" hangingPunct="0">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0000"/>
              </a:buClr>
              <a:buFont typeface="Wingdings"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a:lstStyle>
          <a:p>
            <a:pPr eaLnBrk="1" hangingPunct="1">
              <a:lnSpc>
                <a:spcPts val="2400"/>
              </a:lnSpc>
              <a:defRPr/>
            </a:pPr>
            <a:r>
              <a:rPr lang="en-US" b="0" kern="0" baseline="0" dirty="0"/>
              <a:t>Countries, which typically have </a:t>
            </a:r>
            <a:r>
              <a:rPr lang="en-US" b="0" kern="0" baseline="0" dirty="0">
                <a:solidFill>
                  <a:srgbClr val="00FF00"/>
                </a:solidFill>
              </a:rPr>
              <a:t>positive current account balances</a:t>
            </a:r>
            <a:r>
              <a:rPr lang="en-US" b="0" kern="0" baseline="0" dirty="0"/>
              <a:t>, have a growing </a:t>
            </a:r>
            <a:r>
              <a:rPr lang="en-US" b="0" kern="0" baseline="0" dirty="0">
                <a:solidFill>
                  <a:srgbClr val="00FF00"/>
                </a:solidFill>
              </a:rPr>
              <a:t>positive net foreign asset position</a:t>
            </a:r>
            <a:r>
              <a:rPr lang="en-US" b="0" kern="0" baseline="0" dirty="0"/>
              <a:t>, i.e. they are accumulating net wealth.</a:t>
            </a:r>
          </a:p>
          <a:p>
            <a:pPr eaLnBrk="1" hangingPunct="1">
              <a:lnSpc>
                <a:spcPts val="500"/>
              </a:lnSpc>
              <a:defRPr/>
            </a:pPr>
            <a:endParaRPr lang="en-US" b="0" kern="0" baseline="0" dirty="0"/>
          </a:p>
          <a:p>
            <a:pPr eaLnBrk="1" hangingPunct="1">
              <a:lnSpc>
                <a:spcPts val="2400"/>
              </a:lnSpc>
              <a:defRPr/>
            </a:pPr>
            <a:r>
              <a:rPr lang="en-US" b="0" kern="0" baseline="0" dirty="0"/>
              <a:t>Countries, which typically have </a:t>
            </a:r>
            <a:r>
              <a:rPr lang="en-US" b="0" kern="0" baseline="0" dirty="0">
                <a:solidFill>
                  <a:srgbClr val="00FF00"/>
                </a:solidFill>
              </a:rPr>
              <a:t>negative current account balances</a:t>
            </a:r>
            <a:r>
              <a:rPr lang="en-US" b="0" kern="0" baseline="0" dirty="0"/>
              <a:t>, have a growing </a:t>
            </a:r>
            <a:r>
              <a:rPr lang="en-US" b="0" kern="0" baseline="0" dirty="0">
                <a:solidFill>
                  <a:srgbClr val="00FF00"/>
                </a:solidFill>
              </a:rPr>
              <a:t>negative net foreign asset position</a:t>
            </a:r>
            <a:r>
              <a:rPr lang="en-US" b="0" kern="0" baseline="0" dirty="0"/>
              <a:t>, i.e. they run into debt.</a:t>
            </a:r>
          </a:p>
          <a:p>
            <a:pPr eaLnBrk="1" hangingPunct="1">
              <a:lnSpc>
                <a:spcPts val="2400"/>
              </a:lnSpc>
              <a:defRPr/>
            </a:pPr>
            <a:endParaRPr lang="en-US" b="0" kern="0" baseline="0" dirty="0"/>
          </a:p>
          <a:p>
            <a:pPr marL="0" indent="0" eaLnBrk="1" hangingPunct="1">
              <a:lnSpc>
                <a:spcPts val="2400"/>
              </a:lnSpc>
              <a:buNone/>
              <a:defRPr/>
            </a:pPr>
            <a:r>
              <a:rPr lang="en-US" baseline="30000" dirty="0"/>
              <a:t>1) </a:t>
            </a:r>
            <a:r>
              <a:rPr lang="en-US" b="0" kern="0" baseline="0" dirty="0"/>
              <a:t>Important: Due to changes of the Euro denominated market values of assets, deviations from this formula are possible.</a:t>
            </a:r>
          </a:p>
          <a:p>
            <a:pPr eaLnBrk="1" hangingPunct="1">
              <a:lnSpc>
                <a:spcPts val="2400"/>
              </a:lnSpc>
              <a:defRPr/>
            </a:pPr>
            <a:endParaRPr lang="en-US" b="0" kern="0" baseline="0" dirty="0"/>
          </a:p>
        </p:txBody>
      </p:sp>
      <p:sp>
        <p:nvSpPr>
          <p:cNvPr id="3" name="Textfeld 2"/>
          <p:cNvSpPr txBox="1">
            <a:spLocks noRot="1" noChangeAspect="1" noMove="1" noResize="1" noEditPoints="1" noAdjustHandles="1" noChangeArrowheads="1" noChangeShapeType="1" noTextEdit="1"/>
          </p:cNvSpPr>
          <p:nvPr/>
        </p:nvSpPr>
        <p:spPr>
          <a:xfrm>
            <a:off x="2781300" y="2251016"/>
            <a:ext cx="3680118" cy="1099083"/>
          </a:xfrm>
          <a:prstGeom prst="rect">
            <a:avLst/>
          </a:prstGeom>
          <a:blipFill rotWithShape="1">
            <a:blip r:embed="rId3"/>
            <a:stretch>
              <a:fillRect/>
            </a:stretch>
          </a:blipFill>
          <a:ln>
            <a:solidFill>
              <a:schemeClr val="bg1"/>
            </a:solidFill>
          </a:ln>
        </p:spPr>
        <p:txBody>
          <a:bodyPr/>
          <a:lstStyle/>
          <a:p>
            <a:pPr algn="ctr" eaLnBrk="1" hangingPunct="1">
              <a:defRPr/>
            </a:pPr>
            <a:r>
              <a:rPr lang="de-DE" dirty="0">
                <a:noFill/>
              </a:rPr>
              <a:t> </a:t>
            </a:r>
          </a:p>
        </p:txBody>
      </p:sp>
      <p:sp>
        <p:nvSpPr>
          <p:cNvPr id="14" name="Textfeld 13"/>
          <p:cNvSpPr txBox="1">
            <a:spLocks noRot="1" noChangeAspect="1" noMove="1" noResize="1" noEditPoints="1" noAdjustHandles="1" noChangeArrowheads="1" noChangeShapeType="1" noTextEdit="1"/>
          </p:cNvSpPr>
          <p:nvPr/>
        </p:nvSpPr>
        <p:spPr>
          <a:xfrm>
            <a:off x="6499518" y="2251014"/>
            <a:ext cx="2606382" cy="1099083"/>
          </a:xfrm>
          <a:prstGeom prst="rect">
            <a:avLst/>
          </a:prstGeom>
          <a:blipFill rotWithShape="1">
            <a:blip r:embed="rId4"/>
            <a:stretch>
              <a:fillRect/>
            </a:stretch>
          </a:blipFill>
          <a:ln>
            <a:solidFill>
              <a:schemeClr val="bg1"/>
            </a:solidFill>
          </a:ln>
        </p:spPr>
        <p:txBody>
          <a:bodyPr/>
          <a:lstStyle/>
          <a:p>
            <a:pPr algn="ctr" eaLnBrk="1" hangingPunct="1">
              <a:defRPr/>
            </a:pPr>
            <a:r>
              <a:rPr lang="de-DE" dirty="0">
                <a:noFill/>
              </a:rPr>
              <a:t> </a:t>
            </a:r>
          </a:p>
        </p:txBody>
      </p:sp>
      <p:sp>
        <p:nvSpPr>
          <p:cNvPr id="4" name="Textfeld 3"/>
          <p:cNvSpPr txBox="1"/>
          <p:nvPr/>
        </p:nvSpPr>
        <p:spPr>
          <a:xfrm>
            <a:off x="38100" y="2238375"/>
            <a:ext cx="2705100" cy="1111250"/>
          </a:xfrm>
          <a:prstGeom prst="rect">
            <a:avLst/>
          </a:prstGeom>
          <a:solidFill>
            <a:schemeClr val="accent1">
              <a:lumMod val="20000"/>
              <a:lumOff val="80000"/>
            </a:schemeClr>
          </a:solidFill>
          <a:ln>
            <a:solidFill>
              <a:schemeClr val="bg1"/>
            </a:solidFill>
          </a:ln>
        </p:spPr>
        <p:txBody>
          <a:bodyPr lIns="36000" rIns="0" anchor="ctr"/>
          <a:lstStyle/>
          <a:p>
            <a:pPr algn="ctr" eaLnBrk="1" hangingPunct="1">
              <a:defRPr/>
            </a:pPr>
            <a:r>
              <a:rPr lang="en-US" sz="2200" baseline="0" dirty="0">
                <a:solidFill>
                  <a:schemeClr val="tx2">
                    <a:lumMod val="50000"/>
                  </a:schemeClr>
                </a:solidFill>
              </a:rPr>
              <a:t>Net foreign asset position</a:t>
            </a:r>
          </a:p>
        </p:txBody>
      </p:sp>
      <p:sp>
        <p:nvSpPr>
          <p:cNvPr id="2" name="Textfeld 1">
            <a:extLst>
              <a:ext uri="{FF2B5EF4-FFF2-40B4-BE49-F238E27FC236}">
                <a16:creationId xmlns:a16="http://schemas.microsoft.com/office/drawing/2014/main" id="{5A5A9A0E-C262-4E66-9861-098A0CBE3B8E}"/>
              </a:ext>
            </a:extLst>
          </p:cNvPr>
          <p:cNvSpPr txBox="1"/>
          <p:nvPr/>
        </p:nvSpPr>
        <p:spPr>
          <a:xfrm>
            <a:off x="1863522" y="2824225"/>
            <a:ext cx="300941" cy="338554"/>
          </a:xfrm>
          <a:prstGeom prst="rect">
            <a:avLst/>
          </a:prstGeom>
          <a:noFill/>
        </p:spPr>
        <p:txBody>
          <a:bodyPr wrap="square" rtlCol="0">
            <a:spAutoFit/>
          </a:bodyPr>
          <a:lstStyle/>
          <a:p>
            <a:pPr algn="just"/>
            <a:r>
              <a:rPr lang="en-US" dirty="0">
                <a:solidFill>
                  <a:schemeClr val="tx2">
                    <a:lumMod val="50000"/>
                  </a:schemeClr>
                </a:solidFill>
              </a:rPr>
              <a:t>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070DB718-4E35-4625-80C2-D5D68D7A6784}" type="slidenum">
              <a:rPr lang="de-DE" altLang="en-US" sz="1600" baseline="-25000" smtClean="0">
                <a:solidFill>
                  <a:srgbClr val="FFFFFF"/>
                </a:solidFill>
              </a:rPr>
              <a:pPr>
                <a:spcBef>
                  <a:spcPct val="0"/>
                </a:spcBef>
                <a:buClrTx/>
                <a:buFontTx/>
                <a:buNone/>
              </a:pPr>
              <a:t>16</a:t>
            </a:fld>
            <a:r>
              <a:rPr lang="de-DE" altLang="en-US" sz="1600" baseline="-25000">
                <a:solidFill>
                  <a:srgbClr val="FFFFFF"/>
                </a:solidFill>
              </a:rPr>
              <a:t> -</a:t>
            </a:r>
          </a:p>
        </p:txBody>
      </p:sp>
      <p:sp>
        <p:nvSpPr>
          <p:cNvPr id="4608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graphicFrame>
        <p:nvGraphicFramePr>
          <p:cNvPr id="46084" name="Objekt 1"/>
          <p:cNvGraphicFramePr>
            <a:graphicFrameLocks noChangeAspect="1"/>
          </p:cNvGraphicFramePr>
          <p:nvPr>
            <p:extLst>
              <p:ext uri="{D42A27DB-BD31-4B8C-83A1-F6EECF244321}">
                <p14:modId xmlns:p14="http://schemas.microsoft.com/office/powerpoint/2010/main" val="4035066687"/>
              </p:ext>
            </p:extLst>
          </p:nvPr>
        </p:nvGraphicFramePr>
        <p:xfrm>
          <a:off x="-49213" y="-22225"/>
          <a:ext cx="9237663" cy="3275013"/>
        </p:xfrm>
        <a:graphic>
          <a:graphicData uri="http://schemas.openxmlformats.org/presentationml/2006/ole">
            <mc:AlternateContent xmlns:mc="http://schemas.openxmlformats.org/markup-compatibility/2006">
              <mc:Choice xmlns:v="urn:schemas-microsoft-com:vml" Requires="v">
                <p:oleObj spid="_x0000_s46487" name="Arbeitsblatt" r:id="rId4" imgW="9401194" imgH="6105457" progId="Excel.Sheet.8">
                  <p:link updateAutomatic="1"/>
                </p:oleObj>
              </mc:Choice>
              <mc:Fallback>
                <p:oleObj name="Arbeitsblatt" r:id="rId4" imgW="9401194" imgH="6105457" progId="Excel.Sheet.8">
                  <p:link updateAutomatic="1"/>
                  <p:pic>
                    <p:nvPicPr>
                      <p:cNvPr id="0" name="Objekt 1"/>
                      <p:cNvPicPr>
                        <a:picLocks noChangeAspect="1" noChangeArrowheads="1"/>
                      </p:cNvPicPr>
                      <p:nvPr/>
                    </p:nvPicPr>
                    <p:blipFill>
                      <a:blip r:embed="rId5"/>
                      <a:srcRect/>
                      <a:stretch>
                        <a:fillRect/>
                      </a:stretch>
                    </p:blipFill>
                    <p:spPr bwMode="auto">
                      <a:xfrm>
                        <a:off x="-49213" y="-22225"/>
                        <a:ext cx="9237663" cy="3275013"/>
                      </a:xfrm>
                      <a:prstGeom prst="rect">
                        <a:avLst/>
                      </a:prstGeom>
                      <a:noFill/>
                      <a:ln>
                        <a:noFill/>
                      </a:ln>
                      <a:extLst/>
                    </p:spPr>
                  </p:pic>
                </p:oleObj>
              </mc:Fallback>
            </mc:AlternateContent>
          </a:graphicData>
        </a:graphic>
      </p:graphicFrame>
      <p:graphicFrame>
        <p:nvGraphicFramePr>
          <p:cNvPr id="5" name="Objekt 2">
            <a:extLst>
              <a:ext uri="{FF2B5EF4-FFF2-40B4-BE49-F238E27FC236}">
                <a16:creationId xmlns:a16="http://schemas.microsoft.com/office/drawing/2014/main" id="{175E22BF-C021-4FCF-818C-0134E06CE528}"/>
              </a:ext>
            </a:extLst>
          </p:cNvPr>
          <p:cNvGraphicFramePr>
            <a:graphicFrameLocks noChangeAspect="1"/>
          </p:cNvGraphicFramePr>
          <p:nvPr>
            <p:extLst>
              <p:ext uri="{D42A27DB-BD31-4B8C-83A1-F6EECF244321}">
                <p14:modId xmlns:p14="http://schemas.microsoft.com/office/powerpoint/2010/main" val="4284368460"/>
              </p:ext>
            </p:extLst>
          </p:nvPr>
        </p:nvGraphicFramePr>
        <p:xfrm>
          <a:off x="1" y="3224463"/>
          <a:ext cx="9144000" cy="3649578"/>
        </p:xfrm>
        <a:graphic>
          <a:graphicData uri="http://schemas.openxmlformats.org/presentationml/2006/ole">
            <mc:AlternateContent xmlns:mc="http://schemas.openxmlformats.org/markup-compatibility/2006">
              <mc:Choice xmlns:v="urn:schemas-microsoft-com:vml" Requires="v">
                <p:oleObj spid="_x0000_s46488" name="Arbeitsblatt" r:id="rId6" imgW="9304174" imgH="6004656" progId="Excel.Sheet.8">
                  <p:link updateAutomatic="1"/>
                </p:oleObj>
              </mc:Choice>
              <mc:Fallback>
                <p:oleObj name="Arbeitsblatt" r:id="rId6" imgW="9304174" imgH="6004656" progId="Excel.Sheet.8">
                  <p:link updateAutomatic="1"/>
                  <p:pic>
                    <p:nvPicPr>
                      <p:cNvPr id="47108" name="Objek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3224463"/>
                        <a:ext cx="9144000" cy="3649578"/>
                      </a:xfrm>
                      <a:prstGeom prst="rect">
                        <a:avLst/>
                      </a:prstGeom>
                      <a:noFill/>
                      <a:ln>
                        <a:noFill/>
                      </a:ln>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9A15085A-5CDD-4801-9415-3DFFD614CD61}" type="slidenum">
              <a:rPr lang="de-DE" altLang="en-US" sz="1600" baseline="-25000" smtClean="0">
                <a:solidFill>
                  <a:srgbClr val="FFFFFF"/>
                </a:solidFill>
              </a:rPr>
              <a:pPr>
                <a:spcBef>
                  <a:spcPct val="0"/>
                </a:spcBef>
                <a:buClrTx/>
                <a:buFontTx/>
                <a:buNone/>
              </a:pPr>
              <a:t>17</a:t>
            </a:fld>
            <a:r>
              <a:rPr lang="de-DE" altLang="en-US" sz="1600" baseline="-25000">
                <a:solidFill>
                  <a:srgbClr val="FFFFFF"/>
                </a:solidFill>
              </a:rPr>
              <a:t> -</a:t>
            </a:r>
          </a:p>
        </p:txBody>
      </p:sp>
      <p:sp>
        <p:nvSpPr>
          <p:cNvPr id="4813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48132" name="Rectangle 2"/>
          <p:cNvSpPr>
            <a:spLocks noGrp="1" noChangeArrowheads="1"/>
          </p:cNvSpPr>
          <p:nvPr>
            <p:ph type="body" idx="4294967295"/>
          </p:nvPr>
        </p:nvSpPr>
        <p:spPr>
          <a:xfrm>
            <a:off x="0" y="0"/>
            <a:ext cx="9144000" cy="6858000"/>
          </a:xfrm>
          <a:solidFill>
            <a:srgbClr val="FFFF99"/>
          </a:solidFill>
          <a:ln w="12700">
            <a:solidFill>
              <a:srgbClr val="FF0000"/>
            </a:solidFill>
          </a:ln>
        </p:spPr>
        <p:txBody>
          <a:bodyPr/>
          <a:lstStyle/>
          <a:p>
            <a:pPr marL="0" indent="0" eaLnBrk="1" hangingPunct="1">
              <a:lnSpc>
                <a:spcPct val="90000"/>
              </a:lnSpc>
              <a:spcBef>
                <a:spcPct val="0"/>
              </a:spcBef>
              <a:buClrTx/>
              <a:buFontTx/>
              <a:buNone/>
            </a:pPr>
            <a:r>
              <a:rPr lang="en-US" altLang="en-US" sz="1800">
                <a:solidFill>
                  <a:srgbClr val="FF0000"/>
                </a:solidFill>
                <a:effectLst/>
              </a:rPr>
              <a:t>Digression: The Economic Relationship between Current and Capital Account             </a:t>
            </a:r>
            <a:r>
              <a:rPr lang="de-DE" altLang="en-US" sz="1800">
                <a:solidFill>
                  <a:srgbClr val="FF0000"/>
                </a:solidFill>
                <a:effectLst/>
              </a:rPr>
              <a:t>(1)</a:t>
            </a:r>
          </a:p>
          <a:p>
            <a:pPr marL="0" indent="0" eaLnBrk="1" hangingPunct="1">
              <a:lnSpc>
                <a:spcPct val="30000"/>
              </a:lnSpc>
              <a:spcBef>
                <a:spcPct val="0"/>
              </a:spcBef>
              <a:buClrTx/>
              <a:buFontTx/>
              <a:buNone/>
            </a:pPr>
            <a:endParaRPr lang="de-DE" altLang="en-US" sz="2000">
              <a:solidFill>
                <a:srgbClr val="0000FF"/>
              </a:solidFill>
              <a:effectLst/>
            </a:endParaRPr>
          </a:p>
          <a:p>
            <a:pPr marL="0" indent="0" eaLnBrk="1" hangingPunct="1">
              <a:lnSpc>
                <a:spcPct val="90000"/>
              </a:lnSpc>
              <a:spcBef>
                <a:spcPct val="0"/>
              </a:spcBef>
              <a:buClrTx/>
              <a:buFontTx/>
              <a:buNone/>
            </a:pPr>
            <a:r>
              <a:rPr lang="en-US" altLang="en-US" sz="1800">
                <a:solidFill>
                  <a:srgbClr val="0000FF"/>
                </a:solidFill>
                <a:effectLst/>
                <a:cs typeface="Arial" charset="0"/>
              </a:rPr>
              <a:t>The relationship between capital and current account is astonishing</a:t>
            </a:r>
            <a:r>
              <a:rPr lang="de-DE" altLang="en-US" sz="1800">
                <a:solidFill>
                  <a:srgbClr val="0000FF"/>
                </a:solidFill>
                <a:effectLst/>
                <a:cs typeface="Arial" charset="0"/>
              </a:rPr>
              <a:t>: </a:t>
            </a:r>
          </a:p>
          <a:p>
            <a:pPr marL="0" indent="0" eaLnBrk="1" hangingPunct="1">
              <a:lnSpc>
                <a:spcPct val="90000"/>
              </a:lnSpc>
              <a:spcBef>
                <a:spcPct val="0"/>
              </a:spcBef>
              <a:buClrTx/>
              <a:buFontTx/>
              <a:buNone/>
            </a:pPr>
            <a:r>
              <a:rPr lang="en-US" altLang="en-US" sz="1800">
                <a:solidFill>
                  <a:srgbClr val="0000FF"/>
                </a:solidFill>
                <a:effectLst/>
                <a:cs typeface="Arial" charset="0"/>
              </a:rPr>
              <a:t>How is it possible to explain economically that the difference between domestic savings (S) and domestic capital demand (I + D</a:t>
            </a:r>
            <a:r>
              <a:rPr lang="en-US" altLang="en-US" sz="1800" baseline="-25000">
                <a:solidFill>
                  <a:srgbClr val="0000FF"/>
                </a:solidFill>
                <a:effectLst/>
                <a:cs typeface="Arial" charset="0"/>
              </a:rPr>
              <a:t>G</a:t>
            </a:r>
            <a:r>
              <a:rPr lang="en-US" altLang="en-US" sz="1800">
                <a:solidFill>
                  <a:srgbClr val="0000FF"/>
                </a:solidFill>
                <a:effectLst/>
                <a:cs typeface="Arial" charset="0"/>
              </a:rPr>
              <a:t>) is always equal to the difference between foreign demand for domestic goods and domestic demand for foreign goods? Two examples</a:t>
            </a:r>
            <a:r>
              <a:rPr lang="de-DE" altLang="en-US" sz="1800">
                <a:solidFill>
                  <a:srgbClr val="0000FF"/>
                </a:solidFill>
                <a:effectLst/>
                <a:cs typeface="Arial" charset="0"/>
              </a:rPr>
              <a:t>:</a:t>
            </a:r>
          </a:p>
          <a:p>
            <a:pPr marL="0" indent="0" eaLnBrk="1" hangingPunct="1">
              <a:lnSpc>
                <a:spcPct val="90000"/>
              </a:lnSpc>
              <a:spcBef>
                <a:spcPct val="0"/>
              </a:spcBef>
              <a:buClrTx/>
              <a:buFontTx/>
              <a:buNone/>
            </a:pPr>
            <a:endParaRPr lang="en-US" altLang="en-US" sz="1800">
              <a:solidFill>
                <a:srgbClr val="0000FF"/>
              </a:solidFill>
              <a:effectLst/>
              <a:cs typeface="Arial" charset="0"/>
            </a:endParaRPr>
          </a:p>
          <a:p>
            <a:pPr marL="0" indent="0" eaLnBrk="1" hangingPunct="1">
              <a:lnSpc>
                <a:spcPct val="90000"/>
              </a:lnSpc>
              <a:spcBef>
                <a:spcPct val="0"/>
              </a:spcBef>
              <a:buClrTx/>
              <a:buFontTx/>
              <a:buNone/>
            </a:pPr>
            <a:r>
              <a:rPr lang="en-US" altLang="en-US" sz="1800">
                <a:solidFill>
                  <a:srgbClr val="0000FF"/>
                </a:solidFill>
                <a:effectLst/>
                <a:cs typeface="Arial" charset="0"/>
              </a:rPr>
              <a:t>1</a:t>
            </a:r>
            <a:r>
              <a:rPr lang="en-US" altLang="en-US" sz="1800" baseline="30000">
                <a:solidFill>
                  <a:srgbClr val="0000FF"/>
                </a:solidFill>
                <a:effectLst/>
                <a:cs typeface="Arial" charset="0"/>
              </a:rPr>
              <a:t>st</a:t>
            </a:r>
            <a:r>
              <a:rPr lang="en-US" altLang="en-US" sz="1800">
                <a:solidFill>
                  <a:srgbClr val="0000FF"/>
                </a:solidFill>
                <a:effectLst/>
                <a:cs typeface="Arial" charset="0"/>
              </a:rPr>
              <a:t> example: S    &gt;   (I + D</a:t>
            </a:r>
            <a:r>
              <a:rPr lang="en-US" altLang="en-US" sz="1800" baseline="-25000">
                <a:solidFill>
                  <a:srgbClr val="0000FF"/>
                </a:solidFill>
                <a:effectLst/>
                <a:cs typeface="Arial" charset="0"/>
              </a:rPr>
              <a:t>G</a:t>
            </a:r>
            <a:r>
              <a:rPr lang="en-US" altLang="en-US" sz="1800">
                <a:solidFill>
                  <a:srgbClr val="0000FF"/>
                </a:solidFill>
                <a:effectLst/>
                <a:cs typeface="Arial" charset="0"/>
              </a:rPr>
              <a:t> )       &lt;=&gt;         X   &gt;   M</a:t>
            </a:r>
          </a:p>
          <a:p>
            <a:pPr marL="0" indent="0" eaLnBrk="1" hangingPunct="1">
              <a:lnSpc>
                <a:spcPct val="90000"/>
              </a:lnSpc>
              <a:spcBef>
                <a:spcPct val="0"/>
              </a:spcBef>
              <a:buClrTx/>
              <a:buFontTx/>
              <a:buNone/>
            </a:pPr>
            <a:endParaRPr lang="en-US" altLang="en-US" sz="1800">
              <a:solidFill>
                <a:srgbClr val="0000FF"/>
              </a:solidFill>
              <a:effectLst/>
              <a:cs typeface="Arial" charset="0"/>
            </a:endParaRPr>
          </a:p>
          <a:p>
            <a:pPr marL="0" indent="0" eaLnBrk="1" hangingPunct="1">
              <a:lnSpc>
                <a:spcPct val="90000"/>
              </a:lnSpc>
              <a:spcBef>
                <a:spcPct val="0"/>
              </a:spcBef>
              <a:buClrTx/>
              <a:buFontTx/>
              <a:buNone/>
            </a:pPr>
            <a:r>
              <a:rPr lang="en-US" altLang="en-US" sz="1800">
                <a:solidFill>
                  <a:srgbClr val="0000FF"/>
                </a:solidFill>
                <a:effectLst/>
                <a:cs typeface="Arial" charset="0"/>
              </a:rPr>
              <a:t>= If domestic savings are greater than domestic capital demand (S&gt; (I + D</a:t>
            </a:r>
            <a:r>
              <a:rPr lang="en-US" altLang="en-US" sz="1800" baseline="-25000">
                <a:solidFill>
                  <a:srgbClr val="0000FF"/>
                </a:solidFill>
                <a:effectLst/>
                <a:cs typeface="Arial" charset="0"/>
              </a:rPr>
              <a:t>G</a:t>
            </a:r>
            <a:r>
              <a:rPr lang="en-US" altLang="en-US" sz="1800">
                <a:solidFill>
                  <a:srgbClr val="0000FF"/>
                </a:solidFill>
                <a:effectLst/>
                <a:cs typeface="Arial" charset="0"/>
              </a:rPr>
              <a:t>) &lt;=&gt; capital balance&gt; 0), the foreign demand for domestic goods must also be greater than the domestic demand for foreign goods X&gt; M &lt;= &gt; Current balance&gt; 0). </a:t>
            </a:r>
          </a:p>
          <a:p>
            <a:pPr marL="0" indent="0" eaLnBrk="1" hangingPunct="1">
              <a:lnSpc>
                <a:spcPct val="90000"/>
              </a:lnSpc>
              <a:spcBef>
                <a:spcPct val="0"/>
              </a:spcBef>
              <a:buClrTx/>
              <a:buFontTx/>
              <a:buNone/>
            </a:pPr>
            <a:endParaRPr lang="en-US" altLang="en-US" sz="1800">
              <a:solidFill>
                <a:srgbClr val="0000FF"/>
              </a:solidFill>
              <a:effectLst/>
              <a:cs typeface="Arial" charset="0"/>
            </a:endParaRPr>
          </a:p>
          <a:p>
            <a:pPr marL="0" indent="0" eaLnBrk="1" hangingPunct="1">
              <a:lnSpc>
                <a:spcPct val="90000"/>
              </a:lnSpc>
              <a:spcBef>
                <a:spcPct val="0"/>
              </a:spcBef>
              <a:buClrTx/>
              <a:buFontTx/>
              <a:buNone/>
            </a:pPr>
            <a:r>
              <a:rPr lang="en-US" altLang="en-US" sz="1800">
                <a:solidFill>
                  <a:srgbClr val="0000FF"/>
                </a:solidFill>
                <a:effectLst/>
                <a:cs typeface="Arial" charset="0"/>
              </a:rPr>
              <a:t>The economic explanation is: If the residents save more money than they invest, there is domestic excess supply of savings. In a closed economy this supply surplus would lead to a reduction in the domestic interest rate below the foreign interest rate. In an open economy, however, the savers can place their savings abroad. For this, however, they must demand foreign currency. As a result, the domestic currency depreciates so that domestic goods are becoming cheaper for foreigners and the foreign goods become more expensive for residents. So the foreigners begin to demand more domestic goods </a:t>
            </a:r>
          </a:p>
          <a:p>
            <a:pPr marL="0" indent="0" eaLnBrk="1" hangingPunct="1">
              <a:lnSpc>
                <a:spcPct val="90000"/>
              </a:lnSpc>
              <a:spcBef>
                <a:spcPct val="0"/>
              </a:spcBef>
              <a:buClrTx/>
              <a:buFontTx/>
              <a:buNone/>
            </a:pPr>
            <a:r>
              <a:rPr lang="en-US" altLang="en-US" sz="1800">
                <a:solidFill>
                  <a:srgbClr val="0000FF"/>
                </a:solidFill>
                <a:effectLst/>
                <a:cs typeface="Arial" charset="0"/>
              </a:rPr>
              <a:t>(X↑) and residents demand less foreign goods (M↓). Thus a positive difference of X↑ -M↓ results. Via this adjustment process S &gt; (I+D</a:t>
            </a:r>
            <a:r>
              <a:rPr lang="en-US" altLang="en-US" sz="1800" baseline="-25000">
                <a:solidFill>
                  <a:srgbClr val="0000FF"/>
                </a:solidFill>
                <a:effectLst/>
                <a:cs typeface="Arial" charset="0"/>
              </a:rPr>
              <a:t>G</a:t>
            </a:r>
            <a:r>
              <a:rPr lang="en-US" altLang="en-US" sz="1800">
                <a:solidFill>
                  <a:srgbClr val="0000FF"/>
                </a:solidFill>
                <a:effectLst/>
                <a:cs typeface="Arial" charset="0"/>
              </a:rPr>
              <a:t>) finally causes X &gt; M. The domestic currency depreciates until both balances are equal.</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1A052875-ECF8-4321-9559-BFB95A4F192D}" type="slidenum">
              <a:rPr lang="de-DE" altLang="en-US" sz="1600" baseline="-25000" smtClean="0">
                <a:solidFill>
                  <a:srgbClr val="FFFFFF"/>
                </a:solidFill>
              </a:rPr>
              <a:pPr>
                <a:spcBef>
                  <a:spcPct val="0"/>
                </a:spcBef>
                <a:buClrTx/>
                <a:buFontTx/>
                <a:buNone/>
              </a:pPr>
              <a:t>18</a:t>
            </a:fld>
            <a:r>
              <a:rPr lang="de-DE" altLang="en-US" sz="1600" baseline="-25000">
                <a:solidFill>
                  <a:srgbClr val="FFFFFF"/>
                </a:solidFill>
              </a:rPr>
              <a:t> -</a:t>
            </a:r>
          </a:p>
        </p:txBody>
      </p:sp>
      <p:sp>
        <p:nvSpPr>
          <p:cNvPr id="4915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49156" name="Rectangle 2"/>
          <p:cNvSpPr>
            <a:spLocks noGrp="1" noChangeArrowheads="1"/>
          </p:cNvSpPr>
          <p:nvPr>
            <p:ph type="body" idx="4294967295"/>
          </p:nvPr>
        </p:nvSpPr>
        <p:spPr>
          <a:xfrm>
            <a:off x="0" y="0"/>
            <a:ext cx="9144000" cy="6858000"/>
          </a:xfrm>
          <a:solidFill>
            <a:srgbClr val="FFFF99"/>
          </a:solidFill>
          <a:ln w="12700">
            <a:solidFill>
              <a:srgbClr val="FF0000"/>
            </a:solidFill>
          </a:ln>
        </p:spPr>
        <p:txBody>
          <a:bodyPr/>
          <a:lstStyle/>
          <a:p>
            <a:pPr marL="0" indent="0" eaLnBrk="1" hangingPunct="1">
              <a:lnSpc>
                <a:spcPct val="90000"/>
              </a:lnSpc>
              <a:spcBef>
                <a:spcPct val="0"/>
              </a:spcBef>
              <a:buClrTx/>
              <a:buFontTx/>
              <a:buNone/>
            </a:pPr>
            <a:r>
              <a:rPr lang="en-US" altLang="en-US" sz="1800">
                <a:solidFill>
                  <a:srgbClr val="FF0000"/>
                </a:solidFill>
                <a:effectLst/>
              </a:rPr>
              <a:t>Digression: The Economic Relationship between Current and Capital Account             </a:t>
            </a:r>
            <a:r>
              <a:rPr lang="de-DE" altLang="en-US" sz="1800">
                <a:solidFill>
                  <a:srgbClr val="FF0000"/>
                </a:solidFill>
                <a:effectLst/>
              </a:rPr>
              <a:t>(2)</a:t>
            </a:r>
          </a:p>
          <a:p>
            <a:pPr marL="0" indent="0" eaLnBrk="1" hangingPunct="1">
              <a:lnSpc>
                <a:spcPct val="30000"/>
              </a:lnSpc>
              <a:spcBef>
                <a:spcPct val="0"/>
              </a:spcBef>
              <a:buClrTx/>
              <a:buFontTx/>
              <a:buNone/>
            </a:pPr>
            <a:endParaRPr lang="de-DE" altLang="en-US" sz="2000">
              <a:solidFill>
                <a:srgbClr val="0000FF"/>
              </a:solidFill>
              <a:effectLst/>
            </a:endParaRPr>
          </a:p>
          <a:p>
            <a:pPr marL="0" indent="0" eaLnBrk="1" hangingPunct="1">
              <a:lnSpc>
                <a:spcPct val="90000"/>
              </a:lnSpc>
              <a:spcBef>
                <a:spcPct val="0"/>
              </a:spcBef>
              <a:buClrTx/>
              <a:buFontTx/>
              <a:buNone/>
            </a:pPr>
            <a:endParaRPr lang="en-US" altLang="en-US" sz="1800">
              <a:solidFill>
                <a:srgbClr val="0000FF"/>
              </a:solidFill>
              <a:effectLst/>
              <a:cs typeface="Arial" charset="0"/>
            </a:endParaRPr>
          </a:p>
          <a:p>
            <a:pPr marL="0" indent="0" eaLnBrk="1" hangingPunct="1">
              <a:lnSpc>
                <a:spcPct val="90000"/>
              </a:lnSpc>
              <a:spcBef>
                <a:spcPct val="0"/>
              </a:spcBef>
              <a:buClrTx/>
              <a:buFont typeface="Arial Unicode MS" pitchFamily="34" charset="-128"/>
              <a:buNone/>
            </a:pPr>
            <a:r>
              <a:rPr lang="en-US" altLang="en-US" sz="1800">
                <a:solidFill>
                  <a:srgbClr val="0000FF"/>
                </a:solidFill>
                <a:effectLst/>
                <a:cs typeface="Arial" charset="0"/>
              </a:rPr>
              <a:t>2</a:t>
            </a:r>
            <a:r>
              <a:rPr lang="en-US" altLang="en-US" sz="1800" baseline="30000">
                <a:solidFill>
                  <a:srgbClr val="0000FF"/>
                </a:solidFill>
                <a:effectLst/>
                <a:cs typeface="Arial" charset="0"/>
              </a:rPr>
              <a:t>nd</a:t>
            </a:r>
            <a:r>
              <a:rPr lang="en-US" altLang="en-US" sz="1800">
                <a:solidFill>
                  <a:srgbClr val="0000FF"/>
                </a:solidFill>
                <a:effectLst/>
                <a:cs typeface="Arial" charset="0"/>
              </a:rPr>
              <a:t> example: </a:t>
            </a:r>
            <a:r>
              <a:rPr lang="de-DE" altLang="en-US" sz="1800">
                <a:solidFill>
                  <a:srgbClr val="0000FF"/>
                </a:solidFill>
                <a:effectLst/>
                <a:cs typeface="Arial" charset="0"/>
              </a:rPr>
              <a:t>S    &lt;   (I + DG )       &lt;=&gt;         X   &lt;   M</a:t>
            </a:r>
            <a:endParaRPr lang="en-US" altLang="en-US" sz="1800">
              <a:solidFill>
                <a:srgbClr val="0000FF"/>
              </a:solidFill>
              <a:effectLst/>
              <a:cs typeface="Arial" charset="0"/>
            </a:endParaRPr>
          </a:p>
          <a:p>
            <a:pPr marL="0" indent="0" eaLnBrk="1" hangingPunct="1">
              <a:lnSpc>
                <a:spcPct val="90000"/>
              </a:lnSpc>
              <a:spcBef>
                <a:spcPct val="0"/>
              </a:spcBef>
              <a:buClrTx/>
              <a:buFontTx/>
              <a:buNone/>
            </a:pPr>
            <a:endParaRPr lang="en-US" altLang="en-US" sz="1800">
              <a:solidFill>
                <a:srgbClr val="0000FF"/>
              </a:solidFill>
              <a:effectLst/>
              <a:cs typeface="Arial" charset="0"/>
            </a:endParaRPr>
          </a:p>
          <a:p>
            <a:pPr marL="0" indent="0" eaLnBrk="1" hangingPunct="1">
              <a:lnSpc>
                <a:spcPct val="90000"/>
              </a:lnSpc>
              <a:spcBef>
                <a:spcPct val="0"/>
              </a:spcBef>
              <a:buClrTx/>
              <a:buFontTx/>
              <a:buNone/>
            </a:pPr>
            <a:r>
              <a:rPr lang="en-US" altLang="en-US" sz="1800">
                <a:solidFill>
                  <a:srgbClr val="0000FF"/>
                </a:solidFill>
                <a:effectLst/>
                <a:cs typeface="Arial" charset="0"/>
              </a:rPr>
              <a:t>= If domestic savings are smaller than domestic capital demand (S &lt; (I + D</a:t>
            </a:r>
            <a:r>
              <a:rPr lang="en-US" altLang="en-US" sz="1800" baseline="-25000">
                <a:solidFill>
                  <a:srgbClr val="0000FF"/>
                </a:solidFill>
                <a:effectLst/>
                <a:cs typeface="Arial" charset="0"/>
              </a:rPr>
              <a:t>G</a:t>
            </a:r>
            <a:r>
              <a:rPr lang="en-US" altLang="en-US" sz="1800">
                <a:solidFill>
                  <a:srgbClr val="0000FF"/>
                </a:solidFill>
                <a:effectLst/>
                <a:cs typeface="Arial" charset="0"/>
              </a:rPr>
              <a:t>) &lt;=&gt; capital balance&lt; 0), the foreign demand for domestic goods must also be smaller than the domestic demand for foreign goods X &lt; M &lt;= &gt; Current balance &lt; 0). </a:t>
            </a:r>
          </a:p>
          <a:p>
            <a:pPr marL="0" indent="0" eaLnBrk="1" hangingPunct="1">
              <a:lnSpc>
                <a:spcPct val="90000"/>
              </a:lnSpc>
              <a:spcBef>
                <a:spcPct val="0"/>
              </a:spcBef>
              <a:buClrTx/>
              <a:buFontTx/>
              <a:buNone/>
            </a:pPr>
            <a:endParaRPr lang="en-US" altLang="en-US" sz="1800">
              <a:solidFill>
                <a:srgbClr val="0000FF"/>
              </a:solidFill>
              <a:effectLst/>
              <a:cs typeface="Arial" charset="0"/>
            </a:endParaRPr>
          </a:p>
          <a:p>
            <a:pPr marL="0" indent="0" eaLnBrk="1" hangingPunct="1">
              <a:lnSpc>
                <a:spcPct val="90000"/>
              </a:lnSpc>
              <a:spcBef>
                <a:spcPct val="0"/>
              </a:spcBef>
              <a:buClrTx/>
              <a:buFontTx/>
              <a:buNone/>
            </a:pPr>
            <a:r>
              <a:rPr lang="en-US" altLang="en-US" sz="1800">
                <a:solidFill>
                  <a:srgbClr val="0000FF"/>
                </a:solidFill>
                <a:effectLst/>
                <a:cs typeface="Arial" charset="0"/>
              </a:rPr>
              <a:t>The economic explanation is: If the residents save less money than they invest, there is domestic excess demand for savings. In a closed economy this supply surplus would lead to an increase in the domestic interest rate above the foreign interest rate. In an open economy, however, the foreign savers can place their savings on the domestic capital market. For this, however, they must demand domestic currency. As a result, the domestic currency appreciates so that domestic goods are becoming more expansive for foreigners and the foreign goods become less expensive for residents. So the foreigners begin to demand less domestic goods (X ↓) and residents demand more foreign goods (M ↑). Thus a negative difference of X↓ - M↑ results. Via this adjustment process S &lt; (I+D</a:t>
            </a:r>
            <a:r>
              <a:rPr lang="en-US" altLang="en-US" sz="1800" baseline="-25000">
                <a:solidFill>
                  <a:srgbClr val="0000FF"/>
                </a:solidFill>
                <a:effectLst/>
                <a:cs typeface="Arial" charset="0"/>
              </a:rPr>
              <a:t>G</a:t>
            </a:r>
            <a:r>
              <a:rPr lang="en-US" altLang="en-US" sz="1800">
                <a:solidFill>
                  <a:srgbClr val="0000FF"/>
                </a:solidFill>
                <a:effectLst/>
                <a:cs typeface="Arial" charset="0"/>
              </a:rPr>
              <a:t>) finally causes X &lt; M. The domestic currency appreciates until both balances are equal.</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017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06E3BB4A-B930-4683-B7B1-AD4AEF256DE0}" type="slidenum">
              <a:rPr lang="de-DE" altLang="en-US" sz="1600" baseline="-25000" smtClean="0">
                <a:solidFill>
                  <a:srgbClr val="FFFFFF"/>
                </a:solidFill>
              </a:rPr>
              <a:pPr>
                <a:spcBef>
                  <a:spcPct val="0"/>
                </a:spcBef>
                <a:buClrTx/>
                <a:buFontTx/>
                <a:buNone/>
              </a:pPr>
              <a:t>19</a:t>
            </a:fld>
            <a:r>
              <a:rPr lang="de-DE" altLang="en-US" sz="1600" baseline="-25000">
                <a:solidFill>
                  <a:srgbClr val="FFFFFF"/>
                </a:solidFill>
              </a:rPr>
              <a:t> -</a:t>
            </a:r>
          </a:p>
        </p:txBody>
      </p:sp>
      <p:sp>
        <p:nvSpPr>
          <p:cNvPr id="5017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50180" name="Rectangle 2"/>
          <p:cNvSpPr>
            <a:spLocks noGrp="1" noChangeArrowheads="1"/>
          </p:cNvSpPr>
          <p:nvPr>
            <p:ph type="body" idx="4294967295"/>
          </p:nvPr>
        </p:nvSpPr>
        <p:spPr>
          <a:xfrm>
            <a:off x="0" y="0"/>
            <a:ext cx="9144000" cy="6858000"/>
          </a:xfrm>
          <a:solidFill>
            <a:srgbClr val="FFFF99"/>
          </a:solidFill>
          <a:ln w="12700">
            <a:solidFill>
              <a:srgbClr val="FF0000"/>
            </a:solidFill>
          </a:ln>
        </p:spPr>
        <p:txBody>
          <a:bodyPr/>
          <a:lstStyle/>
          <a:p>
            <a:pPr marL="0" indent="0" eaLnBrk="1" hangingPunct="1">
              <a:spcBef>
                <a:spcPct val="0"/>
              </a:spcBef>
              <a:buClrTx/>
              <a:buFontTx/>
              <a:buNone/>
            </a:pPr>
            <a:r>
              <a:rPr lang="de-DE" altLang="en-US" sz="1800">
                <a:solidFill>
                  <a:srgbClr val="FF0000"/>
                </a:solidFill>
                <a:effectLst/>
              </a:rPr>
              <a:t>Digression: The Economic Relationship between Current and Capital Account             (3)</a:t>
            </a:r>
          </a:p>
          <a:p>
            <a:pPr marL="0" indent="0" eaLnBrk="1" hangingPunct="1">
              <a:spcBef>
                <a:spcPct val="0"/>
              </a:spcBef>
              <a:buClrTx/>
              <a:buFontTx/>
              <a:buNone/>
            </a:pPr>
            <a:endParaRPr lang="de-DE" altLang="en-US" sz="2000">
              <a:solidFill>
                <a:srgbClr val="0000FF"/>
              </a:solidFill>
              <a:effectLst/>
              <a:cs typeface="Arial" charset="0"/>
            </a:endParaRPr>
          </a:p>
          <a:p>
            <a:pPr marL="0" indent="0" eaLnBrk="1" hangingPunct="1">
              <a:spcBef>
                <a:spcPct val="0"/>
              </a:spcBef>
              <a:buClrTx/>
              <a:buFontTx/>
              <a:buNone/>
            </a:pPr>
            <a:endParaRPr lang="de-DE" altLang="en-US" sz="1800">
              <a:solidFill>
                <a:srgbClr val="0000FF"/>
              </a:solidFill>
              <a:effectLst/>
              <a:cs typeface="Arial" charset="0"/>
            </a:endParaRPr>
          </a:p>
          <a:p>
            <a:pPr marL="0" indent="0" eaLnBrk="1" hangingPunct="1">
              <a:spcBef>
                <a:spcPct val="0"/>
              </a:spcBef>
              <a:buClrTx/>
              <a:buFontTx/>
              <a:buNone/>
            </a:pPr>
            <a:r>
              <a:rPr lang="en-US" altLang="en-US" sz="1800">
                <a:solidFill>
                  <a:srgbClr val="0000FF"/>
                </a:solidFill>
                <a:effectLst/>
                <a:cs typeface="Arial" charset="0"/>
              </a:rPr>
              <a:t>This relative complex adjustment process works “backstage” and equilibrates the balance of payment. The following economic variables play thereby an important role:</a:t>
            </a:r>
          </a:p>
          <a:p>
            <a:pPr marL="0" indent="0" eaLnBrk="1" hangingPunct="1">
              <a:spcBef>
                <a:spcPct val="0"/>
              </a:spcBef>
              <a:buClrTx/>
              <a:buFontTx/>
              <a:buNone/>
            </a:pPr>
            <a:endParaRPr lang="en-US" altLang="en-US" sz="1800">
              <a:solidFill>
                <a:srgbClr val="0000FF"/>
              </a:solidFill>
              <a:effectLst/>
              <a:cs typeface="Arial" charset="0"/>
            </a:endParaRPr>
          </a:p>
          <a:p>
            <a:pPr marL="179388" lvl="1" indent="0" eaLnBrk="1" hangingPunct="1">
              <a:spcBef>
                <a:spcPct val="0"/>
              </a:spcBef>
              <a:buSzPct val="150000"/>
              <a:buFont typeface="Wingdings" pitchFamily="2" charset="2"/>
              <a:buChar char="§"/>
            </a:pPr>
            <a:r>
              <a:rPr lang="en-US" altLang="en-US" sz="1800">
                <a:solidFill>
                  <a:srgbClr val="0000FF"/>
                </a:solidFill>
                <a:effectLst/>
                <a:cs typeface="Arial" charset="0"/>
              </a:rPr>
              <a:t> The relationship between domestic and foreign capital market interest rate</a:t>
            </a:r>
          </a:p>
          <a:p>
            <a:pPr marL="179388" lvl="1" indent="0" eaLnBrk="1" hangingPunct="1">
              <a:spcBef>
                <a:spcPct val="0"/>
              </a:spcBef>
              <a:buSzPct val="150000"/>
              <a:buFont typeface="Wingdings" pitchFamily="2" charset="2"/>
              <a:buChar char="§"/>
            </a:pPr>
            <a:r>
              <a:rPr lang="en-US" altLang="en-US" sz="1800">
                <a:solidFill>
                  <a:srgbClr val="0000FF"/>
                </a:solidFill>
                <a:effectLst/>
                <a:cs typeface="Arial" charset="0"/>
              </a:rPr>
              <a:t> The relationship between domestic and foreign goods prices</a:t>
            </a:r>
          </a:p>
          <a:p>
            <a:pPr marL="179388" lvl="1" indent="0" eaLnBrk="1" hangingPunct="1">
              <a:spcBef>
                <a:spcPct val="0"/>
              </a:spcBef>
              <a:buSzPct val="150000"/>
              <a:buFont typeface="Wingdings" pitchFamily="2" charset="2"/>
              <a:buChar char="§"/>
            </a:pPr>
            <a:r>
              <a:rPr lang="en-US" altLang="en-US" sz="1800">
                <a:solidFill>
                  <a:srgbClr val="0000FF"/>
                </a:solidFill>
                <a:effectLst/>
                <a:cs typeface="Arial" charset="0"/>
              </a:rPr>
              <a:t> The exchange rate between domestic and foreign currency</a:t>
            </a:r>
          </a:p>
          <a:p>
            <a:pPr marL="179388" lvl="1" indent="0" eaLnBrk="1" hangingPunct="1">
              <a:spcBef>
                <a:spcPct val="0"/>
              </a:spcBef>
              <a:buSzPct val="150000"/>
              <a:buFont typeface="Wingdings" pitchFamily="2" charset="2"/>
              <a:buNone/>
            </a:pPr>
            <a:r>
              <a:rPr lang="en-US" altLang="en-US" sz="1800">
                <a:solidFill>
                  <a:srgbClr val="0000FF"/>
                </a:solidFill>
                <a:effectLst/>
                <a:cs typeface="Arial" charset="0"/>
              </a:rPr>
              <a:t>    </a:t>
            </a:r>
          </a:p>
          <a:p>
            <a:pPr marL="0" indent="0" eaLnBrk="1" hangingPunct="1">
              <a:spcBef>
                <a:spcPct val="0"/>
              </a:spcBef>
              <a:buClrTx/>
              <a:buFontTx/>
              <a:buNone/>
            </a:pPr>
            <a:r>
              <a:rPr lang="en-US" altLang="en-US" sz="1800">
                <a:solidFill>
                  <a:srgbClr val="0000FF"/>
                </a:solidFill>
                <a:effectLst/>
                <a:cs typeface="Arial" charset="0"/>
              </a:rPr>
              <a:t>In the following, we will analyze these relationships in more detail.</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FE944AE6-9613-4533-A9F1-114282FDB094}" type="slidenum">
              <a:rPr lang="de-DE" altLang="en-US" sz="1600" smtClean="0"/>
              <a:pPr>
                <a:spcBef>
                  <a:spcPct val="0"/>
                </a:spcBef>
                <a:buClrTx/>
                <a:buFontTx/>
                <a:buNone/>
              </a:pPr>
              <a:t>2</a:t>
            </a:fld>
            <a:r>
              <a:rPr lang="de-DE" altLang="en-US" sz="1600"/>
              <a:t> -</a:t>
            </a:r>
          </a:p>
        </p:txBody>
      </p:sp>
      <p:sp>
        <p:nvSpPr>
          <p:cNvPr id="317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689154" name="Rectangle 2"/>
          <p:cNvSpPr>
            <a:spLocks noGrp="1" noChangeArrowheads="1"/>
          </p:cNvSpPr>
          <p:nvPr>
            <p:ph type="title"/>
          </p:nvPr>
        </p:nvSpPr>
        <p:spPr>
          <a:xfrm>
            <a:off x="254000" y="131763"/>
            <a:ext cx="8666163" cy="1143000"/>
          </a:xfrm>
        </p:spPr>
        <p:txBody>
          <a:bodyPr/>
          <a:lstStyle/>
          <a:p>
            <a:pPr eaLnBrk="1" hangingPunct="1">
              <a:defRPr/>
            </a:pPr>
            <a:r>
              <a:rPr lang="de-DE" dirty="0"/>
              <a:t>International Economics</a:t>
            </a:r>
          </a:p>
        </p:txBody>
      </p:sp>
      <p:sp>
        <p:nvSpPr>
          <p:cNvPr id="689155" name="Rectangle 3"/>
          <p:cNvSpPr>
            <a:spLocks noGrp="1" noChangeArrowheads="1"/>
          </p:cNvSpPr>
          <p:nvPr>
            <p:ph type="body" idx="1"/>
          </p:nvPr>
        </p:nvSpPr>
        <p:spPr>
          <a:xfrm>
            <a:off x="477838" y="1347788"/>
            <a:ext cx="8666162" cy="5510212"/>
          </a:xfrm>
        </p:spPr>
        <p:txBody>
          <a:bodyPr/>
          <a:lstStyle/>
          <a:p>
            <a:pPr marL="273050" indent="-273050" eaLnBrk="1" hangingPunct="1">
              <a:lnSpc>
                <a:spcPct val="80000"/>
              </a:lnSpc>
              <a:buFont typeface="Arial Unicode MS" pitchFamily="34" charset="-128"/>
              <a:buNone/>
              <a:defRPr/>
            </a:pPr>
            <a:r>
              <a:rPr lang="en-US" sz="2200" dirty="0"/>
              <a:t>2. Economic Growth in Open Economies</a:t>
            </a:r>
          </a:p>
          <a:p>
            <a:pPr marL="273050" indent="-273050" eaLnBrk="1" hangingPunct="1">
              <a:lnSpc>
                <a:spcPct val="80000"/>
              </a:lnSpc>
              <a:buFont typeface="Arial Unicode MS" pitchFamily="34" charset="-128"/>
              <a:buNone/>
              <a:defRPr/>
            </a:pPr>
            <a:r>
              <a:rPr lang="en-US" sz="2200" dirty="0"/>
              <a:t>	2.1. The Balance of Payments</a:t>
            </a:r>
          </a:p>
          <a:p>
            <a:pPr marL="273050" indent="-273050" eaLnBrk="1" hangingPunct="1">
              <a:lnSpc>
                <a:spcPct val="80000"/>
              </a:lnSpc>
              <a:buFont typeface="Arial Unicode MS" pitchFamily="34" charset="-128"/>
              <a:buNone/>
              <a:defRPr/>
            </a:pPr>
            <a:r>
              <a:rPr lang="en-US" sz="2200" dirty="0"/>
              <a:t>	2.2. The Solow-Swan Model</a:t>
            </a:r>
          </a:p>
          <a:p>
            <a:pPr marL="273050" indent="-273050" eaLnBrk="1" hangingPunct="1">
              <a:lnSpc>
                <a:spcPct val="80000"/>
              </a:lnSpc>
              <a:buFont typeface="Arial Unicode MS" pitchFamily="34" charset="-128"/>
              <a:buNone/>
              <a:defRPr/>
            </a:pPr>
            <a:r>
              <a:rPr lang="en-US" sz="2200" dirty="0"/>
              <a:t>	2.3. Economic Policy Conclusions</a:t>
            </a:r>
          </a:p>
          <a:p>
            <a:pPr marL="273050" indent="-273050" eaLnBrk="1" hangingPunct="1">
              <a:lnSpc>
                <a:spcPct val="80000"/>
              </a:lnSpc>
              <a:buFont typeface="Arial Unicode MS" pitchFamily="34" charset="-128"/>
              <a:buNone/>
              <a:defRPr/>
            </a:pPr>
            <a:r>
              <a:rPr lang="en-US" sz="2200" dirty="0"/>
              <a:t>	2.4. Questions for Review</a:t>
            </a:r>
          </a:p>
          <a:p>
            <a:pPr marL="273050" indent="-273050" eaLnBrk="1" hangingPunct="1">
              <a:lnSpc>
                <a:spcPct val="80000"/>
              </a:lnSpc>
              <a:buFont typeface="Arial Unicode MS" pitchFamily="34" charset="-128"/>
              <a:buNone/>
              <a:defRPr/>
            </a:pPr>
            <a:endParaRPr lang="de-DE" sz="2200" dirty="0"/>
          </a:p>
          <a:p>
            <a:pPr marL="273050" indent="-273050" eaLnBrk="1" hangingPunct="1">
              <a:lnSpc>
                <a:spcPct val="80000"/>
              </a:lnSpc>
              <a:buFont typeface="Arial Unicode MS" pitchFamily="34" charset="-128"/>
              <a:buNone/>
              <a:defRPr/>
            </a:pPr>
            <a:endParaRPr lang="de-DE" sz="2200" dirty="0"/>
          </a:p>
          <a:p>
            <a:pPr marL="1211263" lvl="1" indent="-495300" eaLnBrk="1" hangingPunct="1">
              <a:lnSpc>
                <a:spcPct val="80000"/>
              </a:lnSpc>
              <a:buFont typeface="Arial Unicode MS" pitchFamily="34" charset="-128"/>
              <a:buNone/>
              <a:defRPr/>
            </a:pPr>
            <a:endParaRPr lang="de-DE" sz="2100" dirty="0"/>
          </a:p>
          <a:p>
            <a:pPr marL="1211263" lvl="1" indent="-495300" eaLnBrk="1" hangingPunct="1">
              <a:lnSpc>
                <a:spcPct val="80000"/>
              </a:lnSpc>
              <a:buFont typeface="Arial Unicode MS" pitchFamily="34" charset="-128"/>
              <a:buNone/>
              <a:defRPr/>
            </a:pPr>
            <a:r>
              <a:rPr lang="de-DE" sz="2100" dirty="0"/>
              <a:t>	</a:t>
            </a:r>
          </a:p>
          <a:p>
            <a:pPr marL="1211263" lvl="1" indent="-495300" eaLnBrk="1" hangingPunct="1">
              <a:lnSpc>
                <a:spcPct val="80000"/>
              </a:lnSpc>
              <a:buFont typeface="Arial Unicode MS" pitchFamily="34" charset="-128"/>
              <a:buNone/>
              <a:defRPr/>
            </a:pPr>
            <a:r>
              <a:rPr lang="de-DE" sz="2100" dirty="0"/>
              <a:t>	</a:t>
            </a:r>
            <a:endParaRPr lang="de-DE" sz="2000" dirty="0"/>
          </a:p>
          <a:p>
            <a:pPr marL="1211263" lvl="1" indent="-495300" eaLnBrk="1" hangingPunct="1">
              <a:lnSpc>
                <a:spcPct val="80000"/>
              </a:lnSpc>
              <a:buFont typeface="Arial Unicode MS" pitchFamily="34" charset="-128"/>
              <a:buNone/>
              <a:defRPr/>
            </a:pPr>
            <a:endParaRPr lang="de-DE" sz="2000" dirty="0"/>
          </a:p>
          <a:p>
            <a:pPr marL="273050" indent="-273050" eaLnBrk="1" hangingPunct="1">
              <a:lnSpc>
                <a:spcPct val="80000"/>
              </a:lnSpc>
              <a:buFont typeface="Arial Unicode MS" pitchFamily="34" charset="-128"/>
              <a:buNone/>
              <a:defRPr/>
            </a:pPr>
            <a:endParaRPr lang="de-DE" sz="1900" dirty="0"/>
          </a:p>
          <a:p>
            <a:pPr marL="273050" indent="-273050" eaLnBrk="1" hangingPunct="1">
              <a:lnSpc>
                <a:spcPct val="80000"/>
              </a:lnSpc>
              <a:buFont typeface="Arial Unicode MS" pitchFamily="34" charset="-128"/>
              <a:buNone/>
              <a:defRPr/>
            </a:pPr>
            <a:r>
              <a:rPr lang="de-DE" sz="1800" dirty="0"/>
              <a:t>Additional </a:t>
            </a:r>
            <a:r>
              <a:rPr lang="de-DE" sz="1800" dirty="0" err="1"/>
              <a:t>Literature</a:t>
            </a:r>
            <a:r>
              <a:rPr lang="de-DE" sz="1800" dirty="0"/>
              <a:t>: 	</a:t>
            </a:r>
          </a:p>
          <a:p>
            <a:pPr marL="273050" indent="-273050" eaLnBrk="1" hangingPunct="1">
              <a:lnSpc>
                <a:spcPct val="80000"/>
              </a:lnSpc>
              <a:buFont typeface="Arial Unicode MS" pitchFamily="34" charset="-128"/>
              <a:buNone/>
              <a:defRPr/>
            </a:pPr>
            <a:r>
              <a:rPr lang="de-DE" sz="1800" dirty="0">
                <a:effectLst/>
                <a:latin typeface="Arial Unicode MS" pitchFamily="34" charset="-128"/>
                <a:ea typeface="Arial Unicode MS" pitchFamily="34" charset="-128"/>
                <a:cs typeface="Arial Unicode MS" pitchFamily="34" charset="-128"/>
              </a:rPr>
              <a:t>◆ </a:t>
            </a:r>
            <a:r>
              <a:rPr lang="de-DE" sz="1800" dirty="0"/>
              <a:t>Kapitel 15, Siebert, Horst; Einführung in die Volkswirtschaftslehre; Kohlhammer.</a:t>
            </a:r>
          </a:p>
          <a:p>
            <a:pPr marL="273050" indent="-273050" eaLnBrk="1" hangingPunct="1">
              <a:lnSpc>
                <a:spcPct val="80000"/>
              </a:lnSpc>
              <a:buFont typeface="Arial Unicode MS" pitchFamily="34" charset="-128"/>
              <a:buNone/>
              <a:defRPr/>
            </a:pPr>
            <a:r>
              <a:rPr lang="de-DE" sz="1800" dirty="0">
                <a:effectLst/>
                <a:latin typeface="Arial Unicode MS" pitchFamily="34" charset="-128"/>
                <a:ea typeface="Arial Unicode MS" pitchFamily="34" charset="-128"/>
                <a:cs typeface="Arial Unicode MS" pitchFamily="34" charset="-128"/>
              </a:rPr>
              <a:t>◆ </a:t>
            </a:r>
            <a:r>
              <a:rPr lang="de-DE" sz="1800" dirty="0"/>
              <a:t>Kapitel 27, Abschnitt 9, Baßler, Ulrich, et al.; Grundlagen und Probleme der Volkswirtschaft, Schäfer-</a:t>
            </a:r>
            <a:r>
              <a:rPr lang="de-DE" sz="1800" dirty="0" err="1"/>
              <a:t>Pöschel</a:t>
            </a:r>
            <a:r>
              <a:rPr lang="de-DE" sz="1800" dirty="0"/>
              <a: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79652EF3-B7B9-440B-B367-479043EE805D}" type="slidenum">
              <a:rPr lang="de-DE" altLang="en-US" sz="1600" baseline="-25000" smtClean="0">
                <a:solidFill>
                  <a:srgbClr val="FFFFFF"/>
                </a:solidFill>
              </a:rPr>
              <a:pPr>
                <a:spcBef>
                  <a:spcPct val="0"/>
                </a:spcBef>
                <a:buClrTx/>
                <a:buFontTx/>
                <a:buNone/>
              </a:pPr>
              <a:t>20</a:t>
            </a:fld>
            <a:r>
              <a:rPr lang="de-DE" altLang="en-US" sz="1600" baseline="-25000">
                <a:solidFill>
                  <a:srgbClr val="FFFFFF"/>
                </a:solidFill>
              </a:rPr>
              <a:t> -</a:t>
            </a:r>
          </a:p>
        </p:txBody>
      </p:sp>
      <p:sp>
        <p:nvSpPr>
          <p:cNvPr id="5120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7911426" name="Rectangle 2"/>
          <p:cNvSpPr>
            <a:spLocks noGrp="1" noChangeArrowheads="1"/>
          </p:cNvSpPr>
          <p:nvPr>
            <p:ph type="title" idx="4294967295"/>
          </p:nvPr>
        </p:nvSpPr>
        <p:spPr>
          <a:xfrm>
            <a:off x="0" y="31750"/>
            <a:ext cx="9144000" cy="1100138"/>
          </a:xfrm>
        </p:spPr>
        <p:txBody>
          <a:bodyPr/>
          <a:lstStyle/>
          <a:p>
            <a:pPr eaLnBrk="1" hangingPunct="1">
              <a:defRPr/>
            </a:pPr>
            <a:r>
              <a:rPr lang="en-US" sz="3000" dirty="0"/>
              <a:t>2. Economic Growth in Open Economies</a:t>
            </a:r>
            <a:br>
              <a:rPr lang="de-DE" sz="3000" dirty="0"/>
            </a:br>
            <a:r>
              <a:rPr lang="en-US" dirty="0"/>
              <a:t>2.1. The Balance of Payments</a:t>
            </a:r>
            <a:endParaRPr lang="de-DE" dirty="0"/>
          </a:p>
        </p:txBody>
      </p:sp>
      <p:sp>
        <p:nvSpPr>
          <p:cNvPr id="51205" name="Rectangle 3"/>
          <p:cNvSpPr>
            <a:spLocks noGrp="1" noChangeArrowheads="1"/>
          </p:cNvSpPr>
          <p:nvPr>
            <p:ph type="body" idx="4294967295"/>
          </p:nvPr>
        </p:nvSpPr>
        <p:spPr>
          <a:xfrm>
            <a:off x="457200" y="1112838"/>
            <a:ext cx="8539163" cy="5745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defRPr/>
            </a:pPr>
            <a:r>
              <a:rPr lang="en-US" altLang="en-US" dirty="0">
                <a:effectLst/>
                <a:cs typeface="Arial" charset="0"/>
              </a:rPr>
              <a:t>The historical development of the current account deficit of the US shows that even </a:t>
            </a:r>
            <a:r>
              <a:rPr lang="en-US" altLang="en-US" dirty="0">
                <a:solidFill>
                  <a:srgbClr val="00FF00"/>
                </a:solidFill>
                <a:effectLst/>
                <a:cs typeface="Arial" charset="0"/>
              </a:rPr>
              <a:t>long-term current account deficits  </a:t>
            </a:r>
            <a:r>
              <a:rPr lang="en-US" altLang="en-US" dirty="0">
                <a:effectLst/>
                <a:cs typeface="Arial" charset="0"/>
              </a:rPr>
              <a:t>(over 70 years!) can be </a:t>
            </a:r>
            <a:r>
              <a:rPr lang="en-US" altLang="en-US" dirty="0">
                <a:solidFill>
                  <a:srgbClr val="00FF00"/>
                </a:solidFill>
                <a:effectLst/>
                <a:cs typeface="Arial" charset="0"/>
              </a:rPr>
              <a:t>sustainable</a:t>
            </a:r>
            <a:r>
              <a:rPr lang="en-US" altLang="en-US" dirty="0">
                <a:effectLst/>
                <a:cs typeface="Arial" charset="0"/>
              </a:rPr>
              <a:t> </a:t>
            </a:r>
            <a:r>
              <a:rPr lang="en-US" altLang="en-US" dirty="0">
                <a:solidFill>
                  <a:srgbClr val="00FF00"/>
                </a:solidFill>
                <a:effectLst/>
                <a:cs typeface="Arial" charset="0"/>
              </a:rPr>
              <a:t>if</a:t>
            </a:r>
            <a:r>
              <a:rPr lang="en-US" altLang="en-US" dirty="0">
                <a:effectLst/>
                <a:cs typeface="Arial" charset="0"/>
              </a:rPr>
              <a:t> the debts granted from abroad are not used for consumption but are </a:t>
            </a:r>
            <a:r>
              <a:rPr lang="en-US" altLang="en-US" dirty="0">
                <a:solidFill>
                  <a:srgbClr val="00FF00"/>
                </a:solidFill>
                <a:effectLst/>
                <a:cs typeface="Arial" charset="0"/>
              </a:rPr>
              <a:t>used for investments</a:t>
            </a:r>
            <a:r>
              <a:rPr lang="en-US" altLang="en-US" dirty="0">
                <a:effectLst/>
                <a:cs typeface="Arial" charset="0"/>
              </a:rPr>
              <a:t>.</a:t>
            </a:r>
          </a:p>
          <a:p>
            <a:pPr eaLnBrk="1" hangingPunct="1">
              <a:lnSpc>
                <a:spcPts val="800"/>
              </a:lnSpc>
              <a:defRPr/>
            </a:pPr>
            <a:endParaRPr lang="de-DE" altLang="en-US" dirty="0">
              <a:effectLst/>
              <a:cs typeface="Arial" charset="0"/>
            </a:endParaRPr>
          </a:p>
          <a:p>
            <a:pPr lvl="1" eaLnBrk="1" hangingPunct="1">
              <a:lnSpc>
                <a:spcPct val="80000"/>
              </a:lnSpc>
              <a:defRPr/>
            </a:pPr>
            <a:r>
              <a:rPr lang="en-US" altLang="en-US" dirty="0">
                <a:effectLst/>
                <a:cs typeface="Arial" charset="0"/>
              </a:rPr>
              <a:t>From 1820 to 1890, the United States </a:t>
            </a:r>
            <a:r>
              <a:rPr lang="en-US" altLang="en-US" dirty="0">
                <a:solidFill>
                  <a:srgbClr val="00FF00"/>
                </a:solidFill>
                <a:effectLst/>
                <a:cs typeface="Arial" charset="0"/>
              </a:rPr>
              <a:t>built up infrastructure</a:t>
            </a:r>
            <a:r>
              <a:rPr lang="en-US" altLang="en-US" dirty="0">
                <a:effectLst/>
                <a:cs typeface="Arial" charset="0"/>
              </a:rPr>
              <a:t> (railways, bridges, channels, port facilities) and industrial production facilities </a:t>
            </a:r>
            <a:r>
              <a:rPr lang="en-US" altLang="en-US" dirty="0">
                <a:solidFill>
                  <a:srgbClr val="00FF00"/>
                </a:solidFill>
                <a:effectLst/>
                <a:cs typeface="Arial" charset="0"/>
              </a:rPr>
              <a:t>with</a:t>
            </a:r>
            <a:r>
              <a:rPr lang="en-US" altLang="en-US" dirty="0">
                <a:effectLst/>
                <a:cs typeface="Arial" charset="0"/>
              </a:rPr>
              <a:t> the help of foreign </a:t>
            </a:r>
            <a:r>
              <a:rPr lang="en-US" altLang="en-US" dirty="0">
                <a:solidFill>
                  <a:srgbClr val="00FF00"/>
                </a:solidFill>
                <a:effectLst/>
                <a:cs typeface="Arial" charset="0"/>
              </a:rPr>
              <a:t>capital</a:t>
            </a:r>
            <a:r>
              <a:rPr lang="en-US" altLang="en-US" dirty="0">
                <a:effectLst/>
                <a:cs typeface="Arial" charset="0"/>
              </a:rPr>
              <a:t> flowing </a:t>
            </a:r>
            <a:r>
              <a:rPr lang="en-US" altLang="en-US" dirty="0">
                <a:solidFill>
                  <a:srgbClr val="00FF00"/>
                </a:solidFill>
                <a:effectLst/>
                <a:cs typeface="Arial" charset="0"/>
              </a:rPr>
              <a:t>from Europe </a:t>
            </a:r>
            <a:r>
              <a:rPr lang="en-US" altLang="en-US" dirty="0">
                <a:effectLst/>
                <a:cs typeface="Arial" charset="0"/>
              </a:rPr>
              <a:t>to the US via the London financial market.</a:t>
            </a:r>
          </a:p>
          <a:p>
            <a:pPr lvl="1" eaLnBrk="1" hangingPunct="1">
              <a:lnSpc>
                <a:spcPts val="800"/>
              </a:lnSpc>
              <a:defRPr/>
            </a:pPr>
            <a:endParaRPr lang="de-DE" altLang="en-US" dirty="0">
              <a:effectLst/>
              <a:cs typeface="Arial" charset="0"/>
            </a:endParaRPr>
          </a:p>
          <a:p>
            <a:pPr lvl="1" eaLnBrk="1" hangingPunct="1">
              <a:lnSpc>
                <a:spcPct val="80000"/>
              </a:lnSpc>
              <a:defRPr/>
            </a:pPr>
            <a:r>
              <a:rPr lang="en-US" altLang="en-US" dirty="0">
                <a:effectLst/>
                <a:cs typeface="Arial" charset="0"/>
              </a:rPr>
              <a:t>When these </a:t>
            </a:r>
            <a:r>
              <a:rPr lang="en-US" altLang="en-US" dirty="0">
                <a:solidFill>
                  <a:srgbClr val="00FF00"/>
                </a:solidFill>
                <a:effectLst/>
                <a:cs typeface="Arial" charset="0"/>
              </a:rPr>
              <a:t>investments</a:t>
            </a:r>
            <a:r>
              <a:rPr lang="en-US" altLang="en-US" dirty="0">
                <a:effectLst/>
                <a:cs typeface="Arial" charset="0"/>
              </a:rPr>
              <a:t> yielded a return, the US were able to repay their debts. By the year 1910, the net asset position of the US became positive.</a:t>
            </a:r>
          </a:p>
          <a:p>
            <a:pPr marL="344488" lvl="1" indent="0" eaLnBrk="1" hangingPunct="1">
              <a:lnSpc>
                <a:spcPts val="800"/>
              </a:lnSpc>
              <a:buFont typeface="Arial Unicode MS" pitchFamily="34" charset="-128"/>
              <a:buNone/>
              <a:defRPr/>
            </a:pPr>
            <a:endParaRPr lang="de-DE" altLang="en-US" dirty="0">
              <a:effectLst/>
              <a:cs typeface="Arial" charset="0"/>
            </a:endParaRPr>
          </a:p>
          <a:p>
            <a:pPr lvl="1" eaLnBrk="1" hangingPunct="1">
              <a:lnSpc>
                <a:spcPct val="80000"/>
              </a:lnSpc>
              <a:defRPr/>
            </a:pPr>
            <a:r>
              <a:rPr lang="en-US" altLang="en-US" dirty="0">
                <a:effectLst/>
                <a:cs typeface="Arial" charset="0"/>
              </a:rPr>
              <a:t>If the US had used the foreign loans for </a:t>
            </a:r>
            <a:r>
              <a:rPr lang="en-US" altLang="en-US" dirty="0">
                <a:solidFill>
                  <a:srgbClr val="00FF00"/>
                </a:solidFill>
                <a:effectLst/>
                <a:cs typeface="Arial" charset="0"/>
              </a:rPr>
              <a:t>consumption</a:t>
            </a:r>
            <a:r>
              <a:rPr lang="en-US" altLang="en-US" dirty="0">
                <a:effectLst/>
                <a:cs typeface="Arial" charset="0"/>
              </a:rPr>
              <a:t>, a </a:t>
            </a:r>
            <a:r>
              <a:rPr lang="en-US" altLang="en-US" dirty="0">
                <a:solidFill>
                  <a:srgbClr val="00FF00"/>
                </a:solidFill>
                <a:effectLst/>
                <a:cs typeface="Arial" charset="0"/>
              </a:rPr>
              <a:t>repayment</a:t>
            </a:r>
            <a:r>
              <a:rPr lang="en-US" altLang="en-US" dirty="0">
                <a:effectLst/>
                <a:cs typeface="Arial" charset="0"/>
              </a:rPr>
              <a:t> would </a:t>
            </a:r>
            <a:r>
              <a:rPr lang="en-US" altLang="en-US" dirty="0">
                <a:solidFill>
                  <a:srgbClr val="00FF00"/>
                </a:solidFill>
                <a:effectLst/>
                <a:cs typeface="Arial" charset="0"/>
              </a:rPr>
              <a:t>not</a:t>
            </a:r>
            <a:r>
              <a:rPr lang="en-US" altLang="en-US" dirty="0">
                <a:effectLst/>
                <a:cs typeface="Arial" charset="0"/>
              </a:rPr>
              <a:t> have been </a:t>
            </a:r>
            <a:r>
              <a:rPr lang="en-US" altLang="en-US" dirty="0">
                <a:solidFill>
                  <a:srgbClr val="00FF00"/>
                </a:solidFill>
                <a:effectLst/>
                <a:cs typeface="Arial" charset="0"/>
              </a:rPr>
              <a:t>possible</a:t>
            </a:r>
            <a:r>
              <a:rPr lang="en-US" altLang="en-US" dirty="0">
                <a:effectLst/>
                <a:cs typeface="Arial" charset="0"/>
              </a:rPr>
              <a:t>.</a:t>
            </a:r>
          </a:p>
          <a:p>
            <a:pPr lvl="1" eaLnBrk="1" hangingPunct="1">
              <a:lnSpc>
                <a:spcPct val="80000"/>
              </a:lnSpc>
              <a:defRPr/>
            </a:pPr>
            <a:endParaRPr lang="en-US" altLang="en-US" dirty="0">
              <a:effectLst/>
              <a:cs typeface="Arial" charset="0"/>
            </a:endParaRPr>
          </a:p>
          <a:p>
            <a:pPr lvl="1" eaLnBrk="1" hangingPunct="1">
              <a:lnSpc>
                <a:spcPct val="80000"/>
              </a:lnSpc>
              <a:defRPr/>
            </a:pPr>
            <a:r>
              <a:rPr lang="en-US" altLang="en-US" dirty="0">
                <a:effectLst/>
                <a:cs typeface="Arial" charset="0"/>
              </a:rPr>
              <a:t>The following table provides the numbers:</a:t>
            </a:r>
            <a:endParaRPr lang="de-DE" altLang="en-US" dirty="0">
              <a:effectLst/>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897A439B-B137-4A69-B027-CAA46EA5D4D9}" type="slidenum">
              <a:rPr lang="de-DE" altLang="en-US" sz="1600" baseline="-25000" smtClean="0">
                <a:solidFill>
                  <a:srgbClr val="FFFFFF"/>
                </a:solidFill>
              </a:rPr>
              <a:pPr>
                <a:spcBef>
                  <a:spcPct val="0"/>
                </a:spcBef>
                <a:buClrTx/>
                <a:buFontTx/>
                <a:buNone/>
              </a:pPr>
              <a:t>21</a:t>
            </a:fld>
            <a:r>
              <a:rPr lang="de-DE" altLang="en-US" sz="1600" baseline="-25000">
                <a:solidFill>
                  <a:srgbClr val="FFFFFF"/>
                </a:solidFill>
              </a:rPr>
              <a:t> -</a:t>
            </a:r>
          </a:p>
        </p:txBody>
      </p:sp>
      <p:sp>
        <p:nvSpPr>
          <p:cNvPr id="5222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graphicFrame>
        <p:nvGraphicFramePr>
          <p:cNvPr id="7221839" name="Group 591"/>
          <p:cNvGraphicFramePr>
            <a:graphicFrameLocks noGrp="1"/>
          </p:cNvGraphicFramePr>
          <p:nvPr/>
        </p:nvGraphicFramePr>
        <p:xfrm>
          <a:off x="2847975" y="136525"/>
          <a:ext cx="5995988" cy="6376985"/>
        </p:xfrm>
        <a:graphic>
          <a:graphicData uri="http://schemas.openxmlformats.org/drawingml/2006/table">
            <a:tbl>
              <a:tblPr/>
              <a:tblGrid>
                <a:gridCol w="727075">
                  <a:extLst>
                    <a:ext uri="{9D8B030D-6E8A-4147-A177-3AD203B41FA5}">
                      <a16:colId xmlns:a16="http://schemas.microsoft.com/office/drawing/2014/main" val="20000"/>
                    </a:ext>
                  </a:extLst>
                </a:gridCol>
                <a:gridCol w="1154113">
                  <a:extLst>
                    <a:ext uri="{9D8B030D-6E8A-4147-A177-3AD203B41FA5}">
                      <a16:colId xmlns:a16="http://schemas.microsoft.com/office/drawing/2014/main" val="20001"/>
                    </a:ext>
                  </a:extLst>
                </a:gridCol>
                <a:gridCol w="1244254">
                  <a:extLst>
                    <a:ext uri="{9D8B030D-6E8A-4147-A177-3AD203B41FA5}">
                      <a16:colId xmlns:a16="http://schemas.microsoft.com/office/drawing/2014/main" val="20002"/>
                    </a:ext>
                  </a:extLst>
                </a:gridCol>
                <a:gridCol w="1669774">
                  <a:extLst>
                    <a:ext uri="{9D8B030D-6E8A-4147-A177-3AD203B41FA5}">
                      <a16:colId xmlns:a16="http://schemas.microsoft.com/office/drawing/2014/main" val="20003"/>
                    </a:ext>
                  </a:extLst>
                </a:gridCol>
                <a:gridCol w="1200772">
                  <a:extLst>
                    <a:ext uri="{9D8B030D-6E8A-4147-A177-3AD203B41FA5}">
                      <a16:colId xmlns:a16="http://schemas.microsoft.com/office/drawing/2014/main" val="20004"/>
                    </a:ext>
                  </a:extLst>
                </a:gridCol>
              </a:tblGrid>
              <a:tr h="909663">
                <a:tc gridSpan="5">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1" i="0" u="none" strike="noStrike" cap="none" normalizeH="0" baseline="0" noProof="0" dirty="0">
                          <a:ln>
                            <a:noFill/>
                          </a:ln>
                          <a:solidFill>
                            <a:srgbClr val="FFFF00"/>
                          </a:solidFill>
                          <a:effectLst>
                            <a:outerShdw blurRad="38100" dist="38100" dir="2700000" algn="tl">
                              <a:srgbClr val="000000"/>
                            </a:outerShdw>
                          </a:effectLst>
                          <a:latin typeface="Arial" charset="0"/>
                        </a:rPr>
                        <a:t>Current account cycles 1800 – 1980                         (Mill. US-$, ten years averages)</a:t>
                      </a:r>
                    </a:p>
                  </a:txBody>
                  <a:tcPr marL="90000" marR="90000" marT="46801" marB="46801" anchor="ctr" horzOverflow="overflow">
                    <a:lnL w="28575"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28575"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684232">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90000" marR="90000" marT="46801" marB="46801" anchor="ctr"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FFFF00"/>
                          </a:solidFill>
                          <a:effectLst/>
                          <a:latin typeface="+mn-lt"/>
                          <a:cs typeface="Arial" charset="0"/>
                        </a:rPr>
                        <a:t>Trade balance</a:t>
                      </a:r>
                      <a:endParaRPr kumimoji="0" lang="en-GB" sz="1800" b="0" i="0" u="none" strike="noStrike" cap="none" normalizeH="0" baseline="0" dirty="0">
                        <a:ln>
                          <a:noFill/>
                        </a:ln>
                        <a:solidFill>
                          <a:srgbClr val="FFFF00"/>
                        </a:solidFill>
                        <a:effectLst/>
                        <a:latin typeface="+mn-lt"/>
                      </a:endParaRPr>
                    </a:p>
                  </a:txBody>
                  <a:tcPr marL="90000" marR="90000" marT="46801" marB="46801" anchor="ctr"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FFFF00"/>
                          </a:solidFill>
                          <a:effectLst/>
                          <a:latin typeface="+mn-lt"/>
                        </a:rPr>
                        <a:t>Service balance</a:t>
                      </a:r>
                    </a:p>
                  </a:txBody>
                  <a:tcPr marL="90000" marR="90000" marT="46801" marB="46801" anchor="ctr"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FFFF00"/>
                          </a:solidFill>
                          <a:effectLst/>
                          <a:latin typeface="+mn-lt"/>
                        </a:rPr>
                        <a:t>Current ac-count balance</a:t>
                      </a:r>
                    </a:p>
                  </a:txBody>
                  <a:tcPr marL="90000" marR="90000" marT="46801" marB="46801" anchor="ctr"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FFFF00"/>
                          </a:solidFill>
                          <a:effectLst/>
                          <a:latin typeface="+mn-lt"/>
                          <a:cs typeface="Arial" charset="0"/>
                        </a:rPr>
                        <a:t>Net asset position</a:t>
                      </a:r>
                      <a:endParaRPr kumimoji="0" lang="en-GB" sz="1800" b="0" i="0" u="none" strike="noStrike" cap="none" normalizeH="0" baseline="0" dirty="0">
                        <a:ln>
                          <a:noFill/>
                        </a:ln>
                        <a:solidFill>
                          <a:srgbClr val="FFFF00"/>
                        </a:solidFill>
                        <a:effectLst/>
                        <a:latin typeface="+mn-lt"/>
                      </a:endParaRPr>
                    </a:p>
                  </a:txBody>
                  <a:tcPr marL="90000" marR="90000" marT="46801" marB="46801" anchor="ctr"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1"/>
                  </a:ext>
                </a:extLst>
              </a:tr>
              <a:tr h="36793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1800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1" marB="46801"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rgbClr val="00FF00"/>
                          </a:solidFill>
                          <a:effectLst/>
                          <a:latin typeface="Arial" charset="0"/>
                          <a:cs typeface="Arial" charset="0"/>
                        </a:rPr>
                        <a:t>-19,3</a:t>
                      </a:r>
                      <a:endParaRPr kumimoji="0" lang="en-GB" sz="1800" b="1" i="0" u="none" strike="noStrike" cap="none" normalizeH="0" baseline="0" dirty="0">
                        <a:ln>
                          <a:noFill/>
                        </a:ln>
                        <a:solidFill>
                          <a:srgbClr val="00FF00"/>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27,8</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8,5</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-82</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2"/>
                  </a:ext>
                </a:extLst>
              </a:tr>
              <a:tr h="36793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1810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1" marB="46801"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00FF00"/>
                          </a:solidFill>
                          <a:effectLst/>
                          <a:latin typeface="Arial" charset="0"/>
                          <a:cs typeface="Arial" charset="0"/>
                        </a:rPr>
                        <a:t>-22,8</a:t>
                      </a:r>
                      <a:endParaRPr kumimoji="0" lang="en-GB" sz="1800" b="1" i="0" u="none" strike="noStrike" cap="none" normalizeH="0" baseline="0">
                        <a:ln>
                          <a:noFill/>
                        </a:ln>
                        <a:solidFill>
                          <a:srgbClr val="00FF00"/>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25,3</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2,5</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-82,7</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3"/>
                  </a:ext>
                </a:extLst>
              </a:tr>
              <a:tr h="36793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1820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1" marB="46801"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00FF00"/>
                          </a:solidFill>
                          <a:effectLst/>
                          <a:latin typeface="Arial" charset="0"/>
                          <a:cs typeface="Arial" charset="0"/>
                        </a:rPr>
                        <a:t>-3,7</a:t>
                      </a:r>
                      <a:endParaRPr kumimoji="0" lang="en-GB" sz="1800" b="1" i="0" u="none" strike="noStrike" cap="none" normalizeH="0" baseline="0">
                        <a:ln>
                          <a:noFill/>
                        </a:ln>
                        <a:solidFill>
                          <a:srgbClr val="00FF00"/>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3,1</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-0,6</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-84,6</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4"/>
                  </a:ext>
                </a:extLst>
              </a:tr>
              <a:tr h="36793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1830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1" marB="46801"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00FF00"/>
                          </a:solidFill>
                          <a:effectLst/>
                          <a:latin typeface="Arial" charset="0"/>
                          <a:cs typeface="Arial" charset="0"/>
                        </a:rPr>
                        <a:t>-25,0</a:t>
                      </a:r>
                      <a:endParaRPr kumimoji="0" lang="en-GB" sz="1800" b="1" i="0" u="none" strike="noStrike" cap="none" normalizeH="0" baseline="0">
                        <a:ln>
                          <a:noFill/>
                        </a:ln>
                        <a:solidFill>
                          <a:srgbClr val="00FF00"/>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-0,1</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-25,1</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-165,1</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5"/>
                  </a:ext>
                </a:extLst>
              </a:tr>
              <a:tr h="36793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1840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1" marB="46801"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00FF00"/>
                          </a:solidFill>
                          <a:effectLst/>
                          <a:latin typeface="Arial" charset="0"/>
                          <a:cs typeface="Arial" charset="0"/>
                        </a:rPr>
                        <a:t>0,7</a:t>
                      </a:r>
                      <a:endParaRPr kumimoji="0" lang="en-GB" sz="1800" b="1" i="0" u="none" strike="noStrike" cap="none" normalizeH="0" baseline="0">
                        <a:ln>
                          <a:noFill/>
                        </a:ln>
                        <a:solidFill>
                          <a:srgbClr val="00FF00"/>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-0,4</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0,3</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-217,2</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6"/>
                  </a:ext>
                </a:extLst>
              </a:tr>
              <a:tr h="36793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1850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1" marB="46801"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00FF00"/>
                          </a:solidFill>
                          <a:effectLst/>
                          <a:latin typeface="Arial" charset="0"/>
                          <a:cs typeface="Arial" charset="0"/>
                        </a:rPr>
                        <a:t>-9,2</a:t>
                      </a:r>
                      <a:endParaRPr kumimoji="0" lang="en-GB" sz="1800" b="1" i="0" u="none" strike="noStrike" cap="none" normalizeH="0" baseline="0">
                        <a:ln>
                          <a:noFill/>
                        </a:ln>
                        <a:solidFill>
                          <a:srgbClr val="00FF00"/>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-22,1</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-31,3</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-315,0</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7"/>
                  </a:ext>
                </a:extLst>
              </a:tr>
              <a:tr h="36793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1860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1" marB="46801"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00FF00"/>
                          </a:solidFill>
                          <a:effectLst/>
                          <a:latin typeface="Arial" charset="0"/>
                          <a:cs typeface="Arial" charset="0"/>
                        </a:rPr>
                        <a:t>-18,6</a:t>
                      </a:r>
                      <a:endParaRPr kumimoji="0" lang="en-GB" sz="1800" b="1" i="0" u="none" strike="noStrike" cap="none" normalizeH="0" baseline="0">
                        <a:ln>
                          <a:noFill/>
                        </a:ln>
                        <a:solidFill>
                          <a:srgbClr val="00FF00"/>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-59,9</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-78,5</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-688,6</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8"/>
                  </a:ext>
                </a:extLst>
              </a:tr>
              <a:tr h="36793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1870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1" marB="46801"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92,7</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00FF00"/>
                          </a:solidFill>
                          <a:effectLst/>
                          <a:latin typeface="Arial" charset="0"/>
                          <a:cs typeface="Arial" charset="0"/>
                        </a:rPr>
                        <a:t>-117,4</a:t>
                      </a:r>
                      <a:endParaRPr kumimoji="0" lang="en-GB" sz="1800" b="1" i="0" u="none" strike="noStrike" cap="none" normalizeH="0" baseline="0">
                        <a:ln>
                          <a:noFill/>
                        </a:ln>
                        <a:solidFill>
                          <a:srgbClr val="00FF00"/>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-24,7</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-1681,4</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9"/>
                  </a:ext>
                </a:extLst>
              </a:tr>
              <a:tr h="36793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1880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1" marB="46801"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103,3</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00FF00"/>
                          </a:solidFill>
                          <a:effectLst/>
                          <a:latin typeface="Arial" charset="0"/>
                          <a:cs typeface="Arial" charset="0"/>
                        </a:rPr>
                        <a:t>-152,3</a:t>
                      </a:r>
                      <a:endParaRPr kumimoji="0" lang="en-GB" sz="1800" b="1" i="0" u="none" strike="noStrike" cap="none" normalizeH="0" baseline="0">
                        <a:ln>
                          <a:noFill/>
                        </a:ln>
                        <a:solidFill>
                          <a:srgbClr val="00FF00"/>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-49,0</a:t>
                      </a: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-1952,5</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10"/>
                  </a:ext>
                </a:extLst>
              </a:tr>
              <a:tr h="36793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1890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1" marB="46801"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262,5</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-199,4</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rgbClr val="00FF00"/>
                          </a:solidFill>
                          <a:effectLst/>
                          <a:latin typeface="Arial" charset="0"/>
                          <a:cs typeface="Arial" charset="0"/>
                        </a:rPr>
                        <a:t>63,1</a:t>
                      </a:r>
                      <a:endParaRPr kumimoji="0" lang="en-GB" sz="1800" b="1" i="0" u="none" strike="noStrike" cap="none" normalizeH="0" baseline="0" dirty="0">
                        <a:ln>
                          <a:noFill/>
                        </a:ln>
                        <a:solidFill>
                          <a:srgbClr val="00FF00"/>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-3110,7</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11"/>
                  </a:ext>
                </a:extLst>
              </a:tr>
              <a:tr h="36793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1900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1" marB="46801"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557,7</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-249,0</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rgbClr val="00FF00"/>
                          </a:solidFill>
                          <a:effectLst/>
                          <a:latin typeface="Arial" charset="0"/>
                          <a:cs typeface="Arial" charset="0"/>
                        </a:rPr>
                        <a:t>308,7</a:t>
                      </a:r>
                      <a:endParaRPr kumimoji="0" lang="en-GB" sz="1800" b="1" i="0" u="none" strike="noStrike" cap="none" normalizeH="0" baseline="0" dirty="0">
                        <a:ln>
                          <a:noFill/>
                        </a:ln>
                        <a:solidFill>
                          <a:srgbClr val="00FF00"/>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-3200,5</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12"/>
                  </a:ext>
                </a:extLst>
              </a:tr>
              <a:tr h="36793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1910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1" marB="46801"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1951,7</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-285,9</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1665,8</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2100,0</a:t>
                      </a:r>
                    </a:p>
                  </a:txBody>
                  <a:tcPr marL="90000" marR="90000" marT="46801" marB="46801"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13"/>
                  </a:ext>
                </a:extLst>
              </a:tr>
              <a:tr h="36793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1920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1" marB="46801"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28575"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1117,1</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28575"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317,5</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28575"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1434,6</a:t>
                      </a:r>
                      <a:endParaRPr kumimoji="0" lang="en-GB" sz="1800" b="1" i="0" u="none" strike="noStrike" cap="none" normalizeH="0" baseline="0">
                        <a:ln>
                          <a:noFill/>
                        </a:ln>
                        <a:solidFill>
                          <a:schemeClr val="tx1"/>
                        </a:solidFill>
                        <a:effectLst/>
                        <a:latin typeface="Times New Roman" pitchFamily="18" charset="0"/>
                      </a:endParaRPr>
                    </a:p>
                  </a:txBody>
                  <a:tcPr marL="90000" marR="90000" marT="46801" marB="46801"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28575"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11250,0</a:t>
                      </a:r>
                    </a:p>
                  </a:txBody>
                  <a:tcPr marL="90000" marR="90000" marT="46801" marB="46801"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28575"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14"/>
                  </a:ext>
                </a:extLst>
              </a:tr>
            </a:tbl>
          </a:graphicData>
        </a:graphic>
      </p:graphicFrame>
      <p:sp>
        <p:nvSpPr>
          <p:cNvPr id="7221755" name="AutoShape 507"/>
          <p:cNvSpPr>
            <a:spLocks/>
          </p:cNvSpPr>
          <p:nvPr/>
        </p:nvSpPr>
        <p:spPr bwMode="auto">
          <a:xfrm>
            <a:off x="2540000" y="2495550"/>
            <a:ext cx="282575" cy="1722438"/>
          </a:xfrm>
          <a:prstGeom prst="leftBrace">
            <a:avLst>
              <a:gd name="adj1" fmla="val 50796"/>
              <a:gd name="adj2" fmla="val 50000"/>
            </a:avLst>
          </a:prstGeom>
          <a:noFill/>
          <a:ln w="28575">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0" baseline="0">
              <a:solidFill>
                <a:srgbClr val="66FFFF"/>
              </a:solidFill>
            </a:endParaRPr>
          </a:p>
        </p:txBody>
      </p:sp>
      <p:sp>
        <p:nvSpPr>
          <p:cNvPr id="7221756" name="_s1031"/>
          <p:cNvSpPr>
            <a:spLocks noChangeArrowheads="1"/>
          </p:cNvSpPr>
          <p:nvPr/>
        </p:nvSpPr>
        <p:spPr bwMode="auto">
          <a:xfrm>
            <a:off x="266700" y="585788"/>
            <a:ext cx="2192338" cy="248920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aseline="0" dirty="0">
                <a:solidFill>
                  <a:srgbClr val="00FF00"/>
                </a:solidFill>
              </a:rPr>
              <a:t>Phase 1:</a:t>
            </a:r>
          </a:p>
          <a:p>
            <a:pPr algn="ctr" eaLnBrk="1" hangingPunct="1">
              <a:spcBef>
                <a:spcPct val="0"/>
              </a:spcBef>
              <a:buClrTx/>
              <a:buFontTx/>
              <a:buNone/>
            </a:pPr>
            <a:r>
              <a:rPr lang="en-US" altLang="en-US" sz="2000" b="0" baseline="0" dirty="0">
                <a:solidFill>
                  <a:srgbClr val="0000FF"/>
                </a:solidFill>
              </a:rPr>
              <a:t>Infrastructure investment (railways, bridges, </a:t>
            </a:r>
            <a:r>
              <a:rPr lang="en-US" altLang="en-US" sz="2000" b="0" baseline="0" dirty="0" err="1">
                <a:solidFill>
                  <a:srgbClr val="0000FF"/>
                </a:solidFill>
              </a:rPr>
              <a:t>chanels</a:t>
            </a:r>
            <a:r>
              <a:rPr lang="en-US" altLang="en-US" sz="2000" b="0" baseline="0" dirty="0">
                <a:solidFill>
                  <a:srgbClr val="0000FF"/>
                </a:solidFill>
              </a:rPr>
              <a:t>, ports), Buildup of real capital stock</a:t>
            </a:r>
          </a:p>
        </p:txBody>
      </p:sp>
      <p:sp>
        <p:nvSpPr>
          <p:cNvPr id="7221757" name="_s1031"/>
          <p:cNvSpPr>
            <a:spLocks noChangeArrowheads="1"/>
          </p:cNvSpPr>
          <p:nvPr/>
        </p:nvSpPr>
        <p:spPr bwMode="auto">
          <a:xfrm>
            <a:off x="306388" y="3246438"/>
            <a:ext cx="2152650" cy="1611312"/>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aseline="0" dirty="0">
                <a:solidFill>
                  <a:srgbClr val="00FF00"/>
                </a:solidFill>
              </a:rPr>
              <a:t>Phase 2:</a:t>
            </a:r>
          </a:p>
          <a:p>
            <a:pPr algn="ctr" eaLnBrk="1" hangingPunct="1">
              <a:spcBef>
                <a:spcPct val="0"/>
              </a:spcBef>
              <a:buClrTx/>
              <a:buFontTx/>
              <a:buNone/>
            </a:pPr>
            <a:r>
              <a:rPr lang="de-DE" altLang="en-US" sz="2000" b="0" baseline="0" dirty="0">
                <a:solidFill>
                  <a:srgbClr val="0000FF"/>
                </a:solidFill>
              </a:rPr>
              <a:t>Trade </a:t>
            </a:r>
            <a:r>
              <a:rPr lang="de-DE" altLang="en-US" sz="2000" b="0" baseline="0" dirty="0" err="1">
                <a:solidFill>
                  <a:srgbClr val="0000FF"/>
                </a:solidFill>
              </a:rPr>
              <a:t>balance</a:t>
            </a:r>
            <a:r>
              <a:rPr lang="de-DE" altLang="en-US" sz="2000" b="0" baseline="0" dirty="0">
                <a:solidFill>
                  <a:srgbClr val="0000FF"/>
                </a:solidFill>
              </a:rPr>
              <a:t> </a:t>
            </a:r>
            <a:r>
              <a:rPr lang="de-DE" altLang="en-US" sz="2000" b="0" baseline="0" dirty="0" err="1">
                <a:solidFill>
                  <a:srgbClr val="0000FF"/>
                </a:solidFill>
              </a:rPr>
              <a:t>surplus</a:t>
            </a:r>
            <a:r>
              <a:rPr lang="de-DE" altLang="en-US" sz="2000" b="0" baseline="0" dirty="0">
                <a:solidFill>
                  <a:srgbClr val="0000FF"/>
                </a:solidFill>
              </a:rPr>
              <a:t> &lt; </a:t>
            </a:r>
            <a:r>
              <a:rPr lang="de-DE" altLang="en-US" sz="1900" b="0" baseline="0" dirty="0" err="1">
                <a:solidFill>
                  <a:srgbClr val="0000FF"/>
                </a:solidFill>
              </a:rPr>
              <a:t>interest</a:t>
            </a:r>
            <a:r>
              <a:rPr lang="de-DE" altLang="en-US" sz="1900" b="0" baseline="0" dirty="0">
                <a:solidFill>
                  <a:srgbClr val="0000FF"/>
                </a:solidFill>
              </a:rPr>
              <a:t> </a:t>
            </a:r>
            <a:r>
              <a:rPr lang="de-DE" altLang="en-US" sz="1900" b="0" baseline="0" dirty="0" err="1">
                <a:solidFill>
                  <a:srgbClr val="0000FF"/>
                </a:solidFill>
              </a:rPr>
              <a:t>payment</a:t>
            </a:r>
            <a:endParaRPr lang="de-DE" altLang="en-US" sz="1900" b="0" baseline="0" dirty="0">
              <a:solidFill>
                <a:srgbClr val="0000FF"/>
              </a:solidFill>
            </a:endParaRPr>
          </a:p>
        </p:txBody>
      </p:sp>
      <p:sp>
        <p:nvSpPr>
          <p:cNvPr id="7221758" name="AutoShape 510"/>
          <p:cNvSpPr>
            <a:spLocks/>
          </p:cNvSpPr>
          <p:nvPr/>
        </p:nvSpPr>
        <p:spPr bwMode="auto">
          <a:xfrm>
            <a:off x="2536825" y="4286250"/>
            <a:ext cx="298450" cy="712788"/>
          </a:xfrm>
          <a:prstGeom prst="leftBrace">
            <a:avLst>
              <a:gd name="adj1" fmla="val 19902"/>
              <a:gd name="adj2" fmla="val 50000"/>
            </a:avLst>
          </a:prstGeom>
          <a:noFill/>
          <a:ln w="28575">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0" baseline="0">
              <a:solidFill>
                <a:srgbClr val="66FFFF"/>
              </a:solidFill>
            </a:endParaRPr>
          </a:p>
        </p:txBody>
      </p:sp>
      <p:sp>
        <p:nvSpPr>
          <p:cNvPr id="7221759" name="Line 511"/>
          <p:cNvSpPr>
            <a:spLocks noChangeShapeType="1"/>
          </p:cNvSpPr>
          <p:nvPr/>
        </p:nvSpPr>
        <p:spPr bwMode="auto">
          <a:xfrm flipH="1" flipV="1">
            <a:off x="2203450" y="2795588"/>
            <a:ext cx="352425" cy="566737"/>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221760" name="Line 512"/>
          <p:cNvSpPr>
            <a:spLocks noChangeShapeType="1"/>
          </p:cNvSpPr>
          <p:nvPr/>
        </p:nvSpPr>
        <p:spPr bwMode="auto">
          <a:xfrm flipH="1" flipV="1">
            <a:off x="2273300" y="4470400"/>
            <a:ext cx="254000" cy="173038"/>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221761" name="_s1031"/>
          <p:cNvSpPr>
            <a:spLocks noChangeArrowheads="1"/>
          </p:cNvSpPr>
          <p:nvPr/>
        </p:nvSpPr>
        <p:spPr bwMode="auto">
          <a:xfrm>
            <a:off x="312738" y="5024438"/>
            <a:ext cx="2152650" cy="1611312"/>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aseline="0" dirty="0">
                <a:solidFill>
                  <a:srgbClr val="00FF00"/>
                </a:solidFill>
              </a:rPr>
              <a:t>Phase 3:</a:t>
            </a:r>
          </a:p>
          <a:p>
            <a:pPr algn="ctr" eaLnBrk="1" hangingPunct="1">
              <a:spcBef>
                <a:spcPct val="0"/>
              </a:spcBef>
              <a:buClrTx/>
              <a:buFontTx/>
              <a:buNone/>
            </a:pPr>
            <a:r>
              <a:rPr lang="de-DE" altLang="en-US" sz="2000" b="0" baseline="0" dirty="0">
                <a:solidFill>
                  <a:srgbClr val="0000FF"/>
                </a:solidFill>
              </a:rPr>
              <a:t>Trade </a:t>
            </a:r>
            <a:r>
              <a:rPr lang="de-DE" altLang="en-US" sz="2000" b="0" baseline="0" dirty="0" err="1">
                <a:solidFill>
                  <a:srgbClr val="0000FF"/>
                </a:solidFill>
              </a:rPr>
              <a:t>balance</a:t>
            </a:r>
            <a:r>
              <a:rPr lang="de-DE" altLang="en-US" sz="2000" b="0" baseline="0" dirty="0">
                <a:solidFill>
                  <a:srgbClr val="0000FF"/>
                </a:solidFill>
              </a:rPr>
              <a:t> </a:t>
            </a:r>
            <a:r>
              <a:rPr lang="de-DE" altLang="en-US" sz="2000" b="0" baseline="0" dirty="0" err="1">
                <a:solidFill>
                  <a:srgbClr val="0000FF"/>
                </a:solidFill>
              </a:rPr>
              <a:t>surplus</a:t>
            </a:r>
            <a:r>
              <a:rPr lang="de-DE" altLang="en-US" sz="2000" b="0" baseline="0" dirty="0">
                <a:solidFill>
                  <a:srgbClr val="0000FF"/>
                </a:solidFill>
              </a:rPr>
              <a:t> &gt; </a:t>
            </a:r>
            <a:r>
              <a:rPr lang="de-DE" altLang="en-US" sz="1900" b="0" baseline="0" dirty="0" err="1">
                <a:solidFill>
                  <a:srgbClr val="0000FF"/>
                </a:solidFill>
              </a:rPr>
              <a:t>interest</a:t>
            </a:r>
            <a:r>
              <a:rPr lang="de-DE" altLang="en-US" sz="1900" b="0" baseline="0" dirty="0">
                <a:solidFill>
                  <a:srgbClr val="0000FF"/>
                </a:solidFill>
              </a:rPr>
              <a:t> </a:t>
            </a:r>
            <a:r>
              <a:rPr lang="de-DE" altLang="en-US" sz="1900" b="0" baseline="0" dirty="0" err="1">
                <a:solidFill>
                  <a:srgbClr val="0000FF"/>
                </a:solidFill>
              </a:rPr>
              <a:t>payment</a:t>
            </a:r>
            <a:endParaRPr lang="de-DE" altLang="en-US" sz="1900" b="0" baseline="0" dirty="0">
              <a:solidFill>
                <a:srgbClr val="0000FF"/>
              </a:solidFill>
            </a:endParaRPr>
          </a:p>
        </p:txBody>
      </p:sp>
      <p:sp>
        <p:nvSpPr>
          <p:cNvPr id="7221762" name="AutoShape 514"/>
          <p:cNvSpPr>
            <a:spLocks/>
          </p:cNvSpPr>
          <p:nvPr/>
        </p:nvSpPr>
        <p:spPr bwMode="auto">
          <a:xfrm>
            <a:off x="2578100" y="5035550"/>
            <a:ext cx="266700" cy="1443038"/>
          </a:xfrm>
          <a:prstGeom prst="leftBrace">
            <a:avLst>
              <a:gd name="adj1" fmla="val 45089"/>
              <a:gd name="adj2" fmla="val 50000"/>
            </a:avLst>
          </a:prstGeom>
          <a:noFill/>
          <a:ln w="28575">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0" baseline="0">
              <a:solidFill>
                <a:srgbClr val="66FFFF"/>
              </a:solidFill>
            </a:endParaRPr>
          </a:p>
        </p:txBody>
      </p:sp>
      <p:sp>
        <p:nvSpPr>
          <p:cNvPr id="7221763" name="Line 515"/>
          <p:cNvSpPr>
            <a:spLocks noChangeShapeType="1"/>
          </p:cNvSpPr>
          <p:nvPr/>
        </p:nvSpPr>
        <p:spPr bwMode="auto">
          <a:xfrm flipH="1" flipV="1">
            <a:off x="2290763" y="5665788"/>
            <a:ext cx="290512" cy="98425"/>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2331" name="Text Box 586"/>
          <p:cNvSpPr txBox="1">
            <a:spLocks noChangeArrowheads="1"/>
          </p:cNvSpPr>
          <p:nvPr/>
        </p:nvSpPr>
        <p:spPr bwMode="auto">
          <a:xfrm>
            <a:off x="2778125" y="6521450"/>
            <a:ext cx="29432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sm" len="sm"/>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600" b="0" baseline="0">
                <a:solidFill>
                  <a:srgbClr val="FFFFFF"/>
                </a:solidFill>
              </a:rPr>
              <a:t>Source: Sachs/Larrain (1993)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217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217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217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217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217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2175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217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217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21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1755" grpId="0" animBg="1"/>
      <p:bldP spid="7221756" grpId="0" animBg="1"/>
      <p:bldP spid="7221757" grpId="0" animBg="1"/>
      <p:bldP spid="7221758" grpId="0" animBg="1"/>
      <p:bldP spid="7221759" grpId="0" animBg="1"/>
      <p:bldP spid="7221760" grpId="0" animBg="1"/>
      <p:bldP spid="7221761" grpId="0" animBg="1"/>
      <p:bldP spid="7221762" grpId="0" animBg="1"/>
      <p:bldP spid="722176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4ADBAFF7-DD0B-4379-8FA3-AC2B06C0A9A6}" type="slidenum">
              <a:rPr lang="de-DE" altLang="en-US" sz="1600" baseline="-25000" smtClean="0">
                <a:solidFill>
                  <a:srgbClr val="FFFFFF"/>
                </a:solidFill>
              </a:rPr>
              <a:pPr>
                <a:spcBef>
                  <a:spcPct val="0"/>
                </a:spcBef>
                <a:buClrTx/>
                <a:buFontTx/>
                <a:buNone/>
              </a:pPr>
              <a:t>22</a:t>
            </a:fld>
            <a:r>
              <a:rPr lang="de-DE" altLang="en-US" sz="1600" baseline="-25000">
                <a:solidFill>
                  <a:srgbClr val="FFFFFF"/>
                </a:solidFill>
              </a:rPr>
              <a:t> -</a:t>
            </a:r>
          </a:p>
        </p:txBody>
      </p:sp>
      <p:sp>
        <p:nvSpPr>
          <p:cNvPr id="5325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graphicFrame>
        <p:nvGraphicFramePr>
          <p:cNvPr id="7227504" name="Group 112"/>
          <p:cNvGraphicFramePr>
            <a:graphicFrameLocks noGrp="1"/>
          </p:cNvGraphicFramePr>
          <p:nvPr/>
        </p:nvGraphicFramePr>
        <p:xfrm>
          <a:off x="2847975" y="174625"/>
          <a:ext cx="5995988" cy="4946648"/>
        </p:xfrm>
        <a:graphic>
          <a:graphicData uri="http://schemas.openxmlformats.org/drawingml/2006/table">
            <a:tbl>
              <a:tblPr/>
              <a:tblGrid>
                <a:gridCol w="727075">
                  <a:extLst>
                    <a:ext uri="{9D8B030D-6E8A-4147-A177-3AD203B41FA5}">
                      <a16:colId xmlns:a16="http://schemas.microsoft.com/office/drawing/2014/main" val="20000"/>
                    </a:ext>
                  </a:extLst>
                </a:gridCol>
                <a:gridCol w="1154113">
                  <a:extLst>
                    <a:ext uri="{9D8B030D-6E8A-4147-A177-3AD203B41FA5}">
                      <a16:colId xmlns:a16="http://schemas.microsoft.com/office/drawing/2014/main" val="20001"/>
                    </a:ext>
                  </a:extLst>
                </a:gridCol>
                <a:gridCol w="1134924">
                  <a:extLst>
                    <a:ext uri="{9D8B030D-6E8A-4147-A177-3AD203B41FA5}">
                      <a16:colId xmlns:a16="http://schemas.microsoft.com/office/drawing/2014/main" val="20002"/>
                    </a:ext>
                  </a:extLst>
                </a:gridCol>
                <a:gridCol w="1741626">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tblGrid>
              <a:tr h="933496">
                <a:tc gridSpan="5">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1" i="0" u="none" strike="noStrike" cap="none" normalizeH="0" baseline="0" noProof="0" dirty="0">
                          <a:ln>
                            <a:noFill/>
                          </a:ln>
                          <a:solidFill>
                            <a:srgbClr val="FFFF00"/>
                          </a:solidFill>
                          <a:effectLst>
                            <a:outerShdw blurRad="38100" dist="38100" dir="2700000" algn="tl">
                              <a:srgbClr val="000000"/>
                            </a:outerShdw>
                          </a:effectLst>
                          <a:latin typeface="Arial" charset="0"/>
                        </a:rPr>
                        <a:t>Current account cycles 1800 – 1980                         (Mill. US-$, ten years averages</a:t>
                      </a:r>
                      <a:endParaRPr kumimoji="0" lang="de-DE" sz="20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marL="90000" marR="90000" marT="46802" marB="46802" anchor="ctr" horzOverflow="overflow">
                    <a:lnL w="28575"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28575"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701710">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de-DE" sz="1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L="90000" marR="90000" marT="46802" marB="46802"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FFFF00"/>
                          </a:solidFill>
                          <a:effectLst/>
                          <a:latin typeface="+mn-lt"/>
                          <a:cs typeface="Arial" charset="0"/>
                        </a:rPr>
                        <a:t>Trade balance</a:t>
                      </a:r>
                      <a:endParaRPr kumimoji="0" lang="en-GB" sz="1800" b="0" i="0" u="none" strike="noStrike" cap="none" normalizeH="0" baseline="0" dirty="0">
                        <a:ln>
                          <a:noFill/>
                        </a:ln>
                        <a:solidFill>
                          <a:srgbClr val="FFFF00"/>
                        </a:solidFill>
                        <a:effectLst/>
                        <a:latin typeface="+mn-lt"/>
                      </a:endParaRPr>
                    </a:p>
                  </a:txBody>
                  <a:tcPr marL="90000" marR="90000" marT="46801" marB="46801" anchor="ctr"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FFFF00"/>
                          </a:solidFill>
                          <a:effectLst/>
                          <a:latin typeface="+mn-lt"/>
                        </a:rPr>
                        <a:t>Service balance</a:t>
                      </a:r>
                    </a:p>
                  </a:txBody>
                  <a:tcPr marL="90000" marR="90000" marT="46801" marB="46801" anchor="ctr"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FFFF00"/>
                          </a:solidFill>
                          <a:effectLst/>
                          <a:latin typeface="+mn-lt"/>
                        </a:rPr>
                        <a:t>Current ac-count balance</a:t>
                      </a:r>
                    </a:p>
                  </a:txBody>
                  <a:tcPr marL="90000" marR="90000" marT="46801" marB="46801" anchor="ctr"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rgbClr val="FFFF00"/>
                          </a:solidFill>
                          <a:effectLst/>
                          <a:latin typeface="+mn-lt"/>
                          <a:cs typeface="Arial" charset="0"/>
                        </a:rPr>
                        <a:t>Net asset position</a:t>
                      </a:r>
                      <a:endParaRPr kumimoji="0" lang="en-GB" sz="1800" b="0" i="0" u="none" strike="noStrike" cap="none" normalizeH="0" baseline="0" dirty="0">
                        <a:ln>
                          <a:noFill/>
                        </a:ln>
                        <a:solidFill>
                          <a:srgbClr val="FFFF00"/>
                        </a:solidFill>
                        <a:effectLst/>
                        <a:latin typeface="+mn-lt"/>
                      </a:endParaRPr>
                    </a:p>
                  </a:txBody>
                  <a:tcPr marL="90000" marR="90000" marT="46801" marB="46801" anchor="ctr"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1"/>
                  </a:ext>
                </a:extLst>
              </a:tr>
              <a:tr h="3679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rgbClr val="FFFF00"/>
                          </a:solidFill>
                          <a:effectLst/>
                          <a:latin typeface="Arial" charset="0"/>
                          <a:cs typeface="Arial" charset="0"/>
                        </a:rPr>
                        <a:t>1900</a:t>
                      </a:r>
                      <a:endParaRPr kumimoji="0" lang="en-GB" sz="1800" b="1" i="0" u="none" strike="noStrike" cap="none" normalizeH="0" baseline="0" dirty="0">
                        <a:ln>
                          <a:noFill/>
                        </a:ln>
                        <a:solidFill>
                          <a:srgbClr val="FFFF00"/>
                        </a:solidFill>
                        <a:effectLst/>
                        <a:latin typeface="Times New Roman" pitchFamily="18" charset="0"/>
                      </a:endParaRPr>
                    </a:p>
                  </a:txBody>
                  <a:tcPr marL="90000" marR="90000" marT="46802" marB="46802"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557,7</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-249,0</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308,7</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-3200,5</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2"/>
                  </a:ext>
                </a:extLst>
              </a:tr>
              <a:tr h="3679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1910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2" marB="46802"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1951,7</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-285,9</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1665,8</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00FF00"/>
                          </a:solidFill>
                          <a:effectLst/>
                          <a:latin typeface="Arial" charset="0"/>
                          <a:cs typeface="Arial" charset="0"/>
                        </a:rPr>
                        <a:t>2100,0</a:t>
                      </a:r>
                    </a:p>
                  </a:txBody>
                  <a:tcPr marL="90000" marR="90000" marT="46802" marB="46802"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3"/>
                  </a:ext>
                </a:extLst>
              </a:tr>
              <a:tr h="3679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1920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2" marB="46802"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1117,1</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317,5</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1434,6</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00FF00"/>
                          </a:solidFill>
                          <a:effectLst/>
                          <a:latin typeface="Arial" charset="0"/>
                          <a:cs typeface="Arial" charset="0"/>
                        </a:rPr>
                        <a:t>11250,0</a:t>
                      </a:r>
                    </a:p>
                  </a:txBody>
                  <a:tcPr marL="90000" marR="90000" marT="46802" marB="46802"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4"/>
                  </a:ext>
                </a:extLst>
              </a:tr>
              <a:tr h="3679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1930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2" marB="46802"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448,8</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634,7</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1083,5</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00FF00"/>
                          </a:solidFill>
                          <a:effectLst/>
                          <a:latin typeface="Arial" charset="0"/>
                          <a:cs typeface="Arial" charset="0"/>
                        </a:rPr>
                        <a:t>15533,3</a:t>
                      </a:r>
                      <a:endParaRPr kumimoji="0" lang="en-GB" sz="1800" b="1" i="0" u="none" strike="noStrike" cap="none" normalizeH="0" baseline="0">
                        <a:ln>
                          <a:noFill/>
                        </a:ln>
                        <a:solidFill>
                          <a:srgbClr val="00FF00"/>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5"/>
                  </a:ext>
                </a:extLst>
              </a:tr>
              <a:tr h="3679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1940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2" marB="46802"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6657,9</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-933,9</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5724</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00FF00"/>
                          </a:solidFill>
                          <a:effectLst/>
                          <a:latin typeface="Arial" charset="0"/>
                          <a:cs typeface="Arial" charset="0"/>
                        </a:rPr>
                        <a:t>29433,3</a:t>
                      </a:r>
                      <a:endParaRPr kumimoji="0" lang="en-GB" sz="1800" b="1" i="0" u="none" strike="noStrike" cap="none" normalizeH="0" baseline="0">
                        <a:ln>
                          <a:noFill/>
                        </a:ln>
                        <a:solidFill>
                          <a:srgbClr val="00FF00"/>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6"/>
                  </a:ext>
                </a:extLst>
              </a:tr>
              <a:tr h="3679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1950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2" marB="46802"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2934,4</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-2332,9</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601,5</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00FF00"/>
                          </a:solidFill>
                          <a:effectLst/>
                          <a:latin typeface="Arial" charset="0"/>
                          <a:cs typeface="Arial" charset="0"/>
                        </a:rPr>
                        <a:t>39970,0</a:t>
                      </a:r>
                      <a:endParaRPr kumimoji="0" lang="en-GB" sz="1800" b="1" i="0" u="none" strike="noStrike" cap="none" normalizeH="0" baseline="0">
                        <a:ln>
                          <a:noFill/>
                        </a:ln>
                        <a:solidFill>
                          <a:srgbClr val="00FF00"/>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7"/>
                  </a:ext>
                </a:extLst>
              </a:tr>
              <a:tr h="3679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1960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2" marB="46802"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4081,9</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-749,4</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3332,5</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57540,0</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8"/>
                  </a:ext>
                </a:extLst>
              </a:tr>
              <a:tr h="3679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1970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2" marB="46802"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00FF00"/>
                          </a:solidFill>
                          <a:effectLst/>
                          <a:latin typeface="Arial" charset="0"/>
                          <a:cs typeface="Arial" charset="0"/>
                        </a:rPr>
                        <a:t>-10383,1</a:t>
                      </a:r>
                      <a:endParaRPr kumimoji="0" lang="en-GB" sz="1800" b="1" i="0" u="none" strike="noStrike" cap="none" normalizeH="0" baseline="0">
                        <a:ln>
                          <a:noFill/>
                        </a:ln>
                        <a:solidFill>
                          <a:srgbClr val="00FF00"/>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00FF00"/>
                          </a:solidFill>
                          <a:effectLst/>
                          <a:latin typeface="Arial" charset="0"/>
                          <a:cs typeface="Arial" charset="0"/>
                        </a:rPr>
                        <a:t>9943,0</a:t>
                      </a:r>
                      <a:endParaRPr kumimoji="0" lang="en-GB" sz="1800" b="1" i="0" u="none" strike="noStrike" cap="none" normalizeH="0" baseline="0">
                        <a:ln>
                          <a:noFill/>
                        </a:ln>
                        <a:solidFill>
                          <a:srgbClr val="00FF00"/>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-440,1</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69916,7</a:t>
                      </a:r>
                      <a:endParaRPr kumimoji="0" lang="en-GB" sz="1800" b="1" i="0" u="none" strike="noStrike" cap="none" normalizeH="0" baseline="0" dirty="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9"/>
                  </a:ext>
                </a:extLst>
              </a:tr>
              <a:tr h="36793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rgbClr val="FFFF00"/>
                          </a:solidFill>
                          <a:effectLst/>
                          <a:latin typeface="Arial" charset="0"/>
                          <a:cs typeface="Arial" charset="0"/>
                        </a:rPr>
                        <a:t>1980</a:t>
                      </a:r>
                      <a:endParaRPr kumimoji="0" lang="en-GB" sz="1800" b="1" i="0" u="none" strike="noStrike" cap="none" normalizeH="0" baseline="0">
                        <a:ln>
                          <a:noFill/>
                        </a:ln>
                        <a:solidFill>
                          <a:srgbClr val="FFFF00"/>
                        </a:solidFill>
                        <a:effectLst/>
                        <a:latin typeface="Times New Roman" pitchFamily="18" charset="0"/>
                      </a:endParaRPr>
                    </a:p>
                  </a:txBody>
                  <a:tcPr marL="90000" marR="90000" marT="46802" marB="46802" anchor="b"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28575"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-91491,7</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28575"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46063,3</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28575"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-45428,4</a:t>
                      </a:r>
                      <a:endParaRPr kumimoji="0" lang="en-GB" sz="1800" b="1" i="0" u="none" strike="noStrike" cap="none" normalizeH="0" baseline="0">
                        <a:ln>
                          <a:noFill/>
                        </a:ln>
                        <a:solidFill>
                          <a:schemeClr val="tx1"/>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28575"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800" b="1" i="0" u="none" strike="noStrike" cap="none" normalizeH="0" baseline="0" dirty="0">
                          <a:ln>
                            <a:noFill/>
                          </a:ln>
                          <a:solidFill>
                            <a:srgbClr val="00FF00"/>
                          </a:solidFill>
                          <a:effectLst/>
                          <a:latin typeface="Arial" charset="0"/>
                          <a:cs typeface="Arial" charset="0"/>
                        </a:rPr>
                        <a:t>-90455,6</a:t>
                      </a:r>
                      <a:endParaRPr kumimoji="0" lang="en-GB" sz="1800" b="1" i="0" u="none" strike="noStrike" cap="none" normalizeH="0" baseline="0" dirty="0">
                        <a:ln>
                          <a:noFill/>
                        </a:ln>
                        <a:solidFill>
                          <a:srgbClr val="00FF00"/>
                        </a:solidFill>
                        <a:effectLst/>
                        <a:latin typeface="Times New Roman" pitchFamily="18" charset="0"/>
                      </a:endParaRPr>
                    </a:p>
                  </a:txBody>
                  <a:tcPr marL="90000" marR="90000" marT="46802" marB="46802" anchor="b"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28575"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10"/>
                  </a:ext>
                </a:extLst>
              </a:tr>
            </a:tbl>
          </a:graphicData>
        </a:graphic>
      </p:graphicFrame>
      <p:sp>
        <p:nvSpPr>
          <p:cNvPr id="7227489" name="_s1031"/>
          <p:cNvSpPr>
            <a:spLocks noChangeArrowheads="1"/>
          </p:cNvSpPr>
          <p:nvPr/>
        </p:nvSpPr>
        <p:spPr bwMode="auto">
          <a:xfrm>
            <a:off x="265113" y="823913"/>
            <a:ext cx="2138362" cy="1039812"/>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aseline="0" dirty="0">
                <a:solidFill>
                  <a:srgbClr val="00FF00"/>
                </a:solidFill>
              </a:rPr>
              <a:t>Phase 4:</a:t>
            </a:r>
          </a:p>
          <a:p>
            <a:pPr algn="ctr" eaLnBrk="1" hangingPunct="1">
              <a:spcBef>
                <a:spcPct val="0"/>
              </a:spcBef>
              <a:buClrTx/>
              <a:buFontTx/>
              <a:buNone/>
            </a:pPr>
            <a:r>
              <a:rPr lang="de-DE" altLang="en-US" sz="2000" b="0" baseline="0" dirty="0">
                <a:solidFill>
                  <a:srgbClr val="0000FF"/>
                </a:solidFill>
              </a:rPr>
              <a:t>Net </a:t>
            </a:r>
            <a:r>
              <a:rPr lang="de-DE" altLang="en-US" sz="2000" b="0" baseline="0" dirty="0" err="1">
                <a:solidFill>
                  <a:srgbClr val="0000FF"/>
                </a:solidFill>
              </a:rPr>
              <a:t>creditor</a:t>
            </a:r>
            <a:endParaRPr lang="de-DE" altLang="en-US" sz="2000" b="0" baseline="0" dirty="0">
              <a:solidFill>
                <a:srgbClr val="0000FF"/>
              </a:solidFill>
            </a:endParaRPr>
          </a:p>
        </p:txBody>
      </p:sp>
      <p:sp>
        <p:nvSpPr>
          <p:cNvPr id="7227490" name="AutoShape 98"/>
          <p:cNvSpPr>
            <a:spLocks/>
          </p:cNvSpPr>
          <p:nvPr/>
        </p:nvSpPr>
        <p:spPr bwMode="auto">
          <a:xfrm>
            <a:off x="2630488" y="2281238"/>
            <a:ext cx="190500" cy="2122487"/>
          </a:xfrm>
          <a:prstGeom prst="leftBrace">
            <a:avLst>
              <a:gd name="adj1" fmla="val 92847"/>
              <a:gd name="adj2" fmla="val 50000"/>
            </a:avLst>
          </a:prstGeom>
          <a:noFill/>
          <a:ln w="28575">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0" baseline="0">
              <a:solidFill>
                <a:srgbClr val="66FFFF"/>
              </a:solidFill>
            </a:endParaRPr>
          </a:p>
        </p:txBody>
      </p:sp>
      <p:sp>
        <p:nvSpPr>
          <p:cNvPr id="7227491" name="_s1031"/>
          <p:cNvSpPr>
            <a:spLocks noChangeArrowheads="1"/>
          </p:cNvSpPr>
          <p:nvPr/>
        </p:nvSpPr>
        <p:spPr bwMode="auto">
          <a:xfrm>
            <a:off x="169863" y="2565400"/>
            <a:ext cx="2195512" cy="1973263"/>
          </a:xfrm>
          <a:prstGeom prst="roundRect">
            <a:avLst>
              <a:gd name="adj" fmla="val 16667"/>
            </a:avLst>
          </a:prstGeom>
          <a:solidFill>
            <a:srgbClr val="FFFF99"/>
          </a:solidFill>
          <a:ln w="28575">
            <a:solidFill>
              <a:srgbClr val="FF0000"/>
            </a:solidFill>
            <a:round/>
            <a:headEnd/>
            <a:tailEnd/>
          </a:ln>
        </p:spPr>
        <p:txBody>
          <a:bodyPr lIns="36000" tIns="36000" rIns="36000" bIns="360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aseline="0" dirty="0">
                <a:solidFill>
                  <a:srgbClr val="00FF00"/>
                </a:solidFill>
              </a:rPr>
              <a:t>Phase 5:</a:t>
            </a:r>
          </a:p>
          <a:p>
            <a:pPr algn="ctr" eaLnBrk="1" hangingPunct="1">
              <a:spcBef>
                <a:spcPct val="0"/>
              </a:spcBef>
              <a:buClrTx/>
              <a:buFontTx/>
              <a:buNone/>
            </a:pPr>
            <a:r>
              <a:rPr lang="de-DE" altLang="en-US" sz="2000" b="0" baseline="0" dirty="0">
                <a:solidFill>
                  <a:srgbClr val="0000FF"/>
                </a:solidFill>
              </a:rPr>
              <a:t>Start </a:t>
            </a:r>
            <a:r>
              <a:rPr lang="de-DE" altLang="en-US" sz="2000" b="0" baseline="0" dirty="0" err="1">
                <a:solidFill>
                  <a:srgbClr val="0000FF"/>
                </a:solidFill>
              </a:rPr>
              <a:t>of</a:t>
            </a:r>
            <a:r>
              <a:rPr lang="de-DE" altLang="en-US" sz="2000" b="0" baseline="0" dirty="0">
                <a:solidFill>
                  <a:srgbClr val="0000FF"/>
                </a:solidFill>
              </a:rPr>
              <a:t> </a:t>
            </a:r>
            <a:r>
              <a:rPr lang="de-DE" altLang="en-US" sz="2000" b="0" baseline="0" dirty="0" err="1">
                <a:solidFill>
                  <a:srgbClr val="0000FF"/>
                </a:solidFill>
              </a:rPr>
              <a:t>the</a:t>
            </a:r>
            <a:r>
              <a:rPr lang="de-DE" altLang="en-US" sz="2000" b="0" baseline="0" dirty="0">
                <a:solidFill>
                  <a:srgbClr val="0000FF"/>
                </a:solidFill>
              </a:rPr>
              <a:t> </a:t>
            </a:r>
            <a:r>
              <a:rPr lang="de-DE" altLang="en-US" sz="2000" b="0" baseline="0" dirty="0" err="1">
                <a:solidFill>
                  <a:srgbClr val="0000FF"/>
                </a:solidFill>
              </a:rPr>
              <a:t>70s</a:t>
            </a:r>
            <a:r>
              <a:rPr lang="de-DE" altLang="en-US" sz="2000" b="0" baseline="0" dirty="0">
                <a:solidFill>
                  <a:srgbClr val="0000FF"/>
                </a:solidFill>
              </a:rPr>
              <a:t>: Financing </a:t>
            </a:r>
            <a:r>
              <a:rPr lang="de-DE" altLang="en-US" sz="2000" b="0" baseline="0" dirty="0" err="1">
                <a:solidFill>
                  <a:srgbClr val="0000FF"/>
                </a:solidFill>
              </a:rPr>
              <a:t>of</a:t>
            </a:r>
            <a:r>
              <a:rPr lang="de-DE" altLang="en-US" sz="2000" b="0" baseline="0" dirty="0">
                <a:solidFill>
                  <a:srgbClr val="0000FF"/>
                </a:solidFill>
              </a:rPr>
              <a:t>  trade </a:t>
            </a:r>
            <a:r>
              <a:rPr lang="de-DE" altLang="en-US" sz="2000" b="0" baseline="0" dirty="0" err="1">
                <a:solidFill>
                  <a:srgbClr val="0000FF"/>
                </a:solidFill>
              </a:rPr>
              <a:t>balance</a:t>
            </a:r>
            <a:r>
              <a:rPr lang="de-DE" altLang="en-US" sz="2000" b="0" baseline="0" dirty="0">
                <a:solidFill>
                  <a:srgbClr val="0000FF"/>
                </a:solidFill>
              </a:rPr>
              <a:t> </a:t>
            </a:r>
            <a:r>
              <a:rPr lang="de-DE" altLang="en-US" sz="2000" b="0" baseline="0" dirty="0" err="1">
                <a:solidFill>
                  <a:srgbClr val="0000FF"/>
                </a:solidFill>
              </a:rPr>
              <a:t>deficits</a:t>
            </a:r>
            <a:r>
              <a:rPr lang="de-DE" altLang="en-US" sz="2000" b="0" baseline="0" dirty="0">
                <a:solidFill>
                  <a:srgbClr val="0000FF"/>
                </a:solidFill>
              </a:rPr>
              <a:t> </a:t>
            </a:r>
            <a:r>
              <a:rPr lang="de-DE" altLang="en-US" sz="2000" b="0" baseline="0" dirty="0" err="1">
                <a:solidFill>
                  <a:srgbClr val="0000FF"/>
                </a:solidFill>
              </a:rPr>
              <a:t>with</a:t>
            </a:r>
            <a:r>
              <a:rPr lang="de-DE" altLang="en-US" sz="2000" b="0" baseline="0" dirty="0">
                <a:solidFill>
                  <a:srgbClr val="0000FF"/>
                </a:solidFill>
              </a:rPr>
              <a:t> </a:t>
            </a:r>
            <a:r>
              <a:rPr lang="de-DE" altLang="en-US" sz="1900" b="0" baseline="0" dirty="0" err="1">
                <a:solidFill>
                  <a:srgbClr val="0000FF"/>
                </a:solidFill>
              </a:rPr>
              <a:t>interest</a:t>
            </a:r>
            <a:r>
              <a:rPr lang="de-DE" altLang="en-US" sz="1900" b="0" baseline="0" dirty="0">
                <a:solidFill>
                  <a:srgbClr val="0000FF"/>
                </a:solidFill>
              </a:rPr>
              <a:t> </a:t>
            </a:r>
            <a:r>
              <a:rPr lang="de-DE" altLang="en-US" sz="1900" b="0" baseline="0" dirty="0" err="1">
                <a:solidFill>
                  <a:srgbClr val="0000FF"/>
                </a:solidFill>
              </a:rPr>
              <a:t>surpluses</a:t>
            </a:r>
            <a:endParaRPr lang="de-DE" altLang="en-US" sz="1900" b="0" baseline="0" dirty="0">
              <a:solidFill>
                <a:srgbClr val="0000FF"/>
              </a:solidFill>
            </a:endParaRPr>
          </a:p>
        </p:txBody>
      </p:sp>
      <p:sp>
        <p:nvSpPr>
          <p:cNvPr id="7227492" name="AutoShape 100"/>
          <p:cNvSpPr>
            <a:spLocks/>
          </p:cNvSpPr>
          <p:nvPr/>
        </p:nvSpPr>
        <p:spPr bwMode="auto">
          <a:xfrm>
            <a:off x="2659063" y="4416425"/>
            <a:ext cx="168275" cy="304800"/>
          </a:xfrm>
          <a:prstGeom prst="leftBrace">
            <a:avLst>
              <a:gd name="adj1" fmla="val 15094"/>
              <a:gd name="adj2" fmla="val 50000"/>
            </a:avLst>
          </a:prstGeom>
          <a:noFill/>
          <a:ln w="28575">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0" baseline="0">
              <a:solidFill>
                <a:srgbClr val="66FFFF"/>
              </a:solidFill>
            </a:endParaRPr>
          </a:p>
        </p:txBody>
      </p:sp>
      <p:sp>
        <p:nvSpPr>
          <p:cNvPr id="7227493" name="Line 101"/>
          <p:cNvSpPr>
            <a:spLocks noChangeShapeType="1"/>
          </p:cNvSpPr>
          <p:nvPr/>
        </p:nvSpPr>
        <p:spPr bwMode="auto">
          <a:xfrm flipH="1" flipV="1">
            <a:off x="2262188" y="1652588"/>
            <a:ext cx="365125" cy="1673225"/>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227494" name="Line 102"/>
          <p:cNvSpPr>
            <a:spLocks noChangeShapeType="1"/>
          </p:cNvSpPr>
          <p:nvPr/>
        </p:nvSpPr>
        <p:spPr bwMode="auto">
          <a:xfrm flipH="1" flipV="1">
            <a:off x="2185988" y="4106863"/>
            <a:ext cx="471487" cy="460375"/>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227495" name="_s1031"/>
          <p:cNvSpPr>
            <a:spLocks noChangeArrowheads="1"/>
          </p:cNvSpPr>
          <p:nvPr/>
        </p:nvSpPr>
        <p:spPr bwMode="auto">
          <a:xfrm>
            <a:off x="246063" y="4981575"/>
            <a:ext cx="2195512" cy="1338263"/>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aseline="0" dirty="0">
                <a:solidFill>
                  <a:srgbClr val="00FF00"/>
                </a:solidFill>
              </a:rPr>
              <a:t>Phase 6:</a:t>
            </a:r>
          </a:p>
          <a:p>
            <a:pPr algn="ctr" eaLnBrk="1" hangingPunct="1">
              <a:spcBef>
                <a:spcPct val="0"/>
              </a:spcBef>
              <a:buClrTx/>
              <a:buFontTx/>
              <a:buNone/>
            </a:pPr>
            <a:r>
              <a:rPr lang="de-DE" altLang="en-US" sz="2000" b="0" baseline="0" dirty="0">
                <a:solidFill>
                  <a:srgbClr val="0000FF"/>
                </a:solidFill>
              </a:rPr>
              <a:t>End </a:t>
            </a:r>
            <a:r>
              <a:rPr lang="de-DE" altLang="en-US" sz="2000" b="0" baseline="0" dirty="0" err="1">
                <a:solidFill>
                  <a:srgbClr val="0000FF"/>
                </a:solidFill>
              </a:rPr>
              <a:t>of</a:t>
            </a:r>
            <a:r>
              <a:rPr lang="de-DE" altLang="en-US" sz="2000" b="0" baseline="0" dirty="0">
                <a:solidFill>
                  <a:srgbClr val="0000FF"/>
                </a:solidFill>
              </a:rPr>
              <a:t> </a:t>
            </a:r>
            <a:r>
              <a:rPr lang="de-DE" altLang="en-US" sz="2000" b="0" baseline="0" dirty="0" err="1">
                <a:solidFill>
                  <a:srgbClr val="0000FF"/>
                </a:solidFill>
              </a:rPr>
              <a:t>70s</a:t>
            </a:r>
            <a:r>
              <a:rPr lang="de-DE" altLang="en-US" sz="2000" b="0" baseline="0" dirty="0">
                <a:solidFill>
                  <a:srgbClr val="0000FF"/>
                </a:solidFill>
              </a:rPr>
              <a:t>: </a:t>
            </a:r>
            <a:r>
              <a:rPr lang="de-DE" altLang="en-US" sz="2000" b="0" baseline="0" dirty="0" err="1">
                <a:solidFill>
                  <a:srgbClr val="0000FF"/>
                </a:solidFill>
              </a:rPr>
              <a:t>Current</a:t>
            </a:r>
            <a:r>
              <a:rPr lang="de-DE" altLang="en-US" sz="2000" b="0" baseline="0" dirty="0">
                <a:solidFill>
                  <a:srgbClr val="0000FF"/>
                </a:solidFill>
              </a:rPr>
              <a:t> </a:t>
            </a:r>
            <a:r>
              <a:rPr lang="de-DE" altLang="en-US" sz="2000" b="0" baseline="0" dirty="0" err="1">
                <a:solidFill>
                  <a:srgbClr val="0000FF"/>
                </a:solidFill>
              </a:rPr>
              <a:t>account</a:t>
            </a:r>
            <a:r>
              <a:rPr lang="de-DE" altLang="en-US" sz="2000" b="0" baseline="0" dirty="0">
                <a:solidFill>
                  <a:srgbClr val="0000FF"/>
                </a:solidFill>
              </a:rPr>
              <a:t> </a:t>
            </a:r>
            <a:r>
              <a:rPr lang="de-DE" altLang="en-US" sz="2000" b="0" baseline="0" dirty="0" err="1">
                <a:solidFill>
                  <a:srgbClr val="0000FF"/>
                </a:solidFill>
              </a:rPr>
              <a:t>deficits</a:t>
            </a:r>
            <a:endParaRPr lang="de-DE" altLang="en-US" sz="2000" b="0" baseline="0" dirty="0">
              <a:solidFill>
                <a:srgbClr val="0000FF"/>
              </a:solidFill>
            </a:endParaRPr>
          </a:p>
        </p:txBody>
      </p:sp>
      <p:sp>
        <p:nvSpPr>
          <p:cNvPr id="7227496" name="Line 104"/>
          <p:cNvSpPr>
            <a:spLocks noChangeShapeType="1"/>
          </p:cNvSpPr>
          <p:nvPr/>
        </p:nvSpPr>
        <p:spPr bwMode="auto">
          <a:xfrm flipH="1">
            <a:off x="2195513" y="4583113"/>
            <a:ext cx="454025" cy="625475"/>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227497" name="_s1031"/>
          <p:cNvSpPr>
            <a:spLocks noChangeArrowheads="1"/>
          </p:cNvSpPr>
          <p:nvPr/>
        </p:nvSpPr>
        <p:spPr bwMode="auto">
          <a:xfrm>
            <a:off x="3892550" y="5716588"/>
            <a:ext cx="4886325" cy="981075"/>
          </a:xfrm>
          <a:prstGeom prst="roundRect">
            <a:avLst>
              <a:gd name="adj" fmla="val 16667"/>
            </a:avLst>
          </a:prstGeom>
          <a:solidFill>
            <a:srgbClr val="FFFF99"/>
          </a:solidFill>
          <a:ln w="28575">
            <a:solidFill>
              <a:srgbClr val="FF0000"/>
            </a:solidFill>
            <a:round/>
            <a:headEnd/>
            <a:tailEnd/>
          </a:ln>
        </p:spPr>
        <p:txBody>
          <a:bodyPr lIns="18000" tIns="46800" rIns="18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aseline="0">
                <a:solidFill>
                  <a:srgbClr val="00FF00"/>
                </a:solidFill>
              </a:rPr>
              <a:t>Phase 7:</a:t>
            </a:r>
          </a:p>
          <a:p>
            <a:pPr algn="ctr" eaLnBrk="1" hangingPunct="1">
              <a:spcBef>
                <a:spcPct val="0"/>
              </a:spcBef>
              <a:buClrTx/>
              <a:buFontTx/>
              <a:buNone/>
            </a:pPr>
            <a:r>
              <a:rPr lang="en-US" altLang="en-US" sz="2000" b="0" baseline="0">
                <a:solidFill>
                  <a:srgbClr val="0000FF"/>
                </a:solidFill>
              </a:rPr>
              <a:t>Net debtor because of government debt and high-tech investment boom </a:t>
            </a:r>
          </a:p>
        </p:txBody>
      </p:sp>
      <p:sp>
        <p:nvSpPr>
          <p:cNvPr id="7227499" name="AutoShape 107"/>
          <p:cNvSpPr>
            <a:spLocks/>
          </p:cNvSpPr>
          <p:nvPr/>
        </p:nvSpPr>
        <p:spPr bwMode="auto">
          <a:xfrm>
            <a:off x="2659063" y="4772025"/>
            <a:ext cx="168275" cy="304800"/>
          </a:xfrm>
          <a:prstGeom prst="leftBrace">
            <a:avLst>
              <a:gd name="adj1" fmla="val 15094"/>
              <a:gd name="adj2" fmla="val 50000"/>
            </a:avLst>
          </a:prstGeom>
          <a:noFill/>
          <a:ln w="28575">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0" baseline="0">
              <a:solidFill>
                <a:srgbClr val="66FFFF"/>
              </a:solidFill>
            </a:endParaRPr>
          </a:p>
        </p:txBody>
      </p:sp>
      <p:sp>
        <p:nvSpPr>
          <p:cNvPr id="7227500" name="Arc 108"/>
          <p:cNvSpPr>
            <a:spLocks/>
          </p:cNvSpPr>
          <p:nvPr/>
        </p:nvSpPr>
        <p:spPr bwMode="auto">
          <a:xfrm rot="10800000">
            <a:off x="2647950" y="4919663"/>
            <a:ext cx="1336675" cy="1001712"/>
          </a:xfrm>
          <a:custGeom>
            <a:avLst/>
            <a:gdLst>
              <a:gd name="T0" fmla="*/ 0 w 21600"/>
              <a:gd name="T1" fmla="*/ 0 h 21738"/>
              <a:gd name="T2" fmla="*/ 2147483647 w 21600"/>
              <a:gd name="T3" fmla="*/ 2147483647 h 21738"/>
              <a:gd name="T4" fmla="*/ 0 w 21600"/>
              <a:gd name="T5" fmla="*/ 2147483647 h 21738"/>
              <a:gd name="T6" fmla="*/ 0 60000 65536"/>
              <a:gd name="T7" fmla="*/ 0 60000 65536"/>
              <a:gd name="T8" fmla="*/ 0 60000 65536"/>
              <a:gd name="T9" fmla="*/ 0 w 21600"/>
              <a:gd name="T10" fmla="*/ 0 h 21738"/>
              <a:gd name="T11" fmla="*/ 21600 w 21600"/>
              <a:gd name="T12" fmla="*/ 21738 h 21738"/>
            </a:gdLst>
            <a:ahLst/>
            <a:cxnLst>
              <a:cxn ang="T6">
                <a:pos x="T0" y="T1"/>
              </a:cxn>
              <a:cxn ang="T7">
                <a:pos x="T2" y="T3"/>
              </a:cxn>
              <a:cxn ang="T8">
                <a:pos x="T4" y="T5"/>
              </a:cxn>
            </a:cxnLst>
            <a:rect l="T9" t="T10" r="T11" b="T12"/>
            <a:pathLst>
              <a:path w="21600" h="21738" fill="none" extrusionOk="0">
                <a:moveTo>
                  <a:pt x="-1" y="0"/>
                </a:moveTo>
                <a:cubicBezTo>
                  <a:pt x="11929" y="0"/>
                  <a:pt x="21600" y="9670"/>
                  <a:pt x="21600" y="21600"/>
                </a:cubicBezTo>
                <a:cubicBezTo>
                  <a:pt x="21600" y="21645"/>
                  <a:pt x="21599" y="21691"/>
                  <a:pt x="21599" y="21737"/>
                </a:cubicBezTo>
              </a:path>
              <a:path w="21600" h="21738" stroke="0" extrusionOk="0">
                <a:moveTo>
                  <a:pt x="-1" y="0"/>
                </a:moveTo>
                <a:cubicBezTo>
                  <a:pt x="11929" y="0"/>
                  <a:pt x="21600" y="9670"/>
                  <a:pt x="21600" y="21600"/>
                </a:cubicBezTo>
                <a:cubicBezTo>
                  <a:pt x="21600" y="21645"/>
                  <a:pt x="21599" y="21691"/>
                  <a:pt x="21599" y="21737"/>
                </a:cubicBezTo>
                <a:lnTo>
                  <a:pt x="0" y="21600"/>
                </a:lnTo>
                <a:lnTo>
                  <a:pt x="-1" y="0"/>
                </a:lnTo>
                <a:close/>
              </a:path>
            </a:pathLst>
          </a:custGeom>
          <a:noFill/>
          <a:ln w="28575">
            <a:solidFill>
              <a:srgbClr val="FF0000"/>
            </a:solidFill>
            <a:round/>
            <a:headEnd type="triangle" w="lg"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53333" name="Text Box 110"/>
          <p:cNvSpPr txBox="1">
            <a:spLocks noChangeArrowheads="1"/>
          </p:cNvSpPr>
          <p:nvPr/>
        </p:nvSpPr>
        <p:spPr bwMode="auto">
          <a:xfrm>
            <a:off x="5735638" y="5203825"/>
            <a:ext cx="31972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sm" len="sm"/>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50000"/>
              </a:spcBef>
              <a:buClrTx/>
              <a:buFontTx/>
              <a:buNone/>
            </a:pPr>
            <a:r>
              <a:rPr lang="de-DE" altLang="en-US" sz="1600" b="0" baseline="0">
                <a:solidFill>
                  <a:srgbClr val="FFFFFF"/>
                </a:solidFill>
              </a:rPr>
              <a:t>Source: Sachs/Larrain (1993)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274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274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274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2274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274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274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274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274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2749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275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2749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27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7489" grpId="0" animBg="1"/>
      <p:bldP spid="7227490" grpId="0" animBg="1"/>
      <p:bldP spid="7227490" grpId="1" animBg="1"/>
      <p:bldP spid="7227491" grpId="0" animBg="1"/>
      <p:bldP spid="7227492" grpId="0" animBg="1"/>
      <p:bldP spid="7227493" grpId="0" animBg="1"/>
      <p:bldP spid="7227494" grpId="0" animBg="1"/>
      <p:bldP spid="7227495" grpId="0" animBg="1"/>
      <p:bldP spid="7227496" grpId="0" animBg="1"/>
      <p:bldP spid="7227497" grpId="0" animBg="1"/>
      <p:bldP spid="7227499" grpId="0" animBg="1"/>
      <p:bldP spid="722750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23842F97-B8E7-428F-9B66-266EA6FF9DF5}" type="slidenum">
              <a:rPr lang="de-DE" altLang="en-US" sz="1600" baseline="-25000" smtClean="0">
                <a:solidFill>
                  <a:srgbClr val="FFFFFF"/>
                </a:solidFill>
              </a:rPr>
              <a:pPr>
                <a:spcBef>
                  <a:spcPct val="0"/>
                </a:spcBef>
                <a:buClrTx/>
                <a:buFontTx/>
                <a:buNone/>
              </a:pPr>
              <a:t>23</a:t>
            </a:fld>
            <a:r>
              <a:rPr lang="de-DE" altLang="en-US" sz="1600" baseline="-25000">
                <a:solidFill>
                  <a:srgbClr val="FFFFFF"/>
                </a:solidFill>
              </a:rPr>
              <a:t> -</a:t>
            </a:r>
          </a:p>
        </p:txBody>
      </p:sp>
      <p:sp>
        <p:nvSpPr>
          <p:cNvPr id="5632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7205890" name="Rectangle 2"/>
          <p:cNvSpPr>
            <a:spLocks noGrp="1" noChangeArrowheads="1"/>
          </p:cNvSpPr>
          <p:nvPr>
            <p:ph type="title" idx="4294967295"/>
          </p:nvPr>
        </p:nvSpPr>
        <p:spPr>
          <a:xfrm>
            <a:off x="254000" y="131763"/>
            <a:ext cx="8666163" cy="1143000"/>
          </a:xfrm>
        </p:spPr>
        <p:txBody>
          <a:bodyPr/>
          <a:lstStyle/>
          <a:p>
            <a:pPr eaLnBrk="1" hangingPunct="1">
              <a:defRPr/>
            </a:pPr>
            <a:r>
              <a:rPr lang="de-DE" dirty="0"/>
              <a:t>International Economics</a:t>
            </a:r>
          </a:p>
        </p:txBody>
      </p:sp>
      <p:sp>
        <p:nvSpPr>
          <p:cNvPr id="7205891" name="Rectangle 3"/>
          <p:cNvSpPr>
            <a:spLocks noGrp="1" noChangeArrowheads="1"/>
          </p:cNvSpPr>
          <p:nvPr>
            <p:ph type="body" idx="4294967295"/>
          </p:nvPr>
        </p:nvSpPr>
        <p:spPr>
          <a:xfrm>
            <a:off x="477838" y="1347788"/>
            <a:ext cx="8318500" cy="5213350"/>
          </a:xfrm>
        </p:spPr>
        <p:txBody>
          <a:bodyPr/>
          <a:lstStyle/>
          <a:p>
            <a:pPr marL="571500" indent="-571500" eaLnBrk="1" hangingPunct="1">
              <a:buFont typeface="Arial Unicode MS" pitchFamily="34" charset="-128"/>
              <a:buNone/>
              <a:defRPr/>
            </a:pPr>
            <a:r>
              <a:rPr lang="en-US" sz="2200" dirty="0">
                <a:solidFill>
                  <a:srgbClr val="FFFF00"/>
                </a:solidFill>
              </a:rPr>
              <a:t>2. Economic Growth in Open Economies</a:t>
            </a:r>
            <a:endParaRPr lang="de-DE" sz="2200" dirty="0">
              <a:solidFill>
                <a:srgbClr val="FFFF00"/>
              </a:solidFill>
            </a:endParaRPr>
          </a:p>
          <a:p>
            <a:pPr marL="571500" indent="-571500" eaLnBrk="1" hangingPunct="1">
              <a:buFont typeface="Arial Unicode MS" pitchFamily="34" charset="-128"/>
              <a:buNone/>
              <a:defRPr/>
            </a:pPr>
            <a:r>
              <a:rPr lang="de-DE" sz="2200" dirty="0">
                <a:solidFill>
                  <a:srgbClr val="FFFF00"/>
                </a:solidFill>
              </a:rPr>
              <a:t>    </a:t>
            </a:r>
            <a:r>
              <a:rPr lang="en-US" sz="2200" dirty="0">
                <a:solidFill>
                  <a:srgbClr val="FFFF00"/>
                </a:solidFill>
              </a:rPr>
              <a:t>2.1. The Balance of Payments</a:t>
            </a:r>
            <a:endParaRPr lang="de-DE" sz="2200" dirty="0">
              <a:solidFill>
                <a:srgbClr val="FFFF00"/>
              </a:solidFill>
            </a:endParaRPr>
          </a:p>
          <a:p>
            <a:pPr marL="571500" indent="-571500" eaLnBrk="1" hangingPunct="1">
              <a:buFont typeface="Arial Unicode MS" pitchFamily="34" charset="-128"/>
              <a:buNone/>
              <a:defRPr/>
            </a:pPr>
            <a:r>
              <a:rPr lang="de-DE" sz="2200" dirty="0">
                <a:solidFill>
                  <a:srgbClr val="FFFF00"/>
                </a:solidFill>
              </a:rPr>
              <a:t>    2.2. The Solow-Swan Model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67B30647-6A72-4AFC-90AC-50D076BB7533}" type="slidenum">
              <a:rPr lang="de-DE" altLang="en-US" sz="1600" smtClean="0"/>
              <a:pPr>
                <a:spcBef>
                  <a:spcPct val="0"/>
                </a:spcBef>
                <a:buClrTx/>
                <a:buFontTx/>
                <a:buNone/>
              </a:pPr>
              <a:t>24</a:t>
            </a:fld>
            <a:r>
              <a:rPr lang="de-DE" altLang="en-US" sz="1600"/>
              <a:t> -</a:t>
            </a:r>
          </a:p>
        </p:txBody>
      </p:sp>
      <p:sp>
        <p:nvSpPr>
          <p:cNvPr id="573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dirty="0"/>
              <a:t>Prof. Dr. Rainer Maurer</a:t>
            </a:r>
          </a:p>
        </p:txBody>
      </p:sp>
      <p:sp>
        <p:nvSpPr>
          <p:cNvPr id="5042178" name="Rectangle 2"/>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2.2. The Solow-Swan Model</a:t>
            </a:r>
          </a:p>
        </p:txBody>
      </p:sp>
      <p:sp>
        <p:nvSpPr>
          <p:cNvPr id="86021" name="Rectangle 3"/>
          <p:cNvSpPr>
            <a:spLocks noGrp="1" noChangeArrowheads="1"/>
          </p:cNvSpPr>
          <p:nvPr>
            <p:ph type="body" idx="1"/>
          </p:nvPr>
        </p:nvSpPr>
        <p:spPr>
          <a:xfrm>
            <a:off x="457200" y="1171575"/>
            <a:ext cx="8686800" cy="5486400"/>
          </a:xfrm>
        </p:spPr>
        <p:txBody>
          <a:bodyPr/>
          <a:lstStyle/>
          <a:p>
            <a:pPr eaLnBrk="1" hangingPunct="1">
              <a:defRPr/>
            </a:pPr>
            <a:r>
              <a:rPr lang="en-US" altLang="en-US" sz="2400" dirty="0">
                <a:effectLst/>
              </a:rPr>
              <a:t>In chapter 2 of the lecture “Macroeconomics” the neo-classical growth theory was discussed for the case of </a:t>
            </a:r>
            <a:r>
              <a:rPr lang="en-US" altLang="en-US" sz="2400" dirty="0">
                <a:solidFill>
                  <a:srgbClr val="00FF00"/>
                </a:solidFill>
                <a:effectLst/>
              </a:rPr>
              <a:t>a closed economy </a:t>
            </a:r>
            <a:r>
              <a:rPr lang="en-US" altLang="en-US" sz="2400" dirty="0">
                <a:effectLst/>
              </a:rPr>
              <a:t>(= Autarky), to simplify the analysis.</a:t>
            </a:r>
          </a:p>
          <a:p>
            <a:pPr eaLnBrk="1" hangingPunct="1">
              <a:lnSpc>
                <a:spcPts val="1000"/>
              </a:lnSpc>
              <a:defRPr/>
            </a:pPr>
            <a:endParaRPr lang="en-US" altLang="en-US" sz="2400" dirty="0">
              <a:effectLst/>
            </a:endParaRPr>
          </a:p>
          <a:p>
            <a:pPr lvl="1" eaLnBrk="1" hangingPunct="1">
              <a:defRPr/>
            </a:pPr>
            <a:r>
              <a:rPr lang="en-US" altLang="en-US" sz="2200" dirty="0">
                <a:effectLst/>
              </a:rPr>
              <a:t>This implies that a country has no economic relations with foreign countries: </a:t>
            </a:r>
            <a:r>
              <a:rPr lang="en-US" altLang="en-US" sz="2200" dirty="0">
                <a:solidFill>
                  <a:srgbClr val="00FF00"/>
                </a:solidFill>
                <a:effectLst/>
              </a:rPr>
              <a:t>Exports</a:t>
            </a:r>
            <a:r>
              <a:rPr lang="en-US" altLang="en-US" sz="2200" dirty="0">
                <a:effectLst/>
              </a:rPr>
              <a:t> and </a:t>
            </a:r>
            <a:r>
              <a:rPr lang="en-US" altLang="en-US" sz="2200" dirty="0">
                <a:solidFill>
                  <a:srgbClr val="00FF00"/>
                </a:solidFill>
                <a:effectLst/>
              </a:rPr>
              <a:t>Imports</a:t>
            </a:r>
            <a:r>
              <a:rPr lang="en-US" altLang="en-US" sz="2200" dirty="0">
                <a:effectLst/>
              </a:rPr>
              <a:t> are equal to </a:t>
            </a:r>
            <a:r>
              <a:rPr lang="en-US" altLang="en-US" sz="2200" dirty="0">
                <a:solidFill>
                  <a:srgbClr val="00FF00"/>
                </a:solidFill>
                <a:effectLst/>
              </a:rPr>
              <a:t>zero</a:t>
            </a:r>
            <a:r>
              <a:rPr lang="en-US" altLang="en-US" sz="2200" dirty="0">
                <a:effectLst/>
              </a:rPr>
              <a:t>.</a:t>
            </a:r>
          </a:p>
          <a:p>
            <a:pPr marL="457200" lvl="1" indent="0" eaLnBrk="1" hangingPunct="1">
              <a:buFont typeface="Arial Unicode MS" pitchFamily="34" charset="-128"/>
              <a:buNone/>
              <a:defRPr/>
            </a:pPr>
            <a:r>
              <a:rPr lang="en-US" altLang="en-US" sz="2200" dirty="0">
                <a:effectLst/>
              </a:rPr>
              <a:t>                     =&gt; </a:t>
            </a:r>
            <a:r>
              <a:rPr lang="en-US" altLang="en-US" sz="2200" dirty="0">
                <a:solidFill>
                  <a:srgbClr val="FFFF00"/>
                </a:solidFill>
                <a:effectLst/>
              </a:rPr>
              <a:t>S</a:t>
            </a:r>
            <a:r>
              <a:rPr lang="en-US" altLang="en-US" sz="2200" baseline="-25000" dirty="0">
                <a:solidFill>
                  <a:srgbClr val="FFFF00"/>
                </a:solidFill>
                <a:effectLst/>
              </a:rPr>
              <a:t>t</a:t>
            </a:r>
            <a:r>
              <a:rPr lang="en-US" altLang="en-US" sz="2200" dirty="0">
                <a:solidFill>
                  <a:srgbClr val="FFFF00"/>
                </a:solidFill>
                <a:effectLst/>
              </a:rPr>
              <a:t> – I</a:t>
            </a:r>
            <a:r>
              <a:rPr lang="en-US" altLang="en-US" sz="2200" baseline="-25000" dirty="0">
                <a:solidFill>
                  <a:srgbClr val="FFFF00"/>
                </a:solidFill>
                <a:effectLst/>
              </a:rPr>
              <a:t>t</a:t>
            </a:r>
            <a:r>
              <a:rPr lang="en-US" altLang="en-US" sz="2200" dirty="0">
                <a:solidFill>
                  <a:srgbClr val="FFFF00"/>
                </a:solidFill>
                <a:effectLst/>
              </a:rPr>
              <a:t>  = </a:t>
            </a:r>
            <a:r>
              <a:rPr lang="en-US" altLang="en-US" sz="2200" dirty="0">
                <a:solidFill>
                  <a:srgbClr val="FF0000"/>
                </a:solidFill>
                <a:effectLst/>
              </a:rPr>
              <a:t>Ex</a:t>
            </a:r>
            <a:r>
              <a:rPr lang="en-US" altLang="en-US" sz="2200" baseline="-25000" dirty="0">
                <a:solidFill>
                  <a:srgbClr val="FF0000"/>
                </a:solidFill>
                <a:effectLst/>
              </a:rPr>
              <a:t>t</a:t>
            </a:r>
            <a:r>
              <a:rPr lang="en-US" altLang="en-US" sz="2200" dirty="0">
                <a:solidFill>
                  <a:srgbClr val="FF0000"/>
                </a:solidFill>
                <a:effectLst/>
              </a:rPr>
              <a:t> – </a:t>
            </a:r>
            <a:r>
              <a:rPr lang="en-US" altLang="en-US" sz="2200" dirty="0" err="1">
                <a:solidFill>
                  <a:srgbClr val="FF0000"/>
                </a:solidFill>
                <a:effectLst/>
              </a:rPr>
              <a:t>Im</a:t>
            </a:r>
            <a:r>
              <a:rPr lang="en-US" altLang="en-US" sz="2200" baseline="-25000" dirty="0" err="1">
                <a:solidFill>
                  <a:srgbClr val="FF0000"/>
                </a:solidFill>
                <a:effectLst/>
              </a:rPr>
              <a:t>t</a:t>
            </a:r>
            <a:r>
              <a:rPr lang="en-US" altLang="en-US" sz="2200" dirty="0">
                <a:solidFill>
                  <a:srgbClr val="FF0000"/>
                </a:solidFill>
                <a:effectLst/>
              </a:rPr>
              <a:t> = 0    </a:t>
            </a:r>
          </a:p>
          <a:p>
            <a:pPr marL="800100" lvl="1" indent="-342900" eaLnBrk="1" hangingPunct="1">
              <a:defRPr/>
            </a:pPr>
            <a:r>
              <a:rPr lang="en-US" altLang="en-US" sz="2200" dirty="0">
                <a:effectLst/>
              </a:rPr>
              <a:t>In this case, savers can </a:t>
            </a:r>
            <a:r>
              <a:rPr lang="en-US" altLang="en-US" sz="2200" dirty="0">
                <a:solidFill>
                  <a:srgbClr val="00FF00"/>
                </a:solidFill>
                <a:effectLst/>
              </a:rPr>
              <a:t>only invest </a:t>
            </a:r>
            <a:r>
              <a:rPr lang="en-US" altLang="en-US" sz="2200" dirty="0">
                <a:effectLst/>
              </a:rPr>
              <a:t>their savings in the </a:t>
            </a:r>
            <a:r>
              <a:rPr lang="en-US" altLang="en-US" sz="2200" dirty="0">
                <a:solidFill>
                  <a:srgbClr val="00FF00"/>
                </a:solidFill>
                <a:effectLst/>
              </a:rPr>
              <a:t>domestic economy</a:t>
            </a:r>
            <a:r>
              <a:rPr lang="en-US" altLang="en-US" sz="2200" dirty="0">
                <a:effectLst/>
              </a:rPr>
              <a:t>. The </a:t>
            </a:r>
            <a:r>
              <a:rPr lang="en-US" altLang="en-US" sz="2200" dirty="0">
                <a:solidFill>
                  <a:srgbClr val="00FF00"/>
                </a:solidFill>
                <a:effectLst/>
              </a:rPr>
              <a:t>capital balance </a:t>
            </a:r>
            <a:r>
              <a:rPr lang="en-US" altLang="en-US" sz="2200" dirty="0">
                <a:effectLst/>
              </a:rPr>
              <a:t>is always zero.</a:t>
            </a:r>
          </a:p>
          <a:p>
            <a:pPr marL="800100" lvl="1" indent="-342900" eaLnBrk="1" hangingPunct="1">
              <a:defRPr/>
            </a:pPr>
            <a:endParaRPr lang="en-US" altLang="en-US" sz="2200" dirty="0">
              <a:effectLst/>
            </a:endParaRPr>
          </a:p>
          <a:p>
            <a:pPr eaLnBrk="1" hangingPunct="1">
              <a:defRPr/>
            </a:pPr>
            <a:r>
              <a:rPr lang="en-US" altLang="en-US" sz="2200" dirty="0">
                <a:effectLst/>
              </a:rPr>
              <a:t>We will repeat this closed economy version in the following (Macroeconomics chapter 2, slides 25 -35) before we go on with the case of an open economy. A more detailed explanation is available in my </a:t>
            </a:r>
            <a:r>
              <a:rPr lang="en-US" altLang="en-US" sz="2200" dirty="0">
                <a:solidFill>
                  <a:srgbClr val="00FF00"/>
                </a:solidFill>
                <a:effectLst/>
              </a:rPr>
              <a:t>Macroeconomics lessons 4 &amp; 5</a:t>
            </a:r>
            <a:r>
              <a:rPr lang="en-US" altLang="en-US" sz="2200" dirty="0">
                <a:effectLst/>
              </a:rPr>
              <a:t>)</a:t>
            </a:r>
          </a:p>
        </p:txBody>
      </p:sp>
      <p:sp>
        <p:nvSpPr>
          <p:cNvPr id="2" name="Textfeld 1">
            <a:extLst>
              <a:ext uri="{FF2B5EF4-FFF2-40B4-BE49-F238E27FC236}">
                <a16:creationId xmlns:a16="http://schemas.microsoft.com/office/drawing/2014/main" id="{EE49B165-36D7-4C80-8426-E122654807D0}"/>
              </a:ext>
            </a:extLst>
          </p:cNvPr>
          <p:cNvSpPr txBox="1"/>
          <p:nvPr/>
        </p:nvSpPr>
        <p:spPr>
          <a:xfrm>
            <a:off x="5821680" y="3277532"/>
            <a:ext cx="1661160" cy="461665"/>
          </a:xfrm>
          <a:prstGeom prst="rect">
            <a:avLst/>
          </a:prstGeom>
          <a:noFill/>
        </p:spPr>
        <p:txBody>
          <a:bodyPr wrap="square" rtlCol="0">
            <a:spAutoFit/>
          </a:bodyPr>
          <a:lstStyle/>
          <a:p>
            <a:r>
              <a:rPr lang="en-US" b="0" baseline="0" dirty="0"/>
              <a:t>=&gt; S</a:t>
            </a:r>
            <a:r>
              <a:rPr lang="en-US" b="0" dirty="0"/>
              <a:t>t</a:t>
            </a:r>
            <a:r>
              <a:rPr lang="en-US" b="0" baseline="0" dirty="0"/>
              <a:t> = I</a:t>
            </a:r>
            <a:r>
              <a:rPr lang="en-US" b="0" dirty="0"/>
              <a:t>t</a:t>
            </a:r>
            <a:r>
              <a:rPr lang="en-US" b="0" baseline="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2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602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2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solidFill>
                  <a:srgbClr val="FFFFFF"/>
                </a:solidFill>
              </a:rPr>
              <a:t>- </a:t>
            </a:r>
            <a:fld id="{291D00D9-77F0-412B-8F11-A8679EC059F5}" type="slidenum">
              <a:rPr lang="de-DE" altLang="en-US" sz="1600" smtClean="0">
                <a:solidFill>
                  <a:srgbClr val="FFFFFF"/>
                </a:solidFill>
              </a:rPr>
              <a:pPr>
                <a:spcBef>
                  <a:spcPct val="0"/>
                </a:spcBef>
                <a:buClrTx/>
                <a:buFontTx/>
                <a:buNone/>
              </a:pPr>
              <a:t>25</a:t>
            </a:fld>
            <a:r>
              <a:rPr lang="de-DE" altLang="en-US" sz="1600">
                <a:solidFill>
                  <a:srgbClr val="FFFFFF"/>
                </a:solidFill>
              </a:rPr>
              <a:t> -</a:t>
            </a:r>
          </a:p>
        </p:txBody>
      </p:sp>
      <p:sp>
        <p:nvSpPr>
          <p:cNvPr id="5837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solidFill>
                  <a:srgbClr val="FFFFFF"/>
                </a:solidFill>
              </a:rPr>
              <a:t>Prof. Dr. Rainer Maurer</a:t>
            </a:r>
          </a:p>
        </p:txBody>
      </p:sp>
      <p:graphicFrame>
        <p:nvGraphicFramePr>
          <p:cNvPr id="58372" name="Object 2"/>
          <p:cNvGraphicFramePr>
            <a:graphicFrameLocks/>
          </p:cNvGraphicFramePr>
          <p:nvPr/>
        </p:nvGraphicFramePr>
        <p:xfrm>
          <a:off x="1241425" y="1036638"/>
          <a:ext cx="6927850" cy="5416550"/>
        </p:xfrm>
        <a:graphic>
          <a:graphicData uri="http://schemas.openxmlformats.org/presentationml/2006/ole">
            <mc:AlternateContent xmlns:mc="http://schemas.openxmlformats.org/markup-compatibility/2006">
              <mc:Choice xmlns:v="urn:schemas-microsoft-com:vml" Requires="v">
                <p:oleObj spid="_x0000_s58615" name="Diagramm" r:id="rId4" imgW="7448646" imgH="5324400" progId="MSGraph.Chart.8">
                  <p:embed followColorScheme="full"/>
                </p:oleObj>
              </mc:Choice>
              <mc:Fallback>
                <p:oleObj name="Diagramm" r:id="rId4" imgW="7448646" imgH="532440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1425" y="1036638"/>
                        <a:ext cx="692785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3" name="Text Box 3"/>
          <p:cNvSpPr txBox="1">
            <a:spLocks noChangeArrowheads="1"/>
          </p:cNvSpPr>
          <p:nvPr/>
        </p:nvSpPr>
        <p:spPr bwMode="auto">
          <a:xfrm>
            <a:off x="836613" y="112077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Y</a:t>
            </a:r>
            <a:r>
              <a:rPr lang="de-DE" altLang="en-US" sz="1800" baseline="0">
                <a:solidFill>
                  <a:srgbClr val="FFFFFF"/>
                </a:solidFill>
              </a:rPr>
              <a:t>  </a:t>
            </a:r>
          </a:p>
        </p:txBody>
      </p:sp>
      <p:sp>
        <p:nvSpPr>
          <p:cNvPr id="58374" name="Text Box 4"/>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K</a:t>
            </a:r>
            <a:r>
              <a:rPr lang="de-DE" altLang="en-US" sz="1800" baseline="0">
                <a:solidFill>
                  <a:srgbClr val="FFFFFF"/>
                </a:solidFill>
              </a:rPr>
              <a:t>  </a:t>
            </a:r>
          </a:p>
        </p:txBody>
      </p:sp>
      <p:sp>
        <p:nvSpPr>
          <p:cNvPr id="5156869" name="Rectangle 5"/>
          <p:cNvSpPr>
            <a:spLocks noGrp="1" noChangeArrowheads="1"/>
          </p:cNvSpPr>
          <p:nvPr>
            <p:ph type="title"/>
          </p:nvPr>
        </p:nvSpPr>
        <p:spPr>
          <a:xfrm>
            <a:off x="0" y="31750"/>
            <a:ext cx="9144000" cy="1100138"/>
          </a:xfrm>
        </p:spPr>
        <p:txBody>
          <a:bodyPr/>
          <a:lstStyle/>
          <a:p>
            <a:pPr eaLnBrk="1" hangingPunct="1">
              <a:defRPr/>
            </a:pPr>
            <a:r>
              <a:rPr lang="en-US" sz="2400" dirty="0"/>
              <a:t>2. Economic Growth in Open Economies</a:t>
            </a:r>
            <a:br>
              <a:rPr lang="de-DE" sz="2400" dirty="0"/>
            </a:br>
            <a:r>
              <a:rPr lang="de-DE" sz="2400" dirty="0"/>
              <a:t>2.2. The Solow-Swan Model</a:t>
            </a:r>
            <a:endParaRPr lang="de-DE" sz="2200" b="0" dirty="0"/>
          </a:p>
        </p:txBody>
      </p:sp>
      <p:sp>
        <p:nvSpPr>
          <p:cNvPr id="58376" name="Arc 6"/>
          <p:cNvSpPr>
            <a:spLocks/>
          </p:cNvSpPr>
          <p:nvPr/>
        </p:nvSpPr>
        <p:spPr bwMode="auto">
          <a:xfrm flipH="1">
            <a:off x="1358900" y="3049588"/>
            <a:ext cx="6270625" cy="31480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58377" name="Arc 7"/>
          <p:cNvSpPr>
            <a:spLocks/>
          </p:cNvSpPr>
          <p:nvPr/>
        </p:nvSpPr>
        <p:spPr bwMode="auto">
          <a:xfrm flipH="1">
            <a:off x="1346200" y="1570038"/>
            <a:ext cx="6270625" cy="46291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58378" name="Text Box 9"/>
          <p:cNvSpPr txBox="1">
            <a:spLocks noChangeArrowheads="1"/>
          </p:cNvSpPr>
          <p:nvPr/>
        </p:nvSpPr>
        <p:spPr bwMode="auto">
          <a:xfrm>
            <a:off x="7607300" y="2822575"/>
            <a:ext cx="1536700"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dirty="0">
                <a:solidFill>
                  <a:srgbClr val="00FF00"/>
                </a:solidFill>
              </a:rPr>
              <a:t>S = s*Y</a:t>
            </a:r>
            <a:endParaRPr lang="de-DE" altLang="en-US" sz="2200" baseline="0" dirty="0">
              <a:solidFill>
                <a:srgbClr val="FFFF00"/>
              </a:solidFill>
            </a:endParaRPr>
          </a:p>
        </p:txBody>
      </p:sp>
      <p:sp>
        <p:nvSpPr>
          <p:cNvPr id="5156874" name="Line 10"/>
          <p:cNvSpPr>
            <a:spLocks noChangeShapeType="1"/>
          </p:cNvSpPr>
          <p:nvPr/>
        </p:nvSpPr>
        <p:spPr bwMode="auto">
          <a:xfrm flipV="1">
            <a:off x="1335088" y="1857375"/>
            <a:ext cx="6370637" cy="42973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156875" name="Text Box 11"/>
          <p:cNvSpPr txBox="1">
            <a:spLocks noChangeArrowheads="1"/>
          </p:cNvSpPr>
          <p:nvPr/>
        </p:nvSpPr>
        <p:spPr bwMode="auto">
          <a:xfrm>
            <a:off x="7372350" y="2133600"/>
            <a:ext cx="8429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dirty="0">
                <a:solidFill>
                  <a:srgbClr val="66FFFF"/>
                </a:solidFill>
              </a:rPr>
              <a:t>K * </a:t>
            </a:r>
            <a:r>
              <a:rPr lang="el-GR" altLang="en-US" sz="2200" baseline="0" dirty="0">
                <a:solidFill>
                  <a:srgbClr val="66FFFF"/>
                </a:solidFill>
                <a:cs typeface="Arial" charset="0"/>
              </a:rPr>
              <a:t>λ</a:t>
            </a:r>
          </a:p>
        </p:txBody>
      </p:sp>
      <p:sp>
        <p:nvSpPr>
          <p:cNvPr id="5156883" name="Rectangle 19"/>
          <p:cNvSpPr>
            <a:spLocks noChangeArrowheads="1"/>
          </p:cNvSpPr>
          <p:nvPr/>
        </p:nvSpPr>
        <p:spPr bwMode="auto">
          <a:xfrm>
            <a:off x="5364163" y="4545013"/>
            <a:ext cx="3313112" cy="708025"/>
          </a:xfrm>
          <a:prstGeom prst="rect">
            <a:avLst/>
          </a:prstGeom>
          <a:solidFill>
            <a:srgbClr val="FFFF99"/>
          </a:solidFill>
          <a:ln w="28575">
            <a:solidFill>
              <a:srgbClr val="FF0000"/>
            </a:solidFill>
            <a:miter lim="800000"/>
            <a:headEnd/>
            <a:tailEnd/>
          </a:ln>
        </p:spPr>
        <p:txBody>
          <a:bodyPr lIns="92075" tIns="46038" rIns="92075" bIns="46038">
            <a:spAutoFit/>
          </a:bodyPr>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2000" b="0" baseline="0">
                <a:solidFill>
                  <a:srgbClr val="000514"/>
                </a:solidFill>
              </a:rPr>
              <a:t>K * </a:t>
            </a:r>
            <a:r>
              <a:rPr lang="el-GR" altLang="en-US" sz="2000" b="0" baseline="0">
                <a:solidFill>
                  <a:srgbClr val="000514"/>
                </a:solidFill>
                <a:cs typeface="Arial" charset="0"/>
              </a:rPr>
              <a:t>λ</a:t>
            </a:r>
            <a:r>
              <a:rPr lang="de-DE" altLang="en-US" sz="2000" b="0" baseline="0">
                <a:solidFill>
                  <a:srgbClr val="000514"/>
                </a:solidFill>
                <a:cs typeface="Arial" charset="0"/>
              </a:rPr>
              <a:t> = Depreciation of the capital stock</a:t>
            </a:r>
          </a:p>
        </p:txBody>
      </p:sp>
      <p:sp>
        <p:nvSpPr>
          <p:cNvPr id="5156886" name="Line 22"/>
          <p:cNvSpPr>
            <a:spLocks noChangeShapeType="1"/>
          </p:cNvSpPr>
          <p:nvPr/>
        </p:nvSpPr>
        <p:spPr bwMode="auto">
          <a:xfrm flipH="1" flipV="1">
            <a:off x="4824413" y="3860800"/>
            <a:ext cx="576262" cy="6477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156889" name="Line 25"/>
          <p:cNvSpPr>
            <a:spLocks noChangeShapeType="1"/>
          </p:cNvSpPr>
          <p:nvPr/>
        </p:nvSpPr>
        <p:spPr bwMode="auto">
          <a:xfrm flipV="1">
            <a:off x="3708400" y="4545013"/>
            <a:ext cx="0" cy="1655762"/>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156890" name="Line 26"/>
          <p:cNvSpPr>
            <a:spLocks noChangeShapeType="1"/>
          </p:cNvSpPr>
          <p:nvPr/>
        </p:nvSpPr>
        <p:spPr bwMode="auto">
          <a:xfrm>
            <a:off x="1368425" y="6200775"/>
            <a:ext cx="2339975"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156891" name="Rectangle 27"/>
          <p:cNvSpPr>
            <a:spLocks noChangeArrowheads="1"/>
          </p:cNvSpPr>
          <p:nvPr/>
        </p:nvSpPr>
        <p:spPr bwMode="auto">
          <a:xfrm>
            <a:off x="4319588" y="5589588"/>
            <a:ext cx="4513262" cy="400050"/>
          </a:xfrm>
          <a:prstGeom prst="rect">
            <a:avLst/>
          </a:prstGeom>
          <a:solidFill>
            <a:srgbClr val="FFFF99"/>
          </a:solidFill>
          <a:ln w="28575">
            <a:solidFill>
              <a:srgbClr val="FF0000"/>
            </a:solidFill>
            <a:miter lim="800000"/>
            <a:headEnd/>
            <a:tailEnd/>
          </a:ln>
        </p:spPr>
        <p:txBody>
          <a:bodyPr lIns="92075" tIns="46038" rIns="92075" bIns="46038">
            <a:spAutoFit/>
          </a:bodyPr>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2000" b="0" baseline="0">
                <a:solidFill>
                  <a:srgbClr val="000514"/>
                </a:solidFill>
                <a:cs typeface="Arial" charset="0"/>
              </a:rPr>
              <a:t>=&gt; </a:t>
            </a:r>
            <a:r>
              <a:rPr lang="el-GR" altLang="en-US" sz="2000" b="0" baseline="0">
                <a:solidFill>
                  <a:srgbClr val="000514"/>
                </a:solidFill>
                <a:cs typeface="Arial" charset="0"/>
              </a:rPr>
              <a:t>λ</a:t>
            </a:r>
            <a:r>
              <a:rPr lang="de-DE" altLang="en-US" sz="2000" b="0" baseline="0">
                <a:solidFill>
                  <a:srgbClr val="000514"/>
                </a:solidFill>
                <a:cs typeface="Arial" charset="0"/>
              </a:rPr>
              <a:t> = 5/7 = 71% = Depreciation rate</a:t>
            </a:r>
          </a:p>
        </p:txBody>
      </p:sp>
      <p:sp>
        <p:nvSpPr>
          <p:cNvPr id="5156892" name="AutoShape 28"/>
          <p:cNvSpPr>
            <a:spLocks/>
          </p:cNvSpPr>
          <p:nvPr/>
        </p:nvSpPr>
        <p:spPr bwMode="auto">
          <a:xfrm>
            <a:off x="3887788" y="4508500"/>
            <a:ext cx="179387" cy="1657350"/>
          </a:xfrm>
          <a:prstGeom prst="rightBrace">
            <a:avLst>
              <a:gd name="adj1" fmla="val 76991"/>
              <a:gd name="adj2" fmla="val 5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5156893" name="Text Box 29"/>
          <p:cNvSpPr txBox="1">
            <a:spLocks noChangeArrowheads="1"/>
          </p:cNvSpPr>
          <p:nvPr/>
        </p:nvSpPr>
        <p:spPr bwMode="auto">
          <a:xfrm>
            <a:off x="3995738" y="5121275"/>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50000"/>
              </a:spcBef>
              <a:buClrTx/>
              <a:buFontTx/>
              <a:buNone/>
            </a:pPr>
            <a:r>
              <a:rPr lang="de-DE" altLang="en-US" sz="2400" b="0" baseline="0">
                <a:solidFill>
                  <a:srgbClr val="00FF00"/>
                </a:solidFill>
              </a:rPr>
              <a:t>5</a:t>
            </a:r>
          </a:p>
        </p:txBody>
      </p:sp>
      <p:sp>
        <p:nvSpPr>
          <p:cNvPr id="5156894" name="AutoShape 30"/>
          <p:cNvSpPr>
            <a:spLocks/>
          </p:cNvSpPr>
          <p:nvPr/>
        </p:nvSpPr>
        <p:spPr bwMode="auto">
          <a:xfrm rot="5400000">
            <a:off x="2448719" y="5193506"/>
            <a:ext cx="179388" cy="2339975"/>
          </a:xfrm>
          <a:prstGeom prst="rightBrace">
            <a:avLst>
              <a:gd name="adj1" fmla="val 108702"/>
              <a:gd name="adj2" fmla="val 5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5156895" name="Text Box 31"/>
          <p:cNvSpPr txBox="1">
            <a:spLocks noChangeArrowheads="1"/>
          </p:cNvSpPr>
          <p:nvPr/>
        </p:nvSpPr>
        <p:spPr bwMode="auto">
          <a:xfrm>
            <a:off x="2301875" y="6478588"/>
            <a:ext cx="431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3600" tIns="3600" rIns="3600" bIns="3600"/>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50000"/>
              </a:spcBef>
              <a:buClrTx/>
              <a:buFontTx/>
              <a:buNone/>
            </a:pPr>
            <a:r>
              <a:rPr lang="de-DE" altLang="en-US" sz="2400" b="0" baseline="0">
                <a:solidFill>
                  <a:srgbClr val="00FF00"/>
                </a:solidFill>
              </a:rPr>
              <a:t>7</a:t>
            </a:r>
          </a:p>
        </p:txBody>
      </p:sp>
      <p:sp>
        <p:nvSpPr>
          <p:cNvPr id="58390" name="Text Box 33"/>
          <p:cNvSpPr txBox="1">
            <a:spLocks noChangeArrowheads="1"/>
          </p:cNvSpPr>
          <p:nvPr/>
        </p:nvSpPr>
        <p:spPr bwMode="auto">
          <a:xfrm>
            <a:off x="6527800" y="1146175"/>
            <a:ext cx="2162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
        <p:nvSpPr>
          <p:cNvPr id="25" name="Text Box 9">
            <a:extLst>
              <a:ext uri="{FF2B5EF4-FFF2-40B4-BE49-F238E27FC236}">
                <a16:creationId xmlns:a16="http://schemas.microsoft.com/office/drawing/2014/main" id="{148DD53B-034A-4C35-808C-D2B6BB882928}"/>
              </a:ext>
            </a:extLst>
          </p:cNvPr>
          <p:cNvSpPr txBox="1">
            <a:spLocks noChangeArrowheads="1"/>
          </p:cNvSpPr>
          <p:nvPr/>
        </p:nvSpPr>
        <p:spPr bwMode="auto">
          <a:xfrm>
            <a:off x="8615651" y="2810879"/>
            <a:ext cx="539895"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square"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dirty="0">
                <a:solidFill>
                  <a:srgbClr val="FFFF00"/>
                </a:solidFill>
              </a:rPr>
              <a:t>= 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568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5687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568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5688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568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5689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5689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5688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568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5689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56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nimBg="1"/>
      <p:bldP spid="58378" grpId="0"/>
      <p:bldP spid="5156874" grpId="0" animBg="1"/>
      <p:bldP spid="5156875" grpId="0"/>
      <p:bldP spid="5156883" grpId="0" animBg="1"/>
      <p:bldP spid="5156886" grpId="0" animBg="1"/>
      <p:bldP spid="5156889" grpId="0" animBg="1"/>
      <p:bldP spid="5156890" grpId="0" animBg="1"/>
      <p:bldP spid="5156891" grpId="0" animBg="1"/>
      <p:bldP spid="5156892" grpId="0" animBg="1"/>
      <p:bldP spid="5156893" grpId="0"/>
      <p:bldP spid="5156894" grpId="0" animBg="1"/>
      <p:bldP spid="5156895"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solidFill>
                  <a:srgbClr val="FFFFFF"/>
                </a:solidFill>
              </a:rPr>
              <a:t>- </a:t>
            </a:r>
            <a:fld id="{37464E49-5CDB-4119-9DE0-F122ABAFCCB9}" type="slidenum">
              <a:rPr lang="de-DE" altLang="en-US" sz="1600" smtClean="0">
                <a:solidFill>
                  <a:srgbClr val="FFFFFF"/>
                </a:solidFill>
              </a:rPr>
              <a:pPr>
                <a:spcBef>
                  <a:spcPct val="0"/>
                </a:spcBef>
                <a:buClrTx/>
                <a:buFontTx/>
                <a:buNone/>
              </a:pPr>
              <a:t>26</a:t>
            </a:fld>
            <a:r>
              <a:rPr lang="de-DE" altLang="en-US" sz="1600">
                <a:solidFill>
                  <a:srgbClr val="FFFFFF"/>
                </a:solidFill>
              </a:rPr>
              <a:t> -</a:t>
            </a:r>
          </a:p>
        </p:txBody>
      </p:sp>
      <p:sp>
        <p:nvSpPr>
          <p:cNvPr id="5939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solidFill>
                  <a:srgbClr val="FFFFFF"/>
                </a:solidFill>
              </a:rPr>
              <a:t>Prof. Dr. Rainer Maurer</a:t>
            </a:r>
          </a:p>
        </p:txBody>
      </p:sp>
      <p:graphicFrame>
        <p:nvGraphicFramePr>
          <p:cNvPr id="59396" name="Object 2"/>
          <p:cNvGraphicFramePr>
            <a:graphicFrameLocks/>
          </p:cNvGraphicFramePr>
          <p:nvPr/>
        </p:nvGraphicFramePr>
        <p:xfrm>
          <a:off x="1241425" y="1036638"/>
          <a:ext cx="6927850" cy="5416550"/>
        </p:xfrm>
        <a:graphic>
          <a:graphicData uri="http://schemas.openxmlformats.org/presentationml/2006/ole">
            <mc:AlternateContent xmlns:mc="http://schemas.openxmlformats.org/markup-compatibility/2006">
              <mc:Choice xmlns:v="urn:schemas-microsoft-com:vml" Requires="v">
                <p:oleObj spid="_x0000_s59632" name="Diagramm" r:id="rId4" imgW="7448646" imgH="5324400" progId="MSGraph.Chart.8">
                  <p:embed followColorScheme="full"/>
                </p:oleObj>
              </mc:Choice>
              <mc:Fallback>
                <p:oleObj name="Diagramm" r:id="rId4" imgW="7448646" imgH="532440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1425" y="1036638"/>
                        <a:ext cx="692785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7" name="Text Box 3"/>
          <p:cNvSpPr txBox="1">
            <a:spLocks noChangeArrowheads="1"/>
          </p:cNvSpPr>
          <p:nvPr/>
        </p:nvSpPr>
        <p:spPr bwMode="auto">
          <a:xfrm>
            <a:off x="836613" y="112077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Y</a:t>
            </a:r>
            <a:r>
              <a:rPr lang="de-DE" altLang="en-US" sz="1800" baseline="0">
                <a:solidFill>
                  <a:srgbClr val="FFFFFF"/>
                </a:solidFill>
              </a:rPr>
              <a:t>  </a:t>
            </a:r>
          </a:p>
        </p:txBody>
      </p:sp>
      <p:sp>
        <p:nvSpPr>
          <p:cNvPr id="59398" name="Text Box 4"/>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K</a:t>
            </a:r>
            <a:r>
              <a:rPr lang="de-DE" altLang="en-US" sz="1800" baseline="0">
                <a:solidFill>
                  <a:srgbClr val="FFFFFF"/>
                </a:solidFill>
              </a:rPr>
              <a:t>  </a:t>
            </a:r>
          </a:p>
        </p:txBody>
      </p:sp>
      <p:sp>
        <p:nvSpPr>
          <p:cNvPr id="5511173" name="Rectangle 5"/>
          <p:cNvSpPr>
            <a:spLocks noGrp="1" noChangeArrowheads="1"/>
          </p:cNvSpPr>
          <p:nvPr>
            <p:ph type="title"/>
          </p:nvPr>
        </p:nvSpPr>
        <p:spPr>
          <a:xfrm>
            <a:off x="0" y="31750"/>
            <a:ext cx="9144000" cy="1100138"/>
          </a:xfrm>
        </p:spPr>
        <p:txBody>
          <a:bodyPr/>
          <a:lstStyle/>
          <a:p>
            <a:pPr eaLnBrk="1" hangingPunct="1">
              <a:defRPr/>
            </a:pPr>
            <a:r>
              <a:rPr lang="en-US" sz="2400" dirty="0"/>
              <a:t>2. Economic Growth in Open Economies</a:t>
            </a:r>
            <a:br>
              <a:rPr lang="de-DE" sz="2400" dirty="0"/>
            </a:br>
            <a:r>
              <a:rPr lang="de-DE" sz="2400" dirty="0"/>
              <a:t>2.2. The Solow-Swan Model</a:t>
            </a:r>
            <a:endParaRPr lang="de-DE" sz="2200" b="0" dirty="0"/>
          </a:p>
        </p:txBody>
      </p:sp>
      <p:sp>
        <p:nvSpPr>
          <p:cNvPr id="59400" name="Arc 6"/>
          <p:cNvSpPr>
            <a:spLocks/>
          </p:cNvSpPr>
          <p:nvPr/>
        </p:nvSpPr>
        <p:spPr bwMode="auto">
          <a:xfrm flipH="1">
            <a:off x="1358900" y="3049588"/>
            <a:ext cx="6270625" cy="31480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59401" name="Arc 7"/>
          <p:cNvSpPr>
            <a:spLocks/>
          </p:cNvSpPr>
          <p:nvPr/>
        </p:nvSpPr>
        <p:spPr bwMode="auto">
          <a:xfrm flipH="1">
            <a:off x="1346200" y="1570038"/>
            <a:ext cx="6270625" cy="46291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59402" name="Line 9"/>
          <p:cNvSpPr>
            <a:spLocks noChangeShapeType="1"/>
          </p:cNvSpPr>
          <p:nvPr/>
        </p:nvSpPr>
        <p:spPr bwMode="auto">
          <a:xfrm flipV="1">
            <a:off x="1335088" y="1857375"/>
            <a:ext cx="6370637" cy="42973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9403" name="Text Box 10"/>
          <p:cNvSpPr txBox="1">
            <a:spLocks noChangeArrowheads="1"/>
          </p:cNvSpPr>
          <p:nvPr/>
        </p:nvSpPr>
        <p:spPr bwMode="auto">
          <a:xfrm>
            <a:off x="7372350" y="2133600"/>
            <a:ext cx="8429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66FFFF"/>
                </a:solidFill>
              </a:rPr>
              <a:t>K * </a:t>
            </a:r>
            <a:r>
              <a:rPr lang="el-GR" altLang="en-US" sz="2200" baseline="0">
                <a:solidFill>
                  <a:srgbClr val="66FFFF"/>
                </a:solidFill>
                <a:cs typeface="Arial" charset="0"/>
              </a:rPr>
              <a:t>λ</a:t>
            </a:r>
          </a:p>
        </p:txBody>
      </p:sp>
      <p:sp>
        <p:nvSpPr>
          <p:cNvPr id="5511179" name="Rectangle 11"/>
          <p:cNvSpPr>
            <a:spLocks noChangeArrowheads="1"/>
          </p:cNvSpPr>
          <p:nvPr/>
        </p:nvSpPr>
        <p:spPr bwMode="auto">
          <a:xfrm>
            <a:off x="1557338" y="1098550"/>
            <a:ext cx="4202112" cy="1035050"/>
          </a:xfrm>
          <a:prstGeom prst="rect">
            <a:avLst/>
          </a:prstGeom>
          <a:solidFill>
            <a:srgbClr val="FFFF99"/>
          </a:solidFill>
          <a:ln w="28575">
            <a:solidFill>
              <a:srgbClr val="FF0000"/>
            </a:solidFill>
            <a:miter lim="800000"/>
            <a:headEnd/>
            <a:tailEnd/>
          </a:ln>
        </p:spPr>
        <p:txBody>
          <a:bodyPr lIns="92075" tIns="46038" rIns="92075" bIns="46038">
            <a:spAutoFit/>
          </a:bodyPr>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rgbClr val="000514"/>
                </a:solidFill>
              </a:rPr>
              <a:t>Up to what point does the GDP of this economy grow when the capital stock has reached at K</a:t>
            </a:r>
            <a:r>
              <a:rPr lang="en-US" altLang="en-US" sz="2000" b="0">
                <a:solidFill>
                  <a:srgbClr val="000514"/>
                </a:solidFill>
              </a:rPr>
              <a:t>t</a:t>
            </a:r>
            <a:r>
              <a:rPr lang="en-US" altLang="en-US" sz="2000" b="0" baseline="0">
                <a:solidFill>
                  <a:srgbClr val="000514"/>
                </a:solidFill>
              </a:rPr>
              <a:t>?</a:t>
            </a:r>
            <a:endParaRPr lang="de-DE" altLang="en-US" sz="2000" b="0">
              <a:solidFill>
                <a:srgbClr val="000514"/>
              </a:solidFill>
            </a:endParaRPr>
          </a:p>
        </p:txBody>
      </p:sp>
      <p:sp>
        <p:nvSpPr>
          <p:cNvPr id="5511181" name="Text Box 13"/>
          <p:cNvSpPr txBox="1">
            <a:spLocks noChangeArrowheads="1"/>
          </p:cNvSpPr>
          <p:nvPr/>
        </p:nvSpPr>
        <p:spPr bwMode="auto">
          <a:xfrm>
            <a:off x="2854325" y="6240463"/>
            <a:ext cx="554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a:t>
            </a:r>
            <a:endParaRPr lang="el-GR" altLang="en-US" sz="2200">
              <a:solidFill>
                <a:srgbClr val="FFFF00"/>
              </a:solidFill>
              <a:cs typeface="Arial" charset="0"/>
            </a:endParaRPr>
          </a:p>
        </p:txBody>
      </p:sp>
      <p:sp>
        <p:nvSpPr>
          <p:cNvPr id="5511182" name="Line 14"/>
          <p:cNvSpPr>
            <a:spLocks noChangeShapeType="1"/>
          </p:cNvSpPr>
          <p:nvPr/>
        </p:nvSpPr>
        <p:spPr bwMode="auto">
          <a:xfrm>
            <a:off x="3024188" y="6129338"/>
            <a:ext cx="0" cy="10795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511188" name="Line 20"/>
          <p:cNvSpPr>
            <a:spLocks noChangeShapeType="1"/>
          </p:cNvSpPr>
          <p:nvPr/>
        </p:nvSpPr>
        <p:spPr bwMode="auto">
          <a:xfrm>
            <a:off x="3033713" y="3005138"/>
            <a:ext cx="0" cy="31638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9408" name="Text Box 21"/>
          <p:cNvSpPr txBox="1">
            <a:spLocks noChangeArrowheads="1"/>
          </p:cNvSpPr>
          <p:nvPr/>
        </p:nvSpPr>
        <p:spPr bwMode="auto">
          <a:xfrm>
            <a:off x="7607300" y="2822575"/>
            <a:ext cx="1536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00FF00"/>
                </a:solidFill>
              </a:rPr>
              <a:t>S = s*Y</a:t>
            </a:r>
            <a:r>
              <a:rPr lang="de-DE" altLang="en-US" sz="2200" baseline="0">
                <a:solidFill>
                  <a:srgbClr val="FFFF00"/>
                </a:solidFill>
              </a:rPr>
              <a:t>= I</a:t>
            </a:r>
          </a:p>
        </p:txBody>
      </p:sp>
      <p:sp>
        <p:nvSpPr>
          <p:cNvPr id="59409" name="Text Box 22"/>
          <p:cNvSpPr txBox="1">
            <a:spLocks noChangeArrowheads="1"/>
          </p:cNvSpPr>
          <p:nvPr/>
        </p:nvSpPr>
        <p:spPr bwMode="auto">
          <a:xfrm>
            <a:off x="6527800" y="1146175"/>
            <a:ext cx="2162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111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111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1118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11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1179" grpId="0" animBg="1"/>
      <p:bldP spid="5511181" grpId="0"/>
      <p:bldP spid="5511182" grpId="0" animBg="1"/>
      <p:bldP spid="551118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solidFill>
                  <a:srgbClr val="FFFFFF"/>
                </a:solidFill>
              </a:rPr>
              <a:t>- </a:t>
            </a:r>
            <a:fld id="{7256655C-EA6E-4F35-B382-19164B82C8DF}" type="slidenum">
              <a:rPr lang="de-DE" altLang="en-US" sz="1600" smtClean="0">
                <a:solidFill>
                  <a:srgbClr val="FFFFFF"/>
                </a:solidFill>
              </a:rPr>
              <a:pPr>
                <a:spcBef>
                  <a:spcPct val="0"/>
                </a:spcBef>
                <a:buClrTx/>
                <a:buFontTx/>
                <a:buNone/>
              </a:pPr>
              <a:t>27</a:t>
            </a:fld>
            <a:r>
              <a:rPr lang="de-DE" altLang="en-US" sz="1600">
                <a:solidFill>
                  <a:srgbClr val="FFFFFF"/>
                </a:solidFill>
              </a:rPr>
              <a:t> -</a:t>
            </a:r>
          </a:p>
        </p:txBody>
      </p:sp>
      <p:sp>
        <p:nvSpPr>
          <p:cNvPr id="6041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solidFill>
                  <a:srgbClr val="FFFFFF"/>
                </a:solidFill>
              </a:rPr>
              <a:t>Prof. Dr. Rainer Maurer</a:t>
            </a:r>
          </a:p>
        </p:txBody>
      </p:sp>
      <p:graphicFrame>
        <p:nvGraphicFramePr>
          <p:cNvPr id="60420" name="Object 33"/>
          <p:cNvGraphicFramePr>
            <a:graphicFrameLocks/>
          </p:cNvGraphicFramePr>
          <p:nvPr/>
        </p:nvGraphicFramePr>
        <p:xfrm>
          <a:off x="1216025" y="1062038"/>
          <a:ext cx="6927850" cy="5416550"/>
        </p:xfrm>
        <a:graphic>
          <a:graphicData uri="http://schemas.openxmlformats.org/presentationml/2006/ole">
            <mc:AlternateContent xmlns:mc="http://schemas.openxmlformats.org/markup-compatibility/2006">
              <mc:Choice xmlns:v="urn:schemas-microsoft-com:vml" Requires="v">
                <p:oleObj spid="_x0000_s60660" name="Diagramm" r:id="rId4" imgW="7448646" imgH="5324400" progId="MSGraph.Chart.8">
                  <p:embed followColorScheme="full"/>
                </p:oleObj>
              </mc:Choice>
              <mc:Fallback>
                <p:oleObj name="Diagramm" r:id="rId4" imgW="7448646" imgH="5324400" progId="MSGraph.Chart.8">
                  <p:embed followColorScheme="full"/>
                  <p:pic>
                    <p:nvPicPr>
                      <p:cNvPr id="0" name="Object 3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062038"/>
                        <a:ext cx="692785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1" name="Text Box 34"/>
          <p:cNvSpPr txBox="1">
            <a:spLocks noChangeArrowheads="1"/>
          </p:cNvSpPr>
          <p:nvPr/>
        </p:nvSpPr>
        <p:spPr bwMode="auto">
          <a:xfrm>
            <a:off x="836613" y="112077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Y</a:t>
            </a:r>
            <a:r>
              <a:rPr lang="de-DE" altLang="en-US" sz="1800" baseline="0">
                <a:solidFill>
                  <a:srgbClr val="FFFFFF"/>
                </a:solidFill>
              </a:rPr>
              <a:t>  </a:t>
            </a:r>
          </a:p>
        </p:txBody>
      </p:sp>
      <p:sp>
        <p:nvSpPr>
          <p:cNvPr id="60422" name="Text Box 35"/>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K</a:t>
            </a:r>
            <a:r>
              <a:rPr lang="de-DE" altLang="en-US" sz="1800" baseline="0">
                <a:solidFill>
                  <a:srgbClr val="FFFFFF"/>
                </a:solidFill>
              </a:rPr>
              <a:t>  </a:t>
            </a:r>
          </a:p>
        </p:txBody>
      </p:sp>
      <p:sp>
        <p:nvSpPr>
          <p:cNvPr id="4968451" name="Rectangle 3"/>
          <p:cNvSpPr>
            <a:spLocks noGrp="1" noChangeArrowheads="1"/>
          </p:cNvSpPr>
          <p:nvPr>
            <p:ph type="title"/>
          </p:nvPr>
        </p:nvSpPr>
        <p:spPr>
          <a:xfrm>
            <a:off x="0" y="31750"/>
            <a:ext cx="9144000" cy="1100138"/>
          </a:xfrm>
        </p:spPr>
        <p:txBody>
          <a:bodyPr/>
          <a:lstStyle/>
          <a:p>
            <a:pPr eaLnBrk="1" hangingPunct="1">
              <a:defRPr/>
            </a:pPr>
            <a:r>
              <a:rPr lang="en-US" sz="2400" dirty="0"/>
              <a:t>2. Economic Growth in Open Economies</a:t>
            </a:r>
            <a:br>
              <a:rPr lang="de-DE" sz="2400" dirty="0"/>
            </a:br>
            <a:r>
              <a:rPr lang="de-DE" sz="2400" dirty="0"/>
              <a:t>2.2. The Solow-Swan Model</a:t>
            </a:r>
            <a:endParaRPr lang="de-DE" sz="2200" b="0" dirty="0"/>
          </a:p>
        </p:txBody>
      </p:sp>
      <p:sp>
        <p:nvSpPr>
          <p:cNvPr id="60424" name="Arc 4"/>
          <p:cNvSpPr>
            <a:spLocks/>
          </p:cNvSpPr>
          <p:nvPr/>
        </p:nvSpPr>
        <p:spPr bwMode="auto">
          <a:xfrm flipH="1">
            <a:off x="1358900" y="3049588"/>
            <a:ext cx="6270625" cy="31480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60425" name="Arc 5"/>
          <p:cNvSpPr>
            <a:spLocks/>
          </p:cNvSpPr>
          <p:nvPr/>
        </p:nvSpPr>
        <p:spPr bwMode="auto">
          <a:xfrm flipH="1">
            <a:off x="1346200" y="1570038"/>
            <a:ext cx="6270625" cy="46291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60426" name="Line 6"/>
          <p:cNvSpPr>
            <a:spLocks noChangeShapeType="1"/>
          </p:cNvSpPr>
          <p:nvPr/>
        </p:nvSpPr>
        <p:spPr bwMode="auto">
          <a:xfrm flipV="1">
            <a:off x="1335088" y="1857375"/>
            <a:ext cx="6370637" cy="42973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0427" name="Text Box 13"/>
          <p:cNvSpPr txBox="1">
            <a:spLocks noChangeArrowheads="1"/>
          </p:cNvSpPr>
          <p:nvPr/>
        </p:nvSpPr>
        <p:spPr bwMode="auto">
          <a:xfrm>
            <a:off x="7372350" y="213360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66FFFF"/>
                </a:solidFill>
              </a:rPr>
              <a:t>K*</a:t>
            </a:r>
            <a:r>
              <a:rPr lang="el-GR" altLang="en-US" sz="2200" baseline="0">
                <a:solidFill>
                  <a:srgbClr val="66FFFF"/>
                </a:solidFill>
                <a:cs typeface="Arial" charset="0"/>
              </a:rPr>
              <a:t>λ</a:t>
            </a:r>
          </a:p>
        </p:txBody>
      </p:sp>
      <p:sp>
        <p:nvSpPr>
          <p:cNvPr id="60428" name="Line 16"/>
          <p:cNvSpPr>
            <a:spLocks noChangeShapeType="1"/>
          </p:cNvSpPr>
          <p:nvPr/>
        </p:nvSpPr>
        <p:spPr bwMode="auto">
          <a:xfrm>
            <a:off x="3033713" y="3005138"/>
            <a:ext cx="0" cy="31638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0429" name="Text Box 17"/>
          <p:cNvSpPr txBox="1">
            <a:spLocks noChangeArrowheads="1"/>
          </p:cNvSpPr>
          <p:nvPr/>
        </p:nvSpPr>
        <p:spPr bwMode="auto">
          <a:xfrm>
            <a:off x="2854325" y="6240463"/>
            <a:ext cx="554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a:t>
            </a:r>
            <a:endParaRPr lang="el-GR" altLang="en-US" sz="2200">
              <a:solidFill>
                <a:srgbClr val="FFFF00"/>
              </a:solidFill>
              <a:cs typeface="Arial" charset="0"/>
            </a:endParaRPr>
          </a:p>
        </p:txBody>
      </p:sp>
      <p:sp>
        <p:nvSpPr>
          <p:cNvPr id="60430" name="AutoShape 22"/>
          <p:cNvSpPr>
            <a:spLocks/>
          </p:cNvSpPr>
          <p:nvPr/>
        </p:nvSpPr>
        <p:spPr bwMode="auto">
          <a:xfrm>
            <a:off x="3094038" y="3043238"/>
            <a:ext cx="334962" cy="871537"/>
          </a:xfrm>
          <a:prstGeom prst="rightBrace">
            <a:avLst>
              <a:gd name="adj1" fmla="val 21682"/>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0431" name="Text Box 23"/>
          <p:cNvSpPr txBox="1">
            <a:spLocks noChangeArrowheads="1"/>
          </p:cNvSpPr>
          <p:nvPr/>
        </p:nvSpPr>
        <p:spPr bwMode="auto">
          <a:xfrm>
            <a:off x="812800" y="2816225"/>
            <a:ext cx="5667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a:t>
            </a:r>
            <a:endParaRPr lang="el-GR" altLang="en-US" sz="2200">
              <a:solidFill>
                <a:srgbClr val="FFFF00"/>
              </a:solidFill>
              <a:cs typeface="Arial" charset="0"/>
            </a:endParaRPr>
          </a:p>
        </p:txBody>
      </p:sp>
      <p:sp>
        <p:nvSpPr>
          <p:cNvPr id="60432" name="Text Box 24"/>
          <p:cNvSpPr txBox="1">
            <a:spLocks noChangeArrowheads="1"/>
          </p:cNvSpPr>
          <p:nvPr/>
        </p:nvSpPr>
        <p:spPr bwMode="auto">
          <a:xfrm>
            <a:off x="3429000" y="3246438"/>
            <a:ext cx="5667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C</a:t>
            </a:r>
            <a:r>
              <a:rPr lang="de-DE" altLang="en-US" sz="2200">
                <a:solidFill>
                  <a:srgbClr val="FFFF00"/>
                </a:solidFill>
              </a:rPr>
              <a:t>t</a:t>
            </a:r>
            <a:endParaRPr lang="el-GR" altLang="en-US" sz="2200">
              <a:solidFill>
                <a:srgbClr val="FFFF00"/>
              </a:solidFill>
              <a:cs typeface="Arial" charset="0"/>
            </a:endParaRPr>
          </a:p>
        </p:txBody>
      </p:sp>
      <p:sp>
        <p:nvSpPr>
          <p:cNvPr id="60433" name="Line 27"/>
          <p:cNvSpPr>
            <a:spLocks noChangeShapeType="1"/>
          </p:cNvSpPr>
          <p:nvPr/>
        </p:nvSpPr>
        <p:spPr bwMode="auto">
          <a:xfrm flipH="1">
            <a:off x="1335088" y="3019425"/>
            <a:ext cx="1698625" cy="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0434" name="Text Box 29"/>
          <p:cNvSpPr txBox="1">
            <a:spLocks noChangeArrowheads="1"/>
          </p:cNvSpPr>
          <p:nvPr/>
        </p:nvSpPr>
        <p:spPr bwMode="auto">
          <a:xfrm>
            <a:off x="3536950" y="4884738"/>
            <a:ext cx="10461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S</a:t>
            </a:r>
            <a:r>
              <a:rPr lang="de-DE" altLang="en-US" sz="2200">
                <a:solidFill>
                  <a:srgbClr val="FFFF00"/>
                </a:solidFill>
              </a:rPr>
              <a:t>t </a:t>
            </a:r>
            <a:r>
              <a:rPr lang="de-DE" altLang="en-US" sz="2200" baseline="0">
                <a:solidFill>
                  <a:srgbClr val="FFFF00"/>
                </a:solidFill>
              </a:rPr>
              <a:t>= I</a:t>
            </a:r>
            <a:r>
              <a:rPr lang="de-DE" altLang="en-US" sz="2200">
                <a:solidFill>
                  <a:srgbClr val="FFFF00"/>
                </a:solidFill>
              </a:rPr>
              <a:t>t</a:t>
            </a:r>
            <a:endParaRPr lang="el-GR" altLang="en-US" sz="2200">
              <a:solidFill>
                <a:srgbClr val="FFFF00"/>
              </a:solidFill>
              <a:cs typeface="Arial" charset="0"/>
            </a:endParaRPr>
          </a:p>
        </p:txBody>
      </p:sp>
      <p:sp>
        <p:nvSpPr>
          <p:cNvPr id="60435" name="AutoShape 28"/>
          <p:cNvSpPr>
            <a:spLocks/>
          </p:cNvSpPr>
          <p:nvPr/>
        </p:nvSpPr>
        <p:spPr bwMode="auto">
          <a:xfrm>
            <a:off x="3121025" y="4081463"/>
            <a:ext cx="334963" cy="2060575"/>
          </a:xfrm>
          <a:prstGeom prst="rightBrace">
            <a:avLst>
              <a:gd name="adj1" fmla="val 51264"/>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0436" name="Text Box 38"/>
          <p:cNvSpPr txBox="1">
            <a:spLocks noChangeArrowheads="1"/>
          </p:cNvSpPr>
          <p:nvPr/>
        </p:nvSpPr>
        <p:spPr bwMode="auto">
          <a:xfrm>
            <a:off x="7607300" y="2822575"/>
            <a:ext cx="1536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00FF00"/>
                </a:solidFill>
              </a:rPr>
              <a:t>S = s*Y</a:t>
            </a:r>
            <a:r>
              <a:rPr lang="de-DE" altLang="en-US" sz="2200" baseline="0">
                <a:solidFill>
                  <a:srgbClr val="FFFF00"/>
                </a:solidFill>
              </a:rPr>
              <a:t>= I</a:t>
            </a:r>
          </a:p>
        </p:txBody>
      </p:sp>
      <p:sp>
        <p:nvSpPr>
          <p:cNvPr id="60437" name="Text Box 39"/>
          <p:cNvSpPr txBox="1">
            <a:spLocks noChangeArrowheads="1"/>
          </p:cNvSpPr>
          <p:nvPr/>
        </p:nvSpPr>
        <p:spPr bwMode="auto">
          <a:xfrm>
            <a:off x="6527800" y="1146175"/>
            <a:ext cx="2162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4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4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4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4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8" grpId="0" animBg="1"/>
      <p:bldP spid="60429" grpId="0"/>
      <p:bldP spid="60430" grpId="0" animBg="1"/>
      <p:bldP spid="60431" grpId="0"/>
      <p:bldP spid="60432" grpId="0"/>
      <p:bldP spid="60433" grpId="0" animBg="1"/>
      <p:bldP spid="60434" grpId="0"/>
      <p:bldP spid="604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solidFill>
                  <a:srgbClr val="FFFFFF"/>
                </a:solidFill>
              </a:rPr>
              <a:t>- </a:t>
            </a:r>
            <a:fld id="{F72BB57B-5329-401D-B982-B18F34A45DFE}" type="slidenum">
              <a:rPr lang="de-DE" altLang="en-US" sz="1600" smtClean="0">
                <a:solidFill>
                  <a:srgbClr val="FFFFFF"/>
                </a:solidFill>
              </a:rPr>
              <a:pPr>
                <a:spcBef>
                  <a:spcPct val="0"/>
                </a:spcBef>
                <a:buClrTx/>
                <a:buFontTx/>
                <a:buNone/>
              </a:pPr>
              <a:t>28</a:t>
            </a:fld>
            <a:r>
              <a:rPr lang="de-DE" altLang="en-US" sz="1600">
                <a:solidFill>
                  <a:srgbClr val="FFFFFF"/>
                </a:solidFill>
              </a:rPr>
              <a:t> -</a:t>
            </a:r>
          </a:p>
        </p:txBody>
      </p:sp>
      <p:sp>
        <p:nvSpPr>
          <p:cNvPr id="6144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solidFill>
                  <a:srgbClr val="FFFFFF"/>
                </a:solidFill>
              </a:rPr>
              <a:t>Prof. Dr. Rainer Maurer</a:t>
            </a:r>
          </a:p>
        </p:txBody>
      </p:sp>
      <p:graphicFrame>
        <p:nvGraphicFramePr>
          <p:cNvPr id="61444" name="Object 27"/>
          <p:cNvGraphicFramePr>
            <a:graphicFrameLocks/>
          </p:cNvGraphicFramePr>
          <p:nvPr/>
        </p:nvGraphicFramePr>
        <p:xfrm>
          <a:off x="1216025" y="1062038"/>
          <a:ext cx="6927850" cy="5416550"/>
        </p:xfrm>
        <a:graphic>
          <a:graphicData uri="http://schemas.openxmlformats.org/presentationml/2006/ole">
            <mc:AlternateContent xmlns:mc="http://schemas.openxmlformats.org/markup-compatibility/2006">
              <mc:Choice xmlns:v="urn:schemas-microsoft-com:vml" Requires="v">
                <p:oleObj spid="_x0000_s61686" name="Diagramm" r:id="rId4" imgW="7448646" imgH="5324400" progId="MSGraph.Chart.8">
                  <p:embed followColorScheme="full"/>
                </p:oleObj>
              </mc:Choice>
              <mc:Fallback>
                <p:oleObj name="Diagramm" r:id="rId4" imgW="7448646" imgH="5324400" progId="MSGraph.Chart.8">
                  <p:embed followColorScheme="full"/>
                  <p:pic>
                    <p:nvPicPr>
                      <p:cNvPr id="0" name="Object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062038"/>
                        <a:ext cx="692785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5" name="Text Box 28"/>
          <p:cNvSpPr txBox="1">
            <a:spLocks noChangeArrowheads="1"/>
          </p:cNvSpPr>
          <p:nvPr/>
        </p:nvSpPr>
        <p:spPr bwMode="auto">
          <a:xfrm>
            <a:off x="836613" y="112077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Y</a:t>
            </a:r>
            <a:r>
              <a:rPr lang="de-DE" altLang="en-US" sz="1800" baseline="0">
                <a:solidFill>
                  <a:srgbClr val="FFFFFF"/>
                </a:solidFill>
              </a:rPr>
              <a:t>  </a:t>
            </a:r>
          </a:p>
        </p:txBody>
      </p:sp>
      <p:sp>
        <p:nvSpPr>
          <p:cNvPr id="61446" name="Text Box 29"/>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K</a:t>
            </a:r>
            <a:r>
              <a:rPr lang="de-DE" altLang="en-US" sz="1800" baseline="0">
                <a:solidFill>
                  <a:srgbClr val="FFFFFF"/>
                </a:solidFill>
              </a:rPr>
              <a:t>  </a:t>
            </a:r>
          </a:p>
        </p:txBody>
      </p:sp>
      <p:sp>
        <p:nvSpPr>
          <p:cNvPr id="4971523" name="Rectangle 3"/>
          <p:cNvSpPr>
            <a:spLocks noGrp="1" noChangeArrowheads="1"/>
          </p:cNvSpPr>
          <p:nvPr>
            <p:ph type="title"/>
          </p:nvPr>
        </p:nvSpPr>
        <p:spPr>
          <a:xfrm>
            <a:off x="0" y="31750"/>
            <a:ext cx="9144000" cy="1100138"/>
          </a:xfrm>
        </p:spPr>
        <p:txBody>
          <a:bodyPr/>
          <a:lstStyle/>
          <a:p>
            <a:pPr eaLnBrk="1" hangingPunct="1">
              <a:defRPr/>
            </a:pPr>
            <a:r>
              <a:rPr lang="en-US" sz="2400" dirty="0"/>
              <a:t>2. Economic Growth in Open Economies</a:t>
            </a:r>
            <a:br>
              <a:rPr lang="de-DE" sz="2400" dirty="0"/>
            </a:br>
            <a:r>
              <a:rPr lang="de-DE" sz="2400" dirty="0"/>
              <a:t>2.2. The Solow-Swan Model</a:t>
            </a:r>
            <a:endParaRPr lang="de-DE" sz="2200" b="0" dirty="0"/>
          </a:p>
        </p:txBody>
      </p:sp>
      <p:sp>
        <p:nvSpPr>
          <p:cNvPr id="61448" name="Arc 4"/>
          <p:cNvSpPr>
            <a:spLocks/>
          </p:cNvSpPr>
          <p:nvPr/>
        </p:nvSpPr>
        <p:spPr bwMode="auto">
          <a:xfrm flipH="1">
            <a:off x="1358900" y="3049588"/>
            <a:ext cx="6270625" cy="31480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61449" name="Arc 5"/>
          <p:cNvSpPr>
            <a:spLocks/>
          </p:cNvSpPr>
          <p:nvPr/>
        </p:nvSpPr>
        <p:spPr bwMode="auto">
          <a:xfrm flipH="1">
            <a:off x="1346200" y="1570038"/>
            <a:ext cx="6270625" cy="46291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61450" name="Line 6"/>
          <p:cNvSpPr>
            <a:spLocks noChangeShapeType="1"/>
          </p:cNvSpPr>
          <p:nvPr/>
        </p:nvSpPr>
        <p:spPr bwMode="auto">
          <a:xfrm flipV="1">
            <a:off x="1335088" y="1857375"/>
            <a:ext cx="6370637" cy="42973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1451" name="Text Box 10"/>
          <p:cNvSpPr txBox="1">
            <a:spLocks noChangeArrowheads="1"/>
          </p:cNvSpPr>
          <p:nvPr/>
        </p:nvSpPr>
        <p:spPr bwMode="auto">
          <a:xfrm>
            <a:off x="7372350" y="213360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66FFFF"/>
                </a:solidFill>
              </a:rPr>
              <a:t>K*</a:t>
            </a:r>
            <a:r>
              <a:rPr lang="el-GR" altLang="en-US" sz="2200" baseline="0">
                <a:solidFill>
                  <a:srgbClr val="66FFFF"/>
                </a:solidFill>
                <a:cs typeface="Arial" charset="0"/>
              </a:rPr>
              <a:t>λ</a:t>
            </a:r>
          </a:p>
        </p:txBody>
      </p:sp>
      <p:sp>
        <p:nvSpPr>
          <p:cNvPr id="61452" name="Line 12"/>
          <p:cNvSpPr>
            <a:spLocks noChangeShapeType="1"/>
          </p:cNvSpPr>
          <p:nvPr/>
        </p:nvSpPr>
        <p:spPr bwMode="auto">
          <a:xfrm>
            <a:off x="3033713" y="3005138"/>
            <a:ext cx="0" cy="31638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1453" name="Text Box 13"/>
          <p:cNvSpPr txBox="1">
            <a:spLocks noChangeArrowheads="1"/>
          </p:cNvSpPr>
          <p:nvPr/>
        </p:nvSpPr>
        <p:spPr bwMode="auto">
          <a:xfrm>
            <a:off x="2854325" y="6240463"/>
            <a:ext cx="554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a:t>
            </a:r>
            <a:endParaRPr lang="el-GR" altLang="en-US" sz="2200">
              <a:solidFill>
                <a:srgbClr val="FFFF00"/>
              </a:solidFill>
              <a:cs typeface="Arial" charset="0"/>
            </a:endParaRPr>
          </a:p>
        </p:txBody>
      </p:sp>
      <p:sp>
        <p:nvSpPr>
          <p:cNvPr id="61454" name="AutoShape 14"/>
          <p:cNvSpPr>
            <a:spLocks/>
          </p:cNvSpPr>
          <p:nvPr/>
        </p:nvSpPr>
        <p:spPr bwMode="auto">
          <a:xfrm>
            <a:off x="3105150" y="4992688"/>
            <a:ext cx="334963" cy="1133475"/>
          </a:xfrm>
          <a:prstGeom prst="rightBrace">
            <a:avLst>
              <a:gd name="adj1" fmla="val 28199"/>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1455" name="AutoShape 15"/>
          <p:cNvSpPr>
            <a:spLocks/>
          </p:cNvSpPr>
          <p:nvPr/>
        </p:nvSpPr>
        <p:spPr bwMode="auto">
          <a:xfrm>
            <a:off x="3092450" y="4084638"/>
            <a:ext cx="334963" cy="842962"/>
          </a:xfrm>
          <a:prstGeom prst="rightBrace">
            <a:avLst>
              <a:gd name="adj1" fmla="val 20972"/>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1456" name="AutoShape 16"/>
          <p:cNvSpPr>
            <a:spLocks/>
          </p:cNvSpPr>
          <p:nvPr/>
        </p:nvSpPr>
        <p:spPr bwMode="auto">
          <a:xfrm>
            <a:off x="3094038" y="3043238"/>
            <a:ext cx="334962" cy="871537"/>
          </a:xfrm>
          <a:prstGeom prst="rightBrace">
            <a:avLst>
              <a:gd name="adj1" fmla="val 21682"/>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1457" name="Text Box 17"/>
          <p:cNvSpPr txBox="1">
            <a:spLocks noChangeArrowheads="1"/>
          </p:cNvSpPr>
          <p:nvPr/>
        </p:nvSpPr>
        <p:spPr bwMode="auto">
          <a:xfrm>
            <a:off x="812800" y="2816225"/>
            <a:ext cx="5667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a:t>
            </a:r>
            <a:endParaRPr lang="el-GR" altLang="en-US" sz="2200">
              <a:solidFill>
                <a:srgbClr val="FFFF00"/>
              </a:solidFill>
              <a:cs typeface="Arial" charset="0"/>
            </a:endParaRPr>
          </a:p>
        </p:txBody>
      </p:sp>
      <p:sp>
        <p:nvSpPr>
          <p:cNvPr id="61458" name="Text Box 18"/>
          <p:cNvSpPr txBox="1">
            <a:spLocks noChangeArrowheads="1"/>
          </p:cNvSpPr>
          <p:nvPr/>
        </p:nvSpPr>
        <p:spPr bwMode="auto">
          <a:xfrm>
            <a:off x="3429000" y="3246438"/>
            <a:ext cx="5667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C</a:t>
            </a:r>
            <a:r>
              <a:rPr lang="de-DE" altLang="en-US" sz="2200">
                <a:solidFill>
                  <a:srgbClr val="FFFF00"/>
                </a:solidFill>
              </a:rPr>
              <a:t>t</a:t>
            </a:r>
            <a:endParaRPr lang="el-GR" altLang="en-US" sz="2200">
              <a:solidFill>
                <a:srgbClr val="FFFF00"/>
              </a:solidFill>
              <a:cs typeface="Arial" charset="0"/>
            </a:endParaRPr>
          </a:p>
        </p:txBody>
      </p:sp>
      <p:sp>
        <p:nvSpPr>
          <p:cNvPr id="61459" name="Text Box 20"/>
          <p:cNvSpPr txBox="1">
            <a:spLocks noChangeArrowheads="1"/>
          </p:cNvSpPr>
          <p:nvPr/>
        </p:nvSpPr>
        <p:spPr bwMode="auto">
          <a:xfrm>
            <a:off x="3417888" y="5300663"/>
            <a:ext cx="1190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aseline="0">
                <a:solidFill>
                  <a:srgbClr val="FFFF00"/>
                </a:solidFill>
              </a:rPr>
              <a:t>K</a:t>
            </a:r>
            <a:r>
              <a:rPr lang="de-DE" altLang="en-US" sz="2400">
                <a:solidFill>
                  <a:srgbClr val="FFFF00"/>
                </a:solidFill>
              </a:rPr>
              <a:t>t</a:t>
            </a:r>
            <a:r>
              <a:rPr lang="de-DE" altLang="en-US" sz="2400" baseline="0">
                <a:solidFill>
                  <a:srgbClr val="FFFF00"/>
                </a:solidFill>
              </a:rPr>
              <a:t> * </a:t>
            </a:r>
            <a:r>
              <a:rPr lang="el-GR" altLang="en-US" sz="2400" baseline="0">
                <a:solidFill>
                  <a:srgbClr val="FFFF00"/>
                </a:solidFill>
                <a:cs typeface="Arial" charset="0"/>
              </a:rPr>
              <a:t>λ</a:t>
            </a:r>
          </a:p>
        </p:txBody>
      </p:sp>
      <p:sp>
        <p:nvSpPr>
          <p:cNvPr id="61460" name="Line 21"/>
          <p:cNvSpPr>
            <a:spLocks noChangeShapeType="1"/>
          </p:cNvSpPr>
          <p:nvPr/>
        </p:nvSpPr>
        <p:spPr bwMode="auto">
          <a:xfrm flipH="1">
            <a:off x="1335088" y="3019425"/>
            <a:ext cx="1698625" cy="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1461" name="Text Box 30"/>
          <p:cNvSpPr txBox="1">
            <a:spLocks noChangeArrowheads="1"/>
          </p:cNvSpPr>
          <p:nvPr/>
        </p:nvSpPr>
        <p:spPr bwMode="auto">
          <a:xfrm>
            <a:off x="3444875" y="4248150"/>
            <a:ext cx="3602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 </a:t>
            </a:r>
            <a:r>
              <a:rPr lang="el-GR" altLang="en-US" sz="2400" baseline="0">
                <a:solidFill>
                  <a:srgbClr val="FFFF00"/>
                </a:solidFill>
                <a:cs typeface="Arial" charset="0"/>
              </a:rPr>
              <a:t>Δ</a:t>
            </a:r>
            <a:r>
              <a:rPr lang="de-DE" altLang="en-US" sz="2400" baseline="0">
                <a:solidFill>
                  <a:srgbClr val="FFFF00"/>
                </a:solidFill>
              </a:rPr>
              <a:t>K</a:t>
            </a:r>
            <a:r>
              <a:rPr lang="de-DE" altLang="en-US" sz="2400">
                <a:solidFill>
                  <a:srgbClr val="FFFF00"/>
                </a:solidFill>
              </a:rPr>
              <a:t>t+1</a:t>
            </a:r>
            <a:r>
              <a:rPr lang="de-DE" altLang="en-US" sz="2400" baseline="0">
                <a:solidFill>
                  <a:srgbClr val="FFFF00"/>
                </a:solidFill>
              </a:rPr>
              <a:t> </a:t>
            </a:r>
            <a:r>
              <a:rPr lang="de-DE" altLang="en-US" sz="2200" baseline="0">
                <a:solidFill>
                  <a:srgbClr val="FFFF00"/>
                </a:solidFill>
              </a:rPr>
              <a:t>= K</a:t>
            </a:r>
            <a:r>
              <a:rPr lang="de-DE" altLang="en-US" sz="2200">
                <a:solidFill>
                  <a:srgbClr val="FFFF00"/>
                </a:solidFill>
              </a:rPr>
              <a:t>t+1 </a:t>
            </a:r>
            <a:r>
              <a:rPr lang="de-DE" altLang="en-US" sz="2200" baseline="0">
                <a:solidFill>
                  <a:srgbClr val="FFFF00"/>
                </a:solidFill>
              </a:rPr>
              <a:t>– K</a:t>
            </a:r>
            <a:r>
              <a:rPr lang="de-DE" altLang="en-US" sz="2200">
                <a:solidFill>
                  <a:srgbClr val="FFFF00"/>
                </a:solidFill>
              </a:rPr>
              <a:t>t</a:t>
            </a:r>
            <a:endParaRPr lang="el-GR" altLang="en-US" sz="2200">
              <a:solidFill>
                <a:srgbClr val="FFFF00"/>
              </a:solidFill>
            </a:endParaRPr>
          </a:p>
        </p:txBody>
      </p:sp>
      <p:sp>
        <p:nvSpPr>
          <p:cNvPr id="61462" name="Text Box 33"/>
          <p:cNvSpPr txBox="1">
            <a:spLocks noChangeArrowheads="1"/>
          </p:cNvSpPr>
          <p:nvPr/>
        </p:nvSpPr>
        <p:spPr bwMode="auto">
          <a:xfrm>
            <a:off x="7607300" y="2822575"/>
            <a:ext cx="1536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00FF00"/>
                </a:solidFill>
              </a:rPr>
              <a:t>S = s*Y</a:t>
            </a:r>
            <a:r>
              <a:rPr lang="de-DE" altLang="en-US" sz="2200" baseline="0">
                <a:solidFill>
                  <a:srgbClr val="FFFF00"/>
                </a:solidFill>
              </a:rPr>
              <a:t>= I</a:t>
            </a:r>
          </a:p>
        </p:txBody>
      </p:sp>
      <p:sp>
        <p:nvSpPr>
          <p:cNvPr id="61463" name="Text Box 34"/>
          <p:cNvSpPr txBox="1">
            <a:spLocks noChangeArrowheads="1"/>
          </p:cNvSpPr>
          <p:nvPr/>
        </p:nvSpPr>
        <p:spPr bwMode="auto">
          <a:xfrm>
            <a:off x="6527800" y="1146175"/>
            <a:ext cx="2162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solidFill>
                  <a:srgbClr val="FFFFFF"/>
                </a:solidFill>
              </a:rPr>
              <a:t>- </a:t>
            </a:r>
            <a:fld id="{5E728826-3FF6-4469-A268-BC426CD38F16}" type="slidenum">
              <a:rPr lang="de-DE" altLang="en-US" sz="1600" smtClean="0">
                <a:solidFill>
                  <a:srgbClr val="FFFFFF"/>
                </a:solidFill>
              </a:rPr>
              <a:pPr>
                <a:spcBef>
                  <a:spcPct val="0"/>
                </a:spcBef>
                <a:buClrTx/>
                <a:buFontTx/>
                <a:buNone/>
              </a:pPr>
              <a:t>29</a:t>
            </a:fld>
            <a:r>
              <a:rPr lang="de-DE" altLang="en-US" sz="1600">
                <a:solidFill>
                  <a:srgbClr val="FFFFFF"/>
                </a:solidFill>
              </a:rPr>
              <a:t> -</a:t>
            </a:r>
          </a:p>
        </p:txBody>
      </p:sp>
      <p:sp>
        <p:nvSpPr>
          <p:cNvPr id="6246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solidFill>
                  <a:srgbClr val="FFFFFF"/>
                </a:solidFill>
              </a:rPr>
              <a:t>Prof. Dr. Rainer Maurer</a:t>
            </a:r>
          </a:p>
        </p:txBody>
      </p:sp>
      <p:graphicFrame>
        <p:nvGraphicFramePr>
          <p:cNvPr id="62468" name="Object 24"/>
          <p:cNvGraphicFramePr>
            <a:graphicFrameLocks/>
          </p:cNvGraphicFramePr>
          <p:nvPr/>
        </p:nvGraphicFramePr>
        <p:xfrm>
          <a:off x="1216025" y="1062038"/>
          <a:ext cx="6927850" cy="5416550"/>
        </p:xfrm>
        <a:graphic>
          <a:graphicData uri="http://schemas.openxmlformats.org/presentationml/2006/ole">
            <mc:AlternateContent xmlns:mc="http://schemas.openxmlformats.org/markup-compatibility/2006">
              <mc:Choice xmlns:v="urn:schemas-microsoft-com:vml" Requires="v">
                <p:oleObj spid="_x0000_s62718" name="Diagramm" r:id="rId4" imgW="7438921" imgH="5324400" progId="MSGraph.Chart.8">
                  <p:embed followColorScheme="full"/>
                </p:oleObj>
              </mc:Choice>
              <mc:Fallback>
                <p:oleObj name="Diagramm" r:id="rId4" imgW="7438921" imgH="5324400" progId="MSGraph.Chart.8">
                  <p:embed followColorScheme="full"/>
                  <p:pic>
                    <p:nvPicPr>
                      <p:cNvPr id="0" name="Object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062038"/>
                        <a:ext cx="692785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9" name="Text Box 25"/>
          <p:cNvSpPr txBox="1">
            <a:spLocks noChangeArrowheads="1"/>
          </p:cNvSpPr>
          <p:nvPr/>
        </p:nvSpPr>
        <p:spPr bwMode="auto">
          <a:xfrm>
            <a:off x="836613" y="112077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Y</a:t>
            </a:r>
            <a:r>
              <a:rPr lang="de-DE" altLang="en-US" sz="1800" baseline="0">
                <a:solidFill>
                  <a:srgbClr val="FFFFFF"/>
                </a:solidFill>
              </a:rPr>
              <a:t>  </a:t>
            </a:r>
          </a:p>
        </p:txBody>
      </p:sp>
      <p:sp>
        <p:nvSpPr>
          <p:cNvPr id="62470" name="Text Box 26"/>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K</a:t>
            </a:r>
            <a:r>
              <a:rPr lang="de-DE" altLang="en-US" sz="1800" baseline="0">
                <a:solidFill>
                  <a:srgbClr val="FFFFFF"/>
                </a:solidFill>
              </a:rPr>
              <a:t>  </a:t>
            </a:r>
          </a:p>
        </p:txBody>
      </p:sp>
      <p:sp>
        <p:nvSpPr>
          <p:cNvPr id="4972547" name="Rectangle 3"/>
          <p:cNvSpPr>
            <a:spLocks noGrp="1" noChangeArrowheads="1"/>
          </p:cNvSpPr>
          <p:nvPr>
            <p:ph type="title"/>
          </p:nvPr>
        </p:nvSpPr>
        <p:spPr>
          <a:xfrm>
            <a:off x="0" y="31750"/>
            <a:ext cx="9144000" cy="1100138"/>
          </a:xfrm>
        </p:spPr>
        <p:txBody>
          <a:bodyPr/>
          <a:lstStyle/>
          <a:p>
            <a:pPr eaLnBrk="1" hangingPunct="1">
              <a:defRPr/>
            </a:pPr>
            <a:r>
              <a:rPr lang="en-US" sz="2400" dirty="0"/>
              <a:t>2. Economic Growth in Open Economies</a:t>
            </a:r>
            <a:br>
              <a:rPr lang="de-DE" sz="2400" dirty="0"/>
            </a:br>
            <a:r>
              <a:rPr lang="de-DE" sz="2400" dirty="0"/>
              <a:t>2.2. The Solow-Swan Model</a:t>
            </a:r>
            <a:endParaRPr lang="de-DE" sz="2200" b="0" dirty="0"/>
          </a:p>
        </p:txBody>
      </p:sp>
      <p:sp>
        <p:nvSpPr>
          <p:cNvPr id="62472" name="Arc 4"/>
          <p:cNvSpPr>
            <a:spLocks/>
          </p:cNvSpPr>
          <p:nvPr/>
        </p:nvSpPr>
        <p:spPr bwMode="auto">
          <a:xfrm flipH="1">
            <a:off x="1358900" y="3049588"/>
            <a:ext cx="6270625" cy="31480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62473" name="Arc 5"/>
          <p:cNvSpPr>
            <a:spLocks/>
          </p:cNvSpPr>
          <p:nvPr/>
        </p:nvSpPr>
        <p:spPr bwMode="auto">
          <a:xfrm flipH="1">
            <a:off x="1346200" y="1570038"/>
            <a:ext cx="6270625" cy="46291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62474" name="Line 6"/>
          <p:cNvSpPr>
            <a:spLocks noChangeShapeType="1"/>
          </p:cNvSpPr>
          <p:nvPr/>
        </p:nvSpPr>
        <p:spPr bwMode="auto">
          <a:xfrm flipV="1">
            <a:off x="1335088" y="1857375"/>
            <a:ext cx="6370637" cy="42973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2475" name="Text Box 10"/>
          <p:cNvSpPr txBox="1">
            <a:spLocks noChangeArrowheads="1"/>
          </p:cNvSpPr>
          <p:nvPr/>
        </p:nvSpPr>
        <p:spPr bwMode="auto">
          <a:xfrm>
            <a:off x="7372350" y="213360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66FFFF"/>
                </a:solidFill>
              </a:rPr>
              <a:t>K*</a:t>
            </a:r>
            <a:r>
              <a:rPr lang="el-GR" altLang="en-US" sz="2200" baseline="0">
                <a:solidFill>
                  <a:srgbClr val="66FFFF"/>
                </a:solidFill>
                <a:cs typeface="Arial" charset="0"/>
              </a:rPr>
              <a:t>λ</a:t>
            </a:r>
          </a:p>
        </p:txBody>
      </p:sp>
      <p:sp>
        <p:nvSpPr>
          <p:cNvPr id="62476" name="Line 12"/>
          <p:cNvSpPr>
            <a:spLocks noChangeShapeType="1"/>
          </p:cNvSpPr>
          <p:nvPr/>
        </p:nvSpPr>
        <p:spPr bwMode="auto">
          <a:xfrm>
            <a:off x="3033713" y="3005138"/>
            <a:ext cx="0" cy="31638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2477" name="AutoShape 14"/>
          <p:cNvSpPr>
            <a:spLocks/>
          </p:cNvSpPr>
          <p:nvPr/>
        </p:nvSpPr>
        <p:spPr bwMode="auto">
          <a:xfrm>
            <a:off x="3105150" y="4992688"/>
            <a:ext cx="334963" cy="1173162"/>
          </a:xfrm>
          <a:prstGeom prst="rightBrace">
            <a:avLst>
              <a:gd name="adj1" fmla="val 29186"/>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2478" name="AutoShape 15"/>
          <p:cNvSpPr>
            <a:spLocks/>
          </p:cNvSpPr>
          <p:nvPr/>
        </p:nvSpPr>
        <p:spPr bwMode="auto">
          <a:xfrm>
            <a:off x="3092450" y="4041775"/>
            <a:ext cx="334963" cy="930275"/>
          </a:xfrm>
          <a:prstGeom prst="rightBrace">
            <a:avLst>
              <a:gd name="adj1" fmla="val 23144"/>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2479" name="AutoShape 16"/>
          <p:cNvSpPr>
            <a:spLocks/>
          </p:cNvSpPr>
          <p:nvPr/>
        </p:nvSpPr>
        <p:spPr bwMode="auto">
          <a:xfrm>
            <a:off x="3094038" y="3043238"/>
            <a:ext cx="334962" cy="871537"/>
          </a:xfrm>
          <a:prstGeom prst="rightBrace">
            <a:avLst>
              <a:gd name="adj1" fmla="val 21682"/>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2480" name="Text Box 17"/>
          <p:cNvSpPr txBox="1">
            <a:spLocks noChangeArrowheads="1"/>
          </p:cNvSpPr>
          <p:nvPr/>
        </p:nvSpPr>
        <p:spPr bwMode="auto">
          <a:xfrm>
            <a:off x="812800" y="2816225"/>
            <a:ext cx="5667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a:t>
            </a:r>
            <a:endParaRPr lang="el-GR" altLang="en-US" sz="2200">
              <a:solidFill>
                <a:srgbClr val="FFFF00"/>
              </a:solidFill>
              <a:cs typeface="Arial" charset="0"/>
            </a:endParaRPr>
          </a:p>
        </p:txBody>
      </p:sp>
      <p:sp>
        <p:nvSpPr>
          <p:cNvPr id="62481" name="Text Box 18"/>
          <p:cNvSpPr txBox="1">
            <a:spLocks noChangeArrowheads="1"/>
          </p:cNvSpPr>
          <p:nvPr/>
        </p:nvSpPr>
        <p:spPr bwMode="auto">
          <a:xfrm>
            <a:off x="3429000" y="3246438"/>
            <a:ext cx="5667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C</a:t>
            </a:r>
            <a:r>
              <a:rPr lang="de-DE" altLang="en-US" sz="2200">
                <a:solidFill>
                  <a:srgbClr val="FFFF00"/>
                </a:solidFill>
              </a:rPr>
              <a:t>t</a:t>
            </a:r>
            <a:endParaRPr lang="el-GR" altLang="en-US" sz="2200">
              <a:solidFill>
                <a:srgbClr val="FFFF00"/>
              </a:solidFill>
              <a:cs typeface="Arial" charset="0"/>
            </a:endParaRPr>
          </a:p>
        </p:txBody>
      </p:sp>
      <p:sp>
        <p:nvSpPr>
          <p:cNvPr id="62482" name="Text Box 19"/>
          <p:cNvSpPr txBox="1">
            <a:spLocks noChangeArrowheads="1"/>
          </p:cNvSpPr>
          <p:nvPr/>
        </p:nvSpPr>
        <p:spPr bwMode="auto">
          <a:xfrm>
            <a:off x="3444875" y="4248150"/>
            <a:ext cx="310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 </a:t>
            </a:r>
            <a:r>
              <a:rPr lang="el-GR" altLang="en-US" sz="2400" baseline="0">
                <a:solidFill>
                  <a:srgbClr val="FFFF00"/>
                </a:solidFill>
                <a:cs typeface="Arial" charset="0"/>
              </a:rPr>
              <a:t>Δ</a:t>
            </a:r>
            <a:r>
              <a:rPr lang="de-DE" altLang="en-US" sz="2400" baseline="0">
                <a:solidFill>
                  <a:srgbClr val="FFFF00"/>
                </a:solidFill>
              </a:rPr>
              <a:t>K</a:t>
            </a:r>
            <a:r>
              <a:rPr lang="de-DE" altLang="en-US" sz="2400">
                <a:solidFill>
                  <a:srgbClr val="FFFF00"/>
                </a:solidFill>
              </a:rPr>
              <a:t>t+1</a:t>
            </a:r>
            <a:r>
              <a:rPr lang="de-DE" altLang="en-US" sz="2400" baseline="0">
                <a:solidFill>
                  <a:srgbClr val="FFFF00"/>
                </a:solidFill>
              </a:rPr>
              <a:t> </a:t>
            </a:r>
            <a:r>
              <a:rPr lang="de-DE" altLang="en-US" sz="2200" baseline="0">
                <a:solidFill>
                  <a:srgbClr val="FFFF00"/>
                </a:solidFill>
              </a:rPr>
              <a:t>= K</a:t>
            </a:r>
            <a:r>
              <a:rPr lang="de-DE" altLang="en-US" sz="2200">
                <a:solidFill>
                  <a:srgbClr val="FFFF00"/>
                </a:solidFill>
              </a:rPr>
              <a:t>t+1 </a:t>
            </a:r>
            <a:r>
              <a:rPr lang="de-DE" altLang="en-US" sz="2200" baseline="0">
                <a:solidFill>
                  <a:srgbClr val="FFFF00"/>
                </a:solidFill>
              </a:rPr>
              <a:t>- K</a:t>
            </a:r>
            <a:r>
              <a:rPr lang="de-DE" altLang="en-US" sz="2200">
                <a:solidFill>
                  <a:srgbClr val="FFFF00"/>
                </a:solidFill>
              </a:rPr>
              <a:t>t</a:t>
            </a:r>
            <a:endParaRPr lang="el-GR" altLang="en-US" sz="2200">
              <a:solidFill>
                <a:srgbClr val="FFFF00"/>
              </a:solidFill>
            </a:endParaRPr>
          </a:p>
        </p:txBody>
      </p:sp>
      <p:sp>
        <p:nvSpPr>
          <p:cNvPr id="62483" name="Line 21"/>
          <p:cNvSpPr>
            <a:spLocks noChangeShapeType="1"/>
          </p:cNvSpPr>
          <p:nvPr/>
        </p:nvSpPr>
        <p:spPr bwMode="auto">
          <a:xfrm flipH="1">
            <a:off x="1335088" y="3019425"/>
            <a:ext cx="1698625" cy="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2484" name="Line 29"/>
          <p:cNvSpPr>
            <a:spLocks noChangeShapeType="1"/>
          </p:cNvSpPr>
          <p:nvPr/>
        </p:nvSpPr>
        <p:spPr bwMode="auto">
          <a:xfrm flipH="1">
            <a:off x="2714625" y="6153150"/>
            <a:ext cx="290513" cy="3048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2485" name="Text Box 30"/>
          <p:cNvSpPr txBox="1">
            <a:spLocks noChangeArrowheads="1"/>
          </p:cNvSpPr>
          <p:nvPr/>
        </p:nvSpPr>
        <p:spPr bwMode="auto">
          <a:xfrm>
            <a:off x="2484438" y="6430963"/>
            <a:ext cx="508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a:t>
            </a:r>
            <a:endParaRPr lang="el-GR" altLang="en-US" sz="2200">
              <a:solidFill>
                <a:srgbClr val="FFFF00"/>
              </a:solidFill>
            </a:endParaRPr>
          </a:p>
        </p:txBody>
      </p:sp>
      <p:sp>
        <p:nvSpPr>
          <p:cNvPr id="4972576" name="Text Box 32"/>
          <p:cNvSpPr txBox="1">
            <a:spLocks noChangeArrowheads="1"/>
          </p:cNvSpPr>
          <p:nvPr/>
        </p:nvSpPr>
        <p:spPr bwMode="auto">
          <a:xfrm>
            <a:off x="3986213" y="6461125"/>
            <a:ext cx="6683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t+1</a:t>
            </a:r>
            <a:endParaRPr lang="el-GR" altLang="en-US" sz="2200">
              <a:solidFill>
                <a:srgbClr val="FFFF00"/>
              </a:solidFill>
            </a:endParaRPr>
          </a:p>
        </p:txBody>
      </p:sp>
      <p:sp>
        <p:nvSpPr>
          <p:cNvPr id="4972577" name="Line 33"/>
          <p:cNvSpPr>
            <a:spLocks noChangeShapeType="1"/>
          </p:cNvSpPr>
          <p:nvPr/>
        </p:nvSpPr>
        <p:spPr bwMode="auto">
          <a:xfrm>
            <a:off x="3944938" y="6183313"/>
            <a:ext cx="290512" cy="3048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972578" name="AutoShape 34"/>
          <p:cNvSpPr>
            <a:spLocks/>
          </p:cNvSpPr>
          <p:nvPr/>
        </p:nvSpPr>
        <p:spPr bwMode="auto">
          <a:xfrm rot="5400000">
            <a:off x="3309145" y="5857081"/>
            <a:ext cx="334962" cy="930275"/>
          </a:xfrm>
          <a:prstGeom prst="rightBrace">
            <a:avLst>
              <a:gd name="adj1" fmla="val 23144"/>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4972579" name="Text Box 35"/>
          <p:cNvSpPr txBox="1">
            <a:spLocks noChangeArrowheads="1"/>
          </p:cNvSpPr>
          <p:nvPr/>
        </p:nvSpPr>
        <p:spPr bwMode="auto">
          <a:xfrm>
            <a:off x="3178175" y="6446838"/>
            <a:ext cx="1017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el-GR" altLang="en-US" sz="2400" baseline="0">
                <a:solidFill>
                  <a:srgbClr val="FFFF00"/>
                </a:solidFill>
                <a:cs typeface="Arial" charset="0"/>
              </a:rPr>
              <a:t>Δ</a:t>
            </a:r>
            <a:r>
              <a:rPr lang="de-DE" altLang="en-US" sz="2400" baseline="0">
                <a:solidFill>
                  <a:srgbClr val="FFFF00"/>
                </a:solidFill>
              </a:rPr>
              <a:t>K</a:t>
            </a:r>
            <a:r>
              <a:rPr lang="de-DE" altLang="en-US" sz="2400">
                <a:solidFill>
                  <a:srgbClr val="FFFF00"/>
                </a:solidFill>
              </a:rPr>
              <a:t>t+1</a:t>
            </a:r>
            <a:endParaRPr lang="el-GR" altLang="en-US" sz="2400">
              <a:solidFill>
                <a:srgbClr val="FFFF00"/>
              </a:solidFill>
            </a:endParaRPr>
          </a:p>
        </p:txBody>
      </p:sp>
      <p:grpSp>
        <p:nvGrpSpPr>
          <p:cNvPr id="2" name="Group 41"/>
          <p:cNvGrpSpPr>
            <a:grpSpLocks/>
          </p:cNvGrpSpPr>
          <p:nvPr/>
        </p:nvGrpSpPr>
        <p:grpSpPr bwMode="auto">
          <a:xfrm>
            <a:off x="3600450" y="4652963"/>
            <a:ext cx="863600" cy="1908175"/>
            <a:chOff x="2336" y="2931"/>
            <a:chExt cx="544" cy="1202"/>
          </a:xfrm>
        </p:grpSpPr>
        <p:sp>
          <p:nvSpPr>
            <p:cNvPr id="62494" name="AutoShape 39"/>
            <p:cNvSpPr>
              <a:spLocks/>
            </p:cNvSpPr>
            <p:nvPr/>
          </p:nvSpPr>
          <p:spPr bwMode="auto">
            <a:xfrm rot="5400000">
              <a:off x="2502" y="2765"/>
              <a:ext cx="211" cy="544"/>
            </a:xfrm>
            <a:prstGeom prst="rightBrace">
              <a:avLst>
                <a:gd name="adj1" fmla="val 21485"/>
                <a:gd name="adj2" fmla="val 50000"/>
              </a:avLst>
            </a:prstGeom>
            <a:noFill/>
            <a:ln w="254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2495" name="Freeform 40"/>
            <p:cNvSpPr>
              <a:spLocks/>
            </p:cNvSpPr>
            <p:nvPr/>
          </p:nvSpPr>
          <p:spPr bwMode="auto">
            <a:xfrm>
              <a:off x="2336" y="3135"/>
              <a:ext cx="272" cy="998"/>
            </a:xfrm>
            <a:custGeom>
              <a:avLst/>
              <a:gdLst>
                <a:gd name="T0" fmla="*/ 0 w 706"/>
                <a:gd name="T1" fmla="*/ 0 h 998"/>
                <a:gd name="T2" fmla="*/ 0 w 706"/>
                <a:gd name="T3" fmla="*/ 635 h 998"/>
                <a:gd name="T4" fmla="*/ 0 w 706"/>
                <a:gd name="T5" fmla="*/ 998 h 998"/>
                <a:gd name="T6" fmla="*/ 0 60000 65536"/>
                <a:gd name="T7" fmla="*/ 0 60000 65536"/>
                <a:gd name="T8" fmla="*/ 0 60000 65536"/>
                <a:gd name="T9" fmla="*/ 0 w 706"/>
                <a:gd name="T10" fmla="*/ 0 h 998"/>
                <a:gd name="T11" fmla="*/ 706 w 706"/>
                <a:gd name="T12" fmla="*/ 998 h 998"/>
              </a:gdLst>
              <a:ahLst/>
              <a:cxnLst>
                <a:cxn ang="T6">
                  <a:pos x="T0" y="T1"/>
                </a:cxn>
                <a:cxn ang="T7">
                  <a:pos x="T2" y="T3"/>
                </a:cxn>
                <a:cxn ang="T8">
                  <a:pos x="T4" y="T5"/>
                </a:cxn>
              </a:cxnLst>
              <a:rect l="T9" t="T10" r="T11" b="T12"/>
              <a:pathLst>
                <a:path w="706" h="998">
                  <a:moveTo>
                    <a:pt x="703" y="0"/>
                  </a:moveTo>
                  <a:cubicBezTo>
                    <a:pt x="704" y="234"/>
                    <a:pt x="706" y="469"/>
                    <a:pt x="589" y="635"/>
                  </a:cubicBezTo>
                  <a:cubicBezTo>
                    <a:pt x="472" y="801"/>
                    <a:pt x="236" y="899"/>
                    <a:pt x="0" y="998"/>
                  </a:cubicBezTo>
                </a:path>
              </a:pathLst>
            </a:custGeom>
            <a:noFill/>
            <a:ln w="25400" cap="flat" cmpd="sng">
              <a:solidFill>
                <a:srgbClr val="FF0000"/>
              </a:solidFill>
              <a:prstDash val="solid"/>
              <a:round/>
              <a:headEnd type="none" w="med" len="lg"/>
              <a:tailEnd type="triangl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grpSp>
      <p:sp>
        <p:nvSpPr>
          <p:cNvPr id="62491" name="Text Box 42"/>
          <p:cNvSpPr txBox="1">
            <a:spLocks noChangeArrowheads="1"/>
          </p:cNvSpPr>
          <p:nvPr/>
        </p:nvSpPr>
        <p:spPr bwMode="auto">
          <a:xfrm>
            <a:off x="3417888" y="5300663"/>
            <a:ext cx="1190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aseline="0">
                <a:solidFill>
                  <a:srgbClr val="FFFF00"/>
                </a:solidFill>
              </a:rPr>
              <a:t>K</a:t>
            </a:r>
            <a:r>
              <a:rPr lang="de-DE" altLang="en-US" sz="2400">
                <a:solidFill>
                  <a:srgbClr val="FFFF00"/>
                </a:solidFill>
              </a:rPr>
              <a:t>t</a:t>
            </a:r>
            <a:r>
              <a:rPr lang="de-DE" altLang="en-US" sz="2400" baseline="0">
                <a:solidFill>
                  <a:srgbClr val="FFFF00"/>
                </a:solidFill>
              </a:rPr>
              <a:t> * </a:t>
            </a:r>
            <a:r>
              <a:rPr lang="el-GR" altLang="en-US" sz="2400" baseline="0">
                <a:solidFill>
                  <a:srgbClr val="FFFF00"/>
                </a:solidFill>
                <a:cs typeface="Arial" charset="0"/>
              </a:rPr>
              <a:t>λ</a:t>
            </a:r>
          </a:p>
        </p:txBody>
      </p:sp>
      <p:sp>
        <p:nvSpPr>
          <p:cNvPr id="62492" name="Text Box 43"/>
          <p:cNvSpPr txBox="1">
            <a:spLocks noChangeArrowheads="1"/>
          </p:cNvSpPr>
          <p:nvPr/>
        </p:nvSpPr>
        <p:spPr bwMode="auto">
          <a:xfrm>
            <a:off x="7607300" y="2822575"/>
            <a:ext cx="1536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00FF00"/>
                </a:solidFill>
              </a:rPr>
              <a:t>S = s*Y</a:t>
            </a:r>
            <a:r>
              <a:rPr lang="de-DE" altLang="en-US" sz="2200" baseline="0">
                <a:solidFill>
                  <a:srgbClr val="FFFF00"/>
                </a:solidFill>
              </a:rPr>
              <a:t>= I</a:t>
            </a:r>
          </a:p>
        </p:txBody>
      </p:sp>
      <p:sp>
        <p:nvSpPr>
          <p:cNvPr id="62493" name="Text Box 44"/>
          <p:cNvSpPr txBox="1">
            <a:spLocks noChangeArrowheads="1"/>
          </p:cNvSpPr>
          <p:nvPr/>
        </p:nvSpPr>
        <p:spPr bwMode="auto">
          <a:xfrm>
            <a:off x="6527800" y="1146175"/>
            <a:ext cx="2162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725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7257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725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72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2576" grpId="0"/>
      <p:bldP spid="4972577" grpId="0" animBg="1"/>
      <p:bldP spid="4972578" grpId="0" animBg="1"/>
      <p:bldP spid="4972579"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6A55E01B-18A3-484A-84B4-82917C438C38}" type="slidenum">
              <a:rPr lang="de-DE" altLang="en-US" sz="1600" baseline="-25000" smtClean="0">
                <a:solidFill>
                  <a:srgbClr val="FFFFFF"/>
                </a:solidFill>
              </a:rPr>
              <a:pPr>
                <a:spcBef>
                  <a:spcPct val="0"/>
                </a:spcBef>
                <a:buClrTx/>
                <a:buFontTx/>
                <a:buNone/>
              </a:pPr>
              <a:t>3</a:t>
            </a:fld>
            <a:r>
              <a:rPr lang="de-DE" altLang="en-US" sz="1600" baseline="-25000">
                <a:solidFill>
                  <a:srgbClr val="FFFFFF"/>
                </a:solidFill>
              </a:rPr>
              <a:t> -</a:t>
            </a:r>
          </a:p>
        </p:txBody>
      </p:sp>
      <p:sp>
        <p:nvSpPr>
          <p:cNvPr id="3277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7205890" name="Rectangle 2"/>
          <p:cNvSpPr>
            <a:spLocks noGrp="1" noChangeArrowheads="1"/>
          </p:cNvSpPr>
          <p:nvPr>
            <p:ph type="title" idx="4294967295"/>
          </p:nvPr>
        </p:nvSpPr>
        <p:spPr>
          <a:xfrm>
            <a:off x="254000" y="131763"/>
            <a:ext cx="8666163" cy="1143000"/>
          </a:xfrm>
        </p:spPr>
        <p:txBody>
          <a:bodyPr/>
          <a:lstStyle/>
          <a:p>
            <a:pPr eaLnBrk="1" hangingPunct="1">
              <a:defRPr/>
            </a:pPr>
            <a:r>
              <a:rPr lang="de-DE" dirty="0"/>
              <a:t>International Economics</a:t>
            </a:r>
          </a:p>
        </p:txBody>
      </p:sp>
      <p:sp>
        <p:nvSpPr>
          <p:cNvPr id="7205891" name="Rectangle 3"/>
          <p:cNvSpPr>
            <a:spLocks noGrp="1" noChangeArrowheads="1"/>
          </p:cNvSpPr>
          <p:nvPr>
            <p:ph type="body" idx="4294967295"/>
          </p:nvPr>
        </p:nvSpPr>
        <p:spPr>
          <a:xfrm>
            <a:off x="477838" y="1347788"/>
            <a:ext cx="8318500" cy="5213350"/>
          </a:xfrm>
        </p:spPr>
        <p:txBody>
          <a:bodyPr/>
          <a:lstStyle/>
          <a:p>
            <a:pPr marL="571500" indent="-571500" eaLnBrk="1" hangingPunct="1">
              <a:buFont typeface="Arial Unicode MS" pitchFamily="34" charset="-128"/>
              <a:buNone/>
              <a:defRPr/>
            </a:pPr>
            <a:r>
              <a:rPr lang="en-US" sz="2200" dirty="0">
                <a:solidFill>
                  <a:srgbClr val="FFFF00"/>
                </a:solidFill>
              </a:rPr>
              <a:t>2. Economic Growth in Open Economies</a:t>
            </a:r>
            <a:endParaRPr lang="de-DE" sz="2200" dirty="0">
              <a:solidFill>
                <a:srgbClr val="FFFF00"/>
              </a:solidFill>
            </a:endParaRPr>
          </a:p>
          <a:p>
            <a:pPr marL="571500" indent="-571500" eaLnBrk="1" hangingPunct="1">
              <a:buFont typeface="Arial Unicode MS" pitchFamily="34" charset="-128"/>
              <a:buNone/>
              <a:defRPr/>
            </a:pPr>
            <a:r>
              <a:rPr lang="de-DE" sz="2200" dirty="0">
                <a:solidFill>
                  <a:srgbClr val="FFFF00"/>
                </a:solidFill>
              </a:rPr>
              <a:t>    </a:t>
            </a:r>
            <a:r>
              <a:rPr lang="en-US" sz="2200" dirty="0">
                <a:solidFill>
                  <a:srgbClr val="FFFF00"/>
                </a:solidFill>
              </a:rPr>
              <a:t>2.1. The Balance of Payments</a:t>
            </a:r>
            <a:endParaRPr lang="de-DE" sz="2200" dirty="0">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solidFill>
                  <a:srgbClr val="FFFFFF"/>
                </a:solidFill>
              </a:rPr>
              <a:t>- </a:t>
            </a:r>
            <a:fld id="{AC432E07-B9B4-45D0-A715-F7829D38C9B2}" type="slidenum">
              <a:rPr lang="de-DE" altLang="en-US" sz="1600" smtClean="0">
                <a:solidFill>
                  <a:srgbClr val="FFFFFF"/>
                </a:solidFill>
              </a:rPr>
              <a:pPr>
                <a:spcBef>
                  <a:spcPct val="0"/>
                </a:spcBef>
                <a:buClrTx/>
                <a:buFontTx/>
                <a:buNone/>
              </a:pPr>
              <a:t>30</a:t>
            </a:fld>
            <a:r>
              <a:rPr lang="de-DE" altLang="en-US" sz="1600">
                <a:solidFill>
                  <a:srgbClr val="FFFFFF"/>
                </a:solidFill>
              </a:rPr>
              <a:t> -</a:t>
            </a:r>
          </a:p>
        </p:txBody>
      </p:sp>
      <p:sp>
        <p:nvSpPr>
          <p:cNvPr id="6349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solidFill>
                  <a:srgbClr val="FFFFFF"/>
                </a:solidFill>
              </a:rPr>
              <a:t>Prof. Dr. Rainer Maurer</a:t>
            </a:r>
          </a:p>
        </p:txBody>
      </p:sp>
      <p:graphicFrame>
        <p:nvGraphicFramePr>
          <p:cNvPr id="63492" name="Object 2"/>
          <p:cNvGraphicFramePr>
            <a:graphicFrameLocks/>
          </p:cNvGraphicFramePr>
          <p:nvPr/>
        </p:nvGraphicFramePr>
        <p:xfrm>
          <a:off x="1216025" y="1062038"/>
          <a:ext cx="6927850" cy="5416550"/>
        </p:xfrm>
        <a:graphic>
          <a:graphicData uri="http://schemas.openxmlformats.org/presentationml/2006/ole">
            <mc:AlternateContent xmlns:mc="http://schemas.openxmlformats.org/markup-compatibility/2006">
              <mc:Choice xmlns:v="urn:schemas-microsoft-com:vml" Requires="v">
                <p:oleObj spid="_x0000_s63747" name="Diagramm" r:id="rId4" imgW="7448646" imgH="5324400" progId="MSGraph.Chart.8">
                  <p:embed followColorScheme="full"/>
                </p:oleObj>
              </mc:Choice>
              <mc:Fallback>
                <p:oleObj name="Diagramm" r:id="rId4" imgW="7448646" imgH="532440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062038"/>
                        <a:ext cx="692785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493" name="Text Box 3"/>
          <p:cNvSpPr txBox="1">
            <a:spLocks noChangeArrowheads="1"/>
          </p:cNvSpPr>
          <p:nvPr/>
        </p:nvSpPr>
        <p:spPr bwMode="auto">
          <a:xfrm>
            <a:off x="836613" y="112077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Y</a:t>
            </a:r>
            <a:r>
              <a:rPr lang="de-DE" altLang="en-US" sz="1800" baseline="0">
                <a:solidFill>
                  <a:srgbClr val="FFFFFF"/>
                </a:solidFill>
              </a:rPr>
              <a:t>  </a:t>
            </a:r>
          </a:p>
        </p:txBody>
      </p:sp>
      <p:sp>
        <p:nvSpPr>
          <p:cNvPr id="63494" name="Text Box 4"/>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K</a:t>
            </a:r>
            <a:r>
              <a:rPr lang="de-DE" altLang="en-US" sz="1800" baseline="0">
                <a:solidFill>
                  <a:srgbClr val="FFFFFF"/>
                </a:solidFill>
              </a:rPr>
              <a:t>  </a:t>
            </a:r>
          </a:p>
        </p:txBody>
      </p:sp>
      <p:sp>
        <p:nvSpPr>
          <p:cNvPr id="5161989" name="Rectangle 5"/>
          <p:cNvSpPr>
            <a:spLocks noGrp="1" noChangeArrowheads="1"/>
          </p:cNvSpPr>
          <p:nvPr>
            <p:ph type="title"/>
          </p:nvPr>
        </p:nvSpPr>
        <p:spPr>
          <a:xfrm>
            <a:off x="0" y="31750"/>
            <a:ext cx="9144000" cy="1100138"/>
          </a:xfrm>
        </p:spPr>
        <p:txBody>
          <a:bodyPr/>
          <a:lstStyle/>
          <a:p>
            <a:pPr eaLnBrk="1" hangingPunct="1">
              <a:defRPr/>
            </a:pPr>
            <a:r>
              <a:rPr lang="en-US" sz="2400" dirty="0"/>
              <a:t>2. Economic Growth in Open Economies</a:t>
            </a:r>
            <a:br>
              <a:rPr lang="de-DE" sz="2400" dirty="0"/>
            </a:br>
            <a:r>
              <a:rPr lang="de-DE" sz="2400" dirty="0"/>
              <a:t>2.2. The Solow-Swan Model</a:t>
            </a:r>
            <a:endParaRPr lang="de-DE" sz="2200" b="0" dirty="0"/>
          </a:p>
        </p:txBody>
      </p:sp>
      <p:sp>
        <p:nvSpPr>
          <p:cNvPr id="63496" name="Arc 6"/>
          <p:cNvSpPr>
            <a:spLocks/>
          </p:cNvSpPr>
          <p:nvPr/>
        </p:nvSpPr>
        <p:spPr bwMode="auto">
          <a:xfrm flipH="1">
            <a:off x="1358900" y="3049588"/>
            <a:ext cx="6270625" cy="31480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63497" name="Arc 7"/>
          <p:cNvSpPr>
            <a:spLocks/>
          </p:cNvSpPr>
          <p:nvPr/>
        </p:nvSpPr>
        <p:spPr bwMode="auto">
          <a:xfrm flipH="1">
            <a:off x="1346200" y="1570038"/>
            <a:ext cx="6270625" cy="46291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63498" name="Line 8"/>
          <p:cNvSpPr>
            <a:spLocks noChangeShapeType="1"/>
          </p:cNvSpPr>
          <p:nvPr/>
        </p:nvSpPr>
        <p:spPr bwMode="auto">
          <a:xfrm flipV="1">
            <a:off x="1420813" y="1857375"/>
            <a:ext cx="6370637" cy="42973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3499" name="Text Box 10"/>
          <p:cNvSpPr txBox="1">
            <a:spLocks noChangeArrowheads="1"/>
          </p:cNvSpPr>
          <p:nvPr/>
        </p:nvSpPr>
        <p:spPr bwMode="auto">
          <a:xfrm>
            <a:off x="7372350" y="213360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66FFFF"/>
                </a:solidFill>
              </a:rPr>
              <a:t>K*</a:t>
            </a:r>
            <a:r>
              <a:rPr lang="el-GR" altLang="en-US" sz="2200" baseline="0">
                <a:solidFill>
                  <a:srgbClr val="66FFFF"/>
                </a:solidFill>
                <a:cs typeface="Arial" charset="0"/>
              </a:rPr>
              <a:t>λ</a:t>
            </a:r>
          </a:p>
        </p:txBody>
      </p:sp>
      <p:sp>
        <p:nvSpPr>
          <p:cNvPr id="63500" name="Text Box 16"/>
          <p:cNvSpPr txBox="1">
            <a:spLocks noChangeArrowheads="1"/>
          </p:cNvSpPr>
          <p:nvPr/>
        </p:nvSpPr>
        <p:spPr bwMode="auto">
          <a:xfrm>
            <a:off x="668338" y="2230438"/>
            <a:ext cx="711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t+1</a:t>
            </a:r>
            <a:endParaRPr lang="el-GR" altLang="en-US" sz="2200">
              <a:solidFill>
                <a:srgbClr val="FFFF00"/>
              </a:solidFill>
              <a:cs typeface="Arial" charset="0"/>
            </a:endParaRPr>
          </a:p>
        </p:txBody>
      </p:sp>
      <p:sp>
        <p:nvSpPr>
          <p:cNvPr id="63501" name="Line 20"/>
          <p:cNvSpPr>
            <a:spLocks noChangeShapeType="1"/>
          </p:cNvSpPr>
          <p:nvPr/>
        </p:nvSpPr>
        <p:spPr bwMode="auto">
          <a:xfrm flipH="1">
            <a:off x="1335088" y="2447925"/>
            <a:ext cx="2627312" cy="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3502" name="Line 12"/>
          <p:cNvSpPr>
            <a:spLocks noChangeShapeType="1"/>
          </p:cNvSpPr>
          <p:nvPr/>
        </p:nvSpPr>
        <p:spPr bwMode="auto">
          <a:xfrm flipH="1">
            <a:off x="3948113" y="2438400"/>
            <a:ext cx="15875" cy="3730625"/>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3503" name="AutoShape 13"/>
          <p:cNvSpPr>
            <a:spLocks/>
          </p:cNvSpPr>
          <p:nvPr/>
        </p:nvSpPr>
        <p:spPr bwMode="auto">
          <a:xfrm>
            <a:off x="3990975" y="4470400"/>
            <a:ext cx="334963" cy="1655763"/>
          </a:xfrm>
          <a:prstGeom prst="rightBrace">
            <a:avLst>
              <a:gd name="adj1" fmla="val 41193"/>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3504" name="AutoShape 14"/>
          <p:cNvSpPr>
            <a:spLocks/>
          </p:cNvSpPr>
          <p:nvPr/>
        </p:nvSpPr>
        <p:spPr bwMode="auto">
          <a:xfrm>
            <a:off x="3978275" y="3670300"/>
            <a:ext cx="334963" cy="742950"/>
          </a:xfrm>
          <a:prstGeom prst="rightBrace">
            <a:avLst>
              <a:gd name="adj1" fmla="val 18483"/>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3505" name="AutoShape 15"/>
          <p:cNvSpPr>
            <a:spLocks/>
          </p:cNvSpPr>
          <p:nvPr/>
        </p:nvSpPr>
        <p:spPr bwMode="auto">
          <a:xfrm>
            <a:off x="3994150" y="2441575"/>
            <a:ext cx="334963" cy="1192213"/>
          </a:xfrm>
          <a:prstGeom prst="rightBrace">
            <a:avLst>
              <a:gd name="adj1" fmla="val 29660"/>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3506" name="Text Box 17"/>
          <p:cNvSpPr txBox="1">
            <a:spLocks noChangeArrowheads="1"/>
          </p:cNvSpPr>
          <p:nvPr/>
        </p:nvSpPr>
        <p:spPr bwMode="auto">
          <a:xfrm>
            <a:off x="4314825" y="2703513"/>
            <a:ext cx="6683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C</a:t>
            </a:r>
            <a:r>
              <a:rPr lang="de-DE" altLang="en-US" sz="2200">
                <a:solidFill>
                  <a:srgbClr val="FFFF00"/>
                </a:solidFill>
              </a:rPr>
              <a:t>t+1</a:t>
            </a:r>
            <a:endParaRPr lang="el-GR" altLang="en-US" sz="2200">
              <a:solidFill>
                <a:srgbClr val="FFFF00"/>
              </a:solidFill>
              <a:cs typeface="Arial" charset="0"/>
            </a:endParaRPr>
          </a:p>
        </p:txBody>
      </p:sp>
      <p:sp>
        <p:nvSpPr>
          <p:cNvPr id="63507" name="Text Box 18"/>
          <p:cNvSpPr txBox="1">
            <a:spLocks noChangeArrowheads="1"/>
          </p:cNvSpPr>
          <p:nvPr/>
        </p:nvSpPr>
        <p:spPr bwMode="auto">
          <a:xfrm>
            <a:off x="4330700" y="3819525"/>
            <a:ext cx="310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 </a:t>
            </a:r>
            <a:r>
              <a:rPr lang="el-GR" altLang="en-US" sz="2400" baseline="0">
                <a:solidFill>
                  <a:srgbClr val="FFFF00"/>
                </a:solidFill>
                <a:cs typeface="Arial" charset="0"/>
              </a:rPr>
              <a:t>Δ</a:t>
            </a:r>
            <a:r>
              <a:rPr lang="de-DE" altLang="en-US" sz="2400" baseline="0">
                <a:solidFill>
                  <a:srgbClr val="FFFF00"/>
                </a:solidFill>
              </a:rPr>
              <a:t>K</a:t>
            </a:r>
            <a:r>
              <a:rPr lang="de-DE" altLang="en-US" sz="2400">
                <a:solidFill>
                  <a:srgbClr val="FFFF00"/>
                </a:solidFill>
              </a:rPr>
              <a:t>t+2</a:t>
            </a:r>
            <a:r>
              <a:rPr lang="de-DE" altLang="en-US" sz="2400" baseline="0">
                <a:solidFill>
                  <a:srgbClr val="FFFF00"/>
                </a:solidFill>
              </a:rPr>
              <a:t> </a:t>
            </a:r>
            <a:r>
              <a:rPr lang="de-DE" altLang="en-US" sz="2200" baseline="0">
                <a:solidFill>
                  <a:srgbClr val="FFFF00"/>
                </a:solidFill>
              </a:rPr>
              <a:t>= K</a:t>
            </a:r>
            <a:r>
              <a:rPr lang="de-DE" altLang="en-US" sz="2200">
                <a:solidFill>
                  <a:srgbClr val="FFFF00"/>
                </a:solidFill>
              </a:rPr>
              <a:t>t+2 </a:t>
            </a:r>
            <a:r>
              <a:rPr lang="de-DE" altLang="en-US" sz="2200" baseline="0">
                <a:solidFill>
                  <a:srgbClr val="FFFF00"/>
                </a:solidFill>
              </a:rPr>
              <a:t>– K</a:t>
            </a:r>
            <a:r>
              <a:rPr lang="de-DE" altLang="en-US" sz="2200">
                <a:solidFill>
                  <a:srgbClr val="FFFF00"/>
                </a:solidFill>
              </a:rPr>
              <a:t>t+1</a:t>
            </a:r>
            <a:endParaRPr lang="el-GR" altLang="en-US" sz="2200">
              <a:solidFill>
                <a:srgbClr val="FFFF00"/>
              </a:solidFill>
            </a:endParaRPr>
          </a:p>
        </p:txBody>
      </p:sp>
      <p:sp>
        <p:nvSpPr>
          <p:cNvPr id="5162006" name="AutoShape 22"/>
          <p:cNvSpPr>
            <a:spLocks/>
          </p:cNvSpPr>
          <p:nvPr/>
        </p:nvSpPr>
        <p:spPr bwMode="auto">
          <a:xfrm rot="5400000">
            <a:off x="4179887" y="5957888"/>
            <a:ext cx="334963" cy="757238"/>
          </a:xfrm>
          <a:prstGeom prst="rightBrace">
            <a:avLst>
              <a:gd name="adj1" fmla="val 18839"/>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5162009" name="Text Box 25"/>
          <p:cNvSpPr txBox="1">
            <a:spLocks noChangeArrowheads="1"/>
          </p:cNvSpPr>
          <p:nvPr/>
        </p:nvSpPr>
        <p:spPr bwMode="auto">
          <a:xfrm>
            <a:off x="4929188" y="6461125"/>
            <a:ext cx="6683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t+2</a:t>
            </a:r>
            <a:endParaRPr lang="el-GR" altLang="en-US" sz="2200">
              <a:solidFill>
                <a:srgbClr val="FFFF00"/>
              </a:solidFill>
            </a:endParaRPr>
          </a:p>
        </p:txBody>
      </p:sp>
      <p:sp>
        <p:nvSpPr>
          <p:cNvPr id="5162010" name="Line 26"/>
          <p:cNvSpPr>
            <a:spLocks noChangeShapeType="1"/>
          </p:cNvSpPr>
          <p:nvPr/>
        </p:nvSpPr>
        <p:spPr bwMode="auto">
          <a:xfrm>
            <a:off x="4745038" y="6183313"/>
            <a:ext cx="290512" cy="3048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3511" name="Line 29"/>
          <p:cNvSpPr>
            <a:spLocks noChangeShapeType="1"/>
          </p:cNvSpPr>
          <p:nvPr/>
        </p:nvSpPr>
        <p:spPr bwMode="auto">
          <a:xfrm>
            <a:off x="3033713" y="3005138"/>
            <a:ext cx="0" cy="3192462"/>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3512" name="Text Box 30"/>
          <p:cNvSpPr txBox="1">
            <a:spLocks noChangeArrowheads="1"/>
          </p:cNvSpPr>
          <p:nvPr/>
        </p:nvSpPr>
        <p:spPr bwMode="auto">
          <a:xfrm>
            <a:off x="669925" y="2773363"/>
            <a:ext cx="5667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a:t>
            </a:r>
            <a:endParaRPr lang="el-GR" altLang="en-US" sz="2200">
              <a:solidFill>
                <a:srgbClr val="FFFF00"/>
              </a:solidFill>
              <a:cs typeface="Arial" charset="0"/>
            </a:endParaRPr>
          </a:p>
        </p:txBody>
      </p:sp>
      <p:sp>
        <p:nvSpPr>
          <p:cNvPr id="63513" name="Line 31"/>
          <p:cNvSpPr>
            <a:spLocks noChangeShapeType="1"/>
          </p:cNvSpPr>
          <p:nvPr/>
        </p:nvSpPr>
        <p:spPr bwMode="auto">
          <a:xfrm flipH="1">
            <a:off x="1335088" y="3019425"/>
            <a:ext cx="1698625" cy="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3514" name="Text Box 32"/>
          <p:cNvSpPr txBox="1">
            <a:spLocks noChangeArrowheads="1"/>
          </p:cNvSpPr>
          <p:nvPr/>
        </p:nvSpPr>
        <p:spPr bwMode="auto">
          <a:xfrm>
            <a:off x="2755900" y="6430963"/>
            <a:ext cx="508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a:t>
            </a:r>
            <a:endParaRPr lang="el-GR" altLang="en-US" sz="2200">
              <a:solidFill>
                <a:srgbClr val="FFFF00"/>
              </a:solidFill>
            </a:endParaRPr>
          </a:p>
        </p:txBody>
      </p:sp>
      <p:sp>
        <p:nvSpPr>
          <p:cNvPr id="63515" name="Line 45"/>
          <p:cNvSpPr>
            <a:spLocks noChangeShapeType="1"/>
          </p:cNvSpPr>
          <p:nvPr/>
        </p:nvSpPr>
        <p:spPr bwMode="auto">
          <a:xfrm>
            <a:off x="3005138" y="6153150"/>
            <a:ext cx="15875" cy="333375"/>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162031" name="Text Box 47"/>
          <p:cNvSpPr txBox="1">
            <a:spLocks noChangeArrowheads="1"/>
          </p:cNvSpPr>
          <p:nvPr/>
        </p:nvSpPr>
        <p:spPr bwMode="auto">
          <a:xfrm>
            <a:off x="3965575" y="6473825"/>
            <a:ext cx="800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el-GR" altLang="en-US" sz="2000" baseline="0">
                <a:solidFill>
                  <a:srgbClr val="FFFF00"/>
                </a:solidFill>
              </a:rPr>
              <a:t>Δ</a:t>
            </a:r>
            <a:r>
              <a:rPr lang="de-DE" altLang="en-US" sz="2000" baseline="0">
                <a:solidFill>
                  <a:srgbClr val="FFFF00"/>
                </a:solidFill>
              </a:rPr>
              <a:t>K</a:t>
            </a:r>
            <a:r>
              <a:rPr lang="de-DE" altLang="en-US" sz="2000">
                <a:solidFill>
                  <a:srgbClr val="FFFF00"/>
                </a:solidFill>
              </a:rPr>
              <a:t>t+2</a:t>
            </a:r>
            <a:endParaRPr lang="el-GR" altLang="en-US" sz="2000">
              <a:solidFill>
                <a:srgbClr val="FFFF00"/>
              </a:solidFill>
            </a:endParaRPr>
          </a:p>
        </p:txBody>
      </p:sp>
      <p:sp>
        <p:nvSpPr>
          <p:cNvPr id="63517" name="Text Box 50"/>
          <p:cNvSpPr txBox="1">
            <a:spLocks noChangeArrowheads="1"/>
          </p:cNvSpPr>
          <p:nvPr/>
        </p:nvSpPr>
        <p:spPr bwMode="auto">
          <a:xfrm>
            <a:off x="4284663" y="5059363"/>
            <a:ext cx="1190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aseline="0">
                <a:solidFill>
                  <a:srgbClr val="FFFF00"/>
                </a:solidFill>
              </a:rPr>
              <a:t>K</a:t>
            </a:r>
            <a:r>
              <a:rPr lang="de-DE" altLang="en-US" sz="2400">
                <a:solidFill>
                  <a:srgbClr val="FFFF00"/>
                </a:solidFill>
              </a:rPr>
              <a:t>t+1</a:t>
            </a:r>
            <a:r>
              <a:rPr lang="de-DE" altLang="en-US" sz="2400" baseline="0">
                <a:solidFill>
                  <a:srgbClr val="FFFF00"/>
                </a:solidFill>
              </a:rPr>
              <a:t> * </a:t>
            </a:r>
            <a:r>
              <a:rPr lang="el-GR" altLang="en-US" sz="2400" baseline="0">
                <a:solidFill>
                  <a:srgbClr val="FFFF00"/>
                </a:solidFill>
                <a:cs typeface="Arial" charset="0"/>
              </a:rPr>
              <a:t>λ</a:t>
            </a:r>
          </a:p>
        </p:txBody>
      </p:sp>
      <p:sp>
        <p:nvSpPr>
          <p:cNvPr id="63518" name="Text Box 51"/>
          <p:cNvSpPr txBox="1">
            <a:spLocks noChangeArrowheads="1"/>
          </p:cNvSpPr>
          <p:nvPr/>
        </p:nvSpPr>
        <p:spPr bwMode="auto">
          <a:xfrm>
            <a:off x="7607300" y="2822575"/>
            <a:ext cx="1536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00FF00"/>
                </a:solidFill>
              </a:rPr>
              <a:t>S = s*Y</a:t>
            </a:r>
            <a:r>
              <a:rPr lang="de-DE" altLang="en-US" sz="2200" baseline="0">
                <a:solidFill>
                  <a:srgbClr val="FFFF00"/>
                </a:solidFill>
              </a:rPr>
              <a:t>= I</a:t>
            </a:r>
          </a:p>
        </p:txBody>
      </p:sp>
      <p:grpSp>
        <p:nvGrpSpPr>
          <p:cNvPr id="2" name="Group 52"/>
          <p:cNvGrpSpPr>
            <a:grpSpLocks/>
          </p:cNvGrpSpPr>
          <p:nvPr/>
        </p:nvGrpSpPr>
        <p:grpSpPr bwMode="auto">
          <a:xfrm>
            <a:off x="4438650" y="4246563"/>
            <a:ext cx="1066800" cy="2352675"/>
            <a:chOff x="2336" y="2931"/>
            <a:chExt cx="544" cy="1202"/>
          </a:xfrm>
        </p:grpSpPr>
        <p:sp>
          <p:nvSpPr>
            <p:cNvPr id="63523" name="AutoShape 53"/>
            <p:cNvSpPr>
              <a:spLocks/>
            </p:cNvSpPr>
            <p:nvPr/>
          </p:nvSpPr>
          <p:spPr bwMode="auto">
            <a:xfrm rot="5400000">
              <a:off x="2502" y="2765"/>
              <a:ext cx="211" cy="544"/>
            </a:xfrm>
            <a:prstGeom prst="rightBrace">
              <a:avLst>
                <a:gd name="adj1" fmla="val 21485"/>
                <a:gd name="adj2" fmla="val 50000"/>
              </a:avLst>
            </a:prstGeom>
            <a:noFill/>
            <a:ln w="254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3524" name="Freeform 54"/>
            <p:cNvSpPr>
              <a:spLocks/>
            </p:cNvSpPr>
            <p:nvPr/>
          </p:nvSpPr>
          <p:spPr bwMode="auto">
            <a:xfrm>
              <a:off x="2336" y="3135"/>
              <a:ext cx="272" cy="998"/>
            </a:xfrm>
            <a:custGeom>
              <a:avLst/>
              <a:gdLst>
                <a:gd name="T0" fmla="*/ 0 w 706"/>
                <a:gd name="T1" fmla="*/ 0 h 998"/>
                <a:gd name="T2" fmla="*/ 0 w 706"/>
                <a:gd name="T3" fmla="*/ 635 h 998"/>
                <a:gd name="T4" fmla="*/ 0 w 706"/>
                <a:gd name="T5" fmla="*/ 998 h 998"/>
                <a:gd name="T6" fmla="*/ 0 60000 65536"/>
                <a:gd name="T7" fmla="*/ 0 60000 65536"/>
                <a:gd name="T8" fmla="*/ 0 60000 65536"/>
                <a:gd name="T9" fmla="*/ 0 w 706"/>
                <a:gd name="T10" fmla="*/ 0 h 998"/>
                <a:gd name="T11" fmla="*/ 706 w 706"/>
                <a:gd name="T12" fmla="*/ 998 h 998"/>
              </a:gdLst>
              <a:ahLst/>
              <a:cxnLst>
                <a:cxn ang="T6">
                  <a:pos x="T0" y="T1"/>
                </a:cxn>
                <a:cxn ang="T7">
                  <a:pos x="T2" y="T3"/>
                </a:cxn>
                <a:cxn ang="T8">
                  <a:pos x="T4" y="T5"/>
                </a:cxn>
              </a:cxnLst>
              <a:rect l="T9" t="T10" r="T11" b="T12"/>
              <a:pathLst>
                <a:path w="706" h="998">
                  <a:moveTo>
                    <a:pt x="703" y="0"/>
                  </a:moveTo>
                  <a:cubicBezTo>
                    <a:pt x="704" y="234"/>
                    <a:pt x="706" y="469"/>
                    <a:pt x="589" y="635"/>
                  </a:cubicBezTo>
                  <a:cubicBezTo>
                    <a:pt x="472" y="801"/>
                    <a:pt x="236" y="899"/>
                    <a:pt x="0" y="998"/>
                  </a:cubicBezTo>
                </a:path>
              </a:pathLst>
            </a:custGeom>
            <a:noFill/>
            <a:ln w="25400" cap="flat" cmpd="sng">
              <a:solidFill>
                <a:srgbClr val="FF0000"/>
              </a:solidFill>
              <a:prstDash val="solid"/>
              <a:round/>
              <a:headEnd type="none" w="med" len="lg"/>
              <a:tailEnd type="triangl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grpSp>
      <p:sp>
        <p:nvSpPr>
          <p:cNvPr id="63520" name="Text Box 55"/>
          <p:cNvSpPr txBox="1">
            <a:spLocks noChangeArrowheads="1"/>
          </p:cNvSpPr>
          <p:nvPr/>
        </p:nvSpPr>
        <p:spPr bwMode="auto">
          <a:xfrm>
            <a:off x="3376613" y="6461125"/>
            <a:ext cx="6683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t+1</a:t>
            </a:r>
            <a:endParaRPr lang="el-GR" altLang="en-US" sz="2200">
              <a:solidFill>
                <a:srgbClr val="FFFF00"/>
              </a:solidFill>
            </a:endParaRPr>
          </a:p>
        </p:txBody>
      </p:sp>
      <p:sp>
        <p:nvSpPr>
          <p:cNvPr id="63521" name="Line 56"/>
          <p:cNvSpPr>
            <a:spLocks noChangeShapeType="1"/>
          </p:cNvSpPr>
          <p:nvPr/>
        </p:nvSpPr>
        <p:spPr bwMode="auto">
          <a:xfrm rot="5400000">
            <a:off x="3679032" y="6182519"/>
            <a:ext cx="290512" cy="3048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3522" name="Text Box 57"/>
          <p:cNvSpPr txBox="1">
            <a:spLocks noChangeArrowheads="1"/>
          </p:cNvSpPr>
          <p:nvPr/>
        </p:nvSpPr>
        <p:spPr bwMode="auto">
          <a:xfrm>
            <a:off x="6527800" y="1146175"/>
            <a:ext cx="2162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620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620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620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62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2006" grpId="0" animBg="1"/>
      <p:bldP spid="5162009" grpId="0"/>
      <p:bldP spid="5162010" grpId="0" animBg="1"/>
      <p:bldP spid="51620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solidFill>
                  <a:srgbClr val="FFFFFF"/>
                </a:solidFill>
              </a:rPr>
              <a:t>- </a:t>
            </a:r>
            <a:fld id="{347D61C2-EEB1-46B6-A3E4-0742552798F8}" type="slidenum">
              <a:rPr lang="de-DE" altLang="en-US" sz="1600" smtClean="0">
                <a:solidFill>
                  <a:srgbClr val="FFFFFF"/>
                </a:solidFill>
              </a:rPr>
              <a:pPr>
                <a:spcBef>
                  <a:spcPct val="0"/>
                </a:spcBef>
                <a:buClrTx/>
                <a:buFontTx/>
                <a:buNone/>
              </a:pPr>
              <a:t>31</a:t>
            </a:fld>
            <a:r>
              <a:rPr lang="de-DE" altLang="en-US" sz="1600">
                <a:solidFill>
                  <a:srgbClr val="FFFFFF"/>
                </a:solidFill>
              </a:rPr>
              <a:t> -</a:t>
            </a:r>
          </a:p>
        </p:txBody>
      </p:sp>
      <p:sp>
        <p:nvSpPr>
          <p:cNvPr id="6451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solidFill>
                  <a:srgbClr val="FFFFFF"/>
                </a:solidFill>
              </a:rPr>
              <a:t>Prof. Dr. Rainer Maurer</a:t>
            </a:r>
          </a:p>
        </p:txBody>
      </p:sp>
      <p:graphicFrame>
        <p:nvGraphicFramePr>
          <p:cNvPr id="64516" name="Object 2"/>
          <p:cNvGraphicFramePr>
            <a:graphicFrameLocks/>
          </p:cNvGraphicFramePr>
          <p:nvPr/>
        </p:nvGraphicFramePr>
        <p:xfrm>
          <a:off x="1216025" y="1062038"/>
          <a:ext cx="6927850" cy="5416550"/>
        </p:xfrm>
        <a:graphic>
          <a:graphicData uri="http://schemas.openxmlformats.org/presentationml/2006/ole">
            <mc:AlternateContent xmlns:mc="http://schemas.openxmlformats.org/markup-compatibility/2006">
              <mc:Choice xmlns:v="urn:schemas-microsoft-com:vml" Requires="v">
                <p:oleObj spid="_x0000_s64776" name="Diagramm" r:id="rId4" imgW="7448646" imgH="5324400" progId="MSGraph.Chart.8">
                  <p:embed followColorScheme="full"/>
                </p:oleObj>
              </mc:Choice>
              <mc:Fallback>
                <p:oleObj name="Diagramm" r:id="rId4" imgW="7448646" imgH="532440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062038"/>
                        <a:ext cx="692785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7" name="Text Box 3"/>
          <p:cNvSpPr txBox="1">
            <a:spLocks noChangeArrowheads="1"/>
          </p:cNvSpPr>
          <p:nvPr/>
        </p:nvSpPr>
        <p:spPr bwMode="auto">
          <a:xfrm>
            <a:off x="836613" y="112077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Y</a:t>
            </a:r>
            <a:r>
              <a:rPr lang="de-DE" altLang="en-US" sz="1800" baseline="0">
                <a:solidFill>
                  <a:srgbClr val="FFFFFF"/>
                </a:solidFill>
              </a:rPr>
              <a:t>  </a:t>
            </a:r>
          </a:p>
        </p:txBody>
      </p:sp>
      <p:sp>
        <p:nvSpPr>
          <p:cNvPr id="64518" name="Text Box 4"/>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K</a:t>
            </a:r>
            <a:r>
              <a:rPr lang="de-DE" altLang="en-US" sz="1800" baseline="0">
                <a:solidFill>
                  <a:srgbClr val="FFFFFF"/>
                </a:solidFill>
              </a:rPr>
              <a:t>  </a:t>
            </a:r>
          </a:p>
        </p:txBody>
      </p:sp>
      <p:sp>
        <p:nvSpPr>
          <p:cNvPr id="5163013" name="Rectangle 5"/>
          <p:cNvSpPr>
            <a:spLocks noGrp="1" noChangeArrowheads="1"/>
          </p:cNvSpPr>
          <p:nvPr>
            <p:ph type="title"/>
          </p:nvPr>
        </p:nvSpPr>
        <p:spPr>
          <a:xfrm>
            <a:off x="0" y="31750"/>
            <a:ext cx="9144000" cy="1100138"/>
          </a:xfrm>
        </p:spPr>
        <p:txBody>
          <a:bodyPr/>
          <a:lstStyle/>
          <a:p>
            <a:pPr eaLnBrk="1" hangingPunct="1">
              <a:defRPr/>
            </a:pPr>
            <a:r>
              <a:rPr lang="en-US" sz="2400" dirty="0"/>
              <a:t>2. Economic Growth in Open Economies</a:t>
            </a:r>
            <a:br>
              <a:rPr lang="de-DE" sz="2400" dirty="0"/>
            </a:br>
            <a:r>
              <a:rPr lang="de-DE" sz="2400" dirty="0"/>
              <a:t>2.2. The Solow-Swan Model</a:t>
            </a:r>
            <a:endParaRPr lang="de-DE" sz="2200" b="0" dirty="0"/>
          </a:p>
        </p:txBody>
      </p:sp>
      <p:sp>
        <p:nvSpPr>
          <p:cNvPr id="64520" name="Arc 6"/>
          <p:cNvSpPr>
            <a:spLocks/>
          </p:cNvSpPr>
          <p:nvPr/>
        </p:nvSpPr>
        <p:spPr bwMode="auto">
          <a:xfrm flipH="1">
            <a:off x="1358900" y="3049588"/>
            <a:ext cx="6270625" cy="31480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64521" name="Arc 7"/>
          <p:cNvSpPr>
            <a:spLocks/>
          </p:cNvSpPr>
          <p:nvPr/>
        </p:nvSpPr>
        <p:spPr bwMode="auto">
          <a:xfrm flipH="1">
            <a:off x="1346200" y="1570038"/>
            <a:ext cx="6270625" cy="46291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64522" name="Line 8"/>
          <p:cNvSpPr>
            <a:spLocks noChangeShapeType="1"/>
          </p:cNvSpPr>
          <p:nvPr/>
        </p:nvSpPr>
        <p:spPr bwMode="auto">
          <a:xfrm flipV="1">
            <a:off x="1420813" y="1857375"/>
            <a:ext cx="6370637" cy="42973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4523" name="Text Box 10"/>
          <p:cNvSpPr txBox="1">
            <a:spLocks noChangeArrowheads="1"/>
          </p:cNvSpPr>
          <p:nvPr/>
        </p:nvSpPr>
        <p:spPr bwMode="auto">
          <a:xfrm>
            <a:off x="7372350" y="213360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66FFFF"/>
                </a:solidFill>
              </a:rPr>
              <a:t>K*</a:t>
            </a:r>
            <a:r>
              <a:rPr lang="el-GR" altLang="en-US" sz="2200" baseline="0">
                <a:solidFill>
                  <a:srgbClr val="66FFFF"/>
                </a:solidFill>
                <a:cs typeface="Arial" charset="0"/>
              </a:rPr>
              <a:t>λ</a:t>
            </a:r>
          </a:p>
        </p:txBody>
      </p:sp>
      <p:sp>
        <p:nvSpPr>
          <p:cNvPr id="64524" name="Text Box 12"/>
          <p:cNvSpPr txBox="1">
            <a:spLocks noChangeArrowheads="1"/>
          </p:cNvSpPr>
          <p:nvPr/>
        </p:nvSpPr>
        <p:spPr bwMode="auto">
          <a:xfrm>
            <a:off x="668338" y="2230438"/>
            <a:ext cx="711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t+1</a:t>
            </a:r>
            <a:endParaRPr lang="el-GR" altLang="en-US" sz="2200">
              <a:solidFill>
                <a:srgbClr val="FFFF00"/>
              </a:solidFill>
              <a:cs typeface="Arial" charset="0"/>
            </a:endParaRPr>
          </a:p>
        </p:txBody>
      </p:sp>
      <p:sp>
        <p:nvSpPr>
          <p:cNvPr id="64525" name="Line 13"/>
          <p:cNvSpPr>
            <a:spLocks noChangeShapeType="1"/>
          </p:cNvSpPr>
          <p:nvPr/>
        </p:nvSpPr>
        <p:spPr bwMode="auto">
          <a:xfrm flipH="1">
            <a:off x="1335088" y="2447925"/>
            <a:ext cx="2627312" cy="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4526" name="Line 14"/>
          <p:cNvSpPr>
            <a:spLocks noChangeShapeType="1"/>
          </p:cNvSpPr>
          <p:nvPr/>
        </p:nvSpPr>
        <p:spPr bwMode="auto">
          <a:xfrm flipH="1">
            <a:off x="4719638" y="2074863"/>
            <a:ext cx="15875" cy="4094162"/>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4527" name="AutoShape 15"/>
          <p:cNvSpPr>
            <a:spLocks/>
          </p:cNvSpPr>
          <p:nvPr/>
        </p:nvSpPr>
        <p:spPr bwMode="auto">
          <a:xfrm>
            <a:off x="4762500" y="3948113"/>
            <a:ext cx="334963" cy="2178050"/>
          </a:xfrm>
          <a:prstGeom prst="rightBrace">
            <a:avLst>
              <a:gd name="adj1" fmla="val 54186"/>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4528" name="AutoShape 16"/>
          <p:cNvSpPr>
            <a:spLocks/>
          </p:cNvSpPr>
          <p:nvPr/>
        </p:nvSpPr>
        <p:spPr bwMode="auto">
          <a:xfrm>
            <a:off x="4778375" y="3398838"/>
            <a:ext cx="334963" cy="511175"/>
          </a:xfrm>
          <a:prstGeom prst="rightBrace">
            <a:avLst>
              <a:gd name="adj1" fmla="val 12717"/>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4529" name="AutoShape 17"/>
          <p:cNvSpPr>
            <a:spLocks/>
          </p:cNvSpPr>
          <p:nvPr/>
        </p:nvSpPr>
        <p:spPr bwMode="auto">
          <a:xfrm>
            <a:off x="4765675" y="2112963"/>
            <a:ext cx="334963" cy="1250950"/>
          </a:xfrm>
          <a:prstGeom prst="rightBrace">
            <a:avLst>
              <a:gd name="adj1" fmla="val 31122"/>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4530" name="Text Box 18"/>
          <p:cNvSpPr txBox="1">
            <a:spLocks noChangeArrowheads="1"/>
          </p:cNvSpPr>
          <p:nvPr/>
        </p:nvSpPr>
        <p:spPr bwMode="auto">
          <a:xfrm>
            <a:off x="5086350" y="2374900"/>
            <a:ext cx="6683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C</a:t>
            </a:r>
            <a:r>
              <a:rPr lang="de-DE" altLang="en-US" sz="2200">
                <a:solidFill>
                  <a:srgbClr val="FFFF00"/>
                </a:solidFill>
              </a:rPr>
              <a:t>t+2</a:t>
            </a:r>
            <a:endParaRPr lang="el-GR" altLang="en-US" sz="2200">
              <a:solidFill>
                <a:srgbClr val="FFFF00"/>
              </a:solidFill>
              <a:cs typeface="Arial" charset="0"/>
            </a:endParaRPr>
          </a:p>
        </p:txBody>
      </p:sp>
      <p:sp>
        <p:nvSpPr>
          <p:cNvPr id="64531" name="Text Box 19"/>
          <p:cNvSpPr txBox="1">
            <a:spLocks noChangeArrowheads="1"/>
          </p:cNvSpPr>
          <p:nvPr/>
        </p:nvSpPr>
        <p:spPr bwMode="auto">
          <a:xfrm>
            <a:off x="5102225" y="3462338"/>
            <a:ext cx="310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 </a:t>
            </a:r>
            <a:r>
              <a:rPr lang="el-GR" altLang="en-US" sz="2400" baseline="0">
                <a:solidFill>
                  <a:srgbClr val="FFFF00"/>
                </a:solidFill>
                <a:cs typeface="Arial" charset="0"/>
              </a:rPr>
              <a:t>Δ</a:t>
            </a:r>
            <a:r>
              <a:rPr lang="de-DE" altLang="en-US" sz="2400" baseline="0">
                <a:solidFill>
                  <a:srgbClr val="FFFF00"/>
                </a:solidFill>
              </a:rPr>
              <a:t>K</a:t>
            </a:r>
            <a:r>
              <a:rPr lang="de-DE" altLang="en-US" sz="2400">
                <a:solidFill>
                  <a:srgbClr val="FFFF00"/>
                </a:solidFill>
              </a:rPr>
              <a:t>t+3</a:t>
            </a:r>
            <a:r>
              <a:rPr lang="de-DE" altLang="en-US" sz="2400" baseline="0">
                <a:solidFill>
                  <a:srgbClr val="FFFF00"/>
                </a:solidFill>
              </a:rPr>
              <a:t> </a:t>
            </a:r>
            <a:r>
              <a:rPr lang="de-DE" altLang="en-US" sz="2200" baseline="0">
                <a:solidFill>
                  <a:srgbClr val="FFFF00"/>
                </a:solidFill>
              </a:rPr>
              <a:t>= K</a:t>
            </a:r>
            <a:r>
              <a:rPr lang="de-DE" altLang="en-US" sz="2200">
                <a:solidFill>
                  <a:srgbClr val="FFFF00"/>
                </a:solidFill>
              </a:rPr>
              <a:t>t+3 </a:t>
            </a:r>
            <a:r>
              <a:rPr lang="de-DE" altLang="en-US" sz="2200" baseline="0">
                <a:solidFill>
                  <a:srgbClr val="FFFF00"/>
                </a:solidFill>
              </a:rPr>
              <a:t>– K</a:t>
            </a:r>
            <a:r>
              <a:rPr lang="de-DE" altLang="en-US" sz="2200">
                <a:solidFill>
                  <a:srgbClr val="FFFF00"/>
                </a:solidFill>
              </a:rPr>
              <a:t>t+2</a:t>
            </a:r>
            <a:endParaRPr lang="el-GR" altLang="en-US" sz="2200">
              <a:solidFill>
                <a:srgbClr val="FFFF00"/>
              </a:solidFill>
            </a:endParaRPr>
          </a:p>
        </p:txBody>
      </p:sp>
      <p:sp>
        <p:nvSpPr>
          <p:cNvPr id="5163030" name="Text Box 22"/>
          <p:cNvSpPr txBox="1">
            <a:spLocks noChangeArrowheads="1"/>
          </p:cNvSpPr>
          <p:nvPr/>
        </p:nvSpPr>
        <p:spPr bwMode="auto">
          <a:xfrm>
            <a:off x="5486400" y="6461125"/>
            <a:ext cx="6683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t+3</a:t>
            </a:r>
            <a:endParaRPr lang="el-GR" altLang="en-US" sz="2200">
              <a:solidFill>
                <a:srgbClr val="FFFF00"/>
              </a:solidFill>
            </a:endParaRPr>
          </a:p>
        </p:txBody>
      </p:sp>
      <p:sp>
        <p:nvSpPr>
          <p:cNvPr id="5163031" name="Line 23"/>
          <p:cNvSpPr>
            <a:spLocks noChangeShapeType="1"/>
          </p:cNvSpPr>
          <p:nvPr/>
        </p:nvSpPr>
        <p:spPr bwMode="auto">
          <a:xfrm>
            <a:off x="5287963" y="6183313"/>
            <a:ext cx="290512" cy="3048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4534" name="Line 24"/>
          <p:cNvSpPr>
            <a:spLocks noChangeShapeType="1"/>
          </p:cNvSpPr>
          <p:nvPr/>
        </p:nvSpPr>
        <p:spPr bwMode="auto">
          <a:xfrm>
            <a:off x="3033713" y="3005138"/>
            <a:ext cx="0" cy="3192462"/>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4535" name="Text Box 25"/>
          <p:cNvSpPr txBox="1">
            <a:spLocks noChangeArrowheads="1"/>
          </p:cNvSpPr>
          <p:nvPr/>
        </p:nvSpPr>
        <p:spPr bwMode="auto">
          <a:xfrm>
            <a:off x="698500" y="2773363"/>
            <a:ext cx="5667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a:t>
            </a:r>
            <a:endParaRPr lang="el-GR" altLang="en-US" sz="2200">
              <a:solidFill>
                <a:srgbClr val="FFFF00"/>
              </a:solidFill>
              <a:cs typeface="Arial" charset="0"/>
            </a:endParaRPr>
          </a:p>
        </p:txBody>
      </p:sp>
      <p:sp>
        <p:nvSpPr>
          <p:cNvPr id="64536" name="Line 26"/>
          <p:cNvSpPr>
            <a:spLocks noChangeShapeType="1"/>
          </p:cNvSpPr>
          <p:nvPr/>
        </p:nvSpPr>
        <p:spPr bwMode="auto">
          <a:xfrm flipH="1">
            <a:off x="1335088" y="3019425"/>
            <a:ext cx="1698625" cy="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4537" name="Text Box 27"/>
          <p:cNvSpPr txBox="1">
            <a:spLocks noChangeArrowheads="1"/>
          </p:cNvSpPr>
          <p:nvPr/>
        </p:nvSpPr>
        <p:spPr bwMode="auto">
          <a:xfrm>
            <a:off x="2755900" y="6430963"/>
            <a:ext cx="508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a:t>
            </a:r>
            <a:endParaRPr lang="el-GR" altLang="en-US" sz="2200">
              <a:solidFill>
                <a:srgbClr val="FFFF00"/>
              </a:solidFill>
            </a:endParaRPr>
          </a:p>
        </p:txBody>
      </p:sp>
      <p:sp>
        <p:nvSpPr>
          <p:cNvPr id="64538" name="Line 31"/>
          <p:cNvSpPr>
            <a:spLocks noChangeShapeType="1"/>
          </p:cNvSpPr>
          <p:nvPr/>
        </p:nvSpPr>
        <p:spPr bwMode="auto">
          <a:xfrm>
            <a:off x="3005138" y="6153150"/>
            <a:ext cx="15875" cy="333375"/>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4539" name="Line 33"/>
          <p:cNvSpPr>
            <a:spLocks noChangeShapeType="1"/>
          </p:cNvSpPr>
          <p:nvPr/>
        </p:nvSpPr>
        <p:spPr bwMode="auto">
          <a:xfrm flipH="1">
            <a:off x="3948113" y="2438400"/>
            <a:ext cx="15875" cy="3730625"/>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163042" name="AutoShape 34"/>
          <p:cNvSpPr>
            <a:spLocks/>
          </p:cNvSpPr>
          <p:nvPr/>
        </p:nvSpPr>
        <p:spPr bwMode="auto">
          <a:xfrm rot="5400000" flipV="1">
            <a:off x="4837906" y="6099969"/>
            <a:ext cx="334963" cy="511175"/>
          </a:xfrm>
          <a:prstGeom prst="rightBrace">
            <a:avLst>
              <a:gd name="adj1" fmla="val 12717"/>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5163043" name="Text Box 35"/>
          <p:cNvSpPr txBox="1">
            <a:spLocks noChangeArrowheads="1"/>
          </p:cNvSpPr>
          <p:nvPr/>
        </p:nvSpPr>
        <p:spPr bwMode="auto">
          <a:xfrm>
            <a:off x="4667250" y="6475413"/>
            <a:ext cx="800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el-GR" altLang="en-US" sz="2000" baseline="0">
                <a:solidFill>
                  <a:srgbClr val="FFFF00"/>
                </a:solidFill>
              </a:rPr>
              <a:t>Δ</a:t>
            </a:r>
            <a:r>
              <a:rPr lang="de-DE" altLang="en-US" sz="2000" baseline="0">
                <a:solidFill>
                  <a:srgbClr val="FFFF00"/>
                </a:solidFill>
              </a:rPr>
              <a:t>K</a:t>
            </a:r>
            <a:r>
              <a:rPr lang="de-DE" altLang="en-US" sz="2000">
                <a:solidFill>
                  <a:srgbClr val="FFFF00"/>
                </a:solidFill>
              </a:rPr>
              <a:t>t+3</a:t>
            </a:r>
            <a:endParaRPr lang="el-GR" altLang="en-US" sz="2000">
              <a:solidFill>
                <a:srgbClr val="FFFF00"/>
              </a:solidFill>
            </a:endParaRPr>
          </a:p>
        </p:txBody>
      </p:sp>
      <p:sp>
        <p:nvSpPr>
          <p:cNvPr id="64542" name="Text Box 36"/>
          <p:cNvSpPr txBox="1">
            <a:spLocks noChangeArrowheads="1"/>
          </p:cNvSpPr>
          <p:nvPr/>
        </p:nvSpPr>
        <p:spPr bwMode="auto">
          <a:xfrm>
            <a:off x="641350" y="1817688"/>
            <a:ext cx="711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t+2</a:t>
            </a:r>
            <a:endParaRPr lang="el-GR" altLang="en-US" sz="2200">
              <a:solidFill>
                <a:srgbClr val="FFFF00"/>
              </a:solidFill>
              <a:cs typeface="Arial" charset="0"/>
            </a:endParaRPr>
          </a:p>
        </p:txBody>
      </p:sp>
      <p:sp>
        <p:nvSpPr>
          <p:cNvPr id="64543" name="Line 37"/>
          <p:cNvSpPr>
            <a:spLocks noChangeShapeType="1"/>
          </p:cNvSpPr>
          <p:nvPr/>
        </p:nvSpPr>
        <p:spPr bwMode="auto">
          <a:xfrm flipH="1">
            <a:off x="1322388" y="2092325"/>
            <a:ext cx="3409950" cy="14288"/>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4544" name="Text Box 40"/>
          <p:cNvSpPr txBox="1">
            <a:spLocks noChangeArrowheads="1"/>
          </p:cNvSpPr>
          <p:nvPr/>
        </p:nvSpPr>
        <p:spPr bwMode="auto">
          <a:xfrm>
            <a:off x="5076825" y="4797425"/>
            <a:ext cx="1190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aseline="0">
                <a:solidFill>
                  <a:srgbClr val="FFFF00"/>
                </a:solidFill>
              </a:rPr>
              <a:t>K</a:t>
            </a:r>
            <a:r>
              <a:rPr lang="de-DE" altLang="en-US" sz="2400">
                <a:solidFill>
                  <a:srgbClr val="FFFF00"/>
                </a:solidFill>
              </a:rPr>
              <a:t>t+2</a:t>
            </a:r>
            <a:r>
              <a:rPr lang="de-DE" altLang="en-US" sz="2400" baseline="0">
                <a:solidFill>
                  <a:srgbClr val="FFFF00"/>
                </a:solidFill>
              </a:rPr>
              <a:t> * </a:t>
            </a:r>
            <a:r>
              <a:rPr lang="el-GR" altLang="en-US" sz="2400" baseline="0">
                <a:solidFill>
                  <a:srgbClr val="FFFF00"/>
                </a:solidFill>
                <a:cs typeface="Arial" charset="0"/>
              </a:rPr>
              <a:t>λ</a:t>
            </a:r>
          </a:p>
        </p:txBody>
      </p:sp>
      <p:sp>
        <p:nvSpPr>
          <p:cNvPr id="64545" name="Text Box 41"/>
          <p:cNvSpPr txBox="1">
            <a:spLocks noChangeArrowheads="1"/>
          </p:cNvSpPr>
          <p:nvPr/>
        </p:nvSpPr>
        <p:spPr bwMode="auto">
          <a:xfrm>
            <a:off x="7607300" y="2822575"/>
            <a:ext cx="1536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00FF00"/>
                </a:solidFill>
              </a:rPr>
              <a:t>S = s*Y</a:t>
            </a:r>
            <a:r>
              <a:rPr lang="de-DE" altLang="en-US" sz="2200" baseline="0">
                <a:solidFill>
                  <a:srgbClr val="FFFF00"/>
                </a:solidFill>
              </a:rPr>
              <a:t>= I</a:t>
            </a:r>
          </a:p>
        </p:txBody>
      </p:sp>
      <p:sp>
        <p:nvSpPr>
          <p:cNvPr id="64546" name="Text Box 42"/>
          <p:cNvSpPr txBox="1">
            <a:spLocks noChangeArrowheads="1"/>
          </p:cNvSpPr>
          <p:nvPr/>
        </p:nvSpPr>
        <p:spPr bwMode="auto">
          <a:xfrm>
            <a:off x="3376613" y="6461125"/>
            <a:ext cx="6683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t+1</a:t>
            </a:r>
            <a:endParaRPr lang="el-GR" altLang="en-US" sz="2200">
              <a:solidFill>
                <a:srgbClr val="FFFF00"/>
              </a:solidFill>
            </a:endParaRPr>
          </a:p>
        </p:txBody>
      </p:sp>
      <p:sp>
        <p:nvSpPr>
          <p:cNvPr id="64547" name="Line 43"/>
          <p:cNvSpPr>
            <a:spLocks noChangeShapeType="1"/>
          </p:cNvSpPr>
          <p:nvPr/>
        </p:nvSpPr>
        <p:spPr bwMode="auto">
          <a:xfrm rot="5400000">
            <a:off x="3679032" y="6182519"/>
            <a:ext cx="290512" cy="3048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4548" name="Text Box 44"/>
          <p:cNvSpPr txBox="1">
            <a:spLocks noChangeArrowheads="1"/>
          </p:cNvSpPr>
          <p:nvPr/>
        </p:nvSpPr>
        <p:spPr bwMode="auto">
          <a:xfrm>
            <a:off x="4114800" y="6450013"/>
            <a:ext cx="6683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t+2</a:t>
            </a:r>
            <a:endParaRPr lang="el-GR" altLang="en-US" sz="2200">
              <a:solidFill>
                <a:srgbClr val="FFFF00"/>
              </a:solidFill>
            </a:endParaRPr>
          </a:p>
        </p:txBody>
      </p:sp>
      <p:sp>
        <p:nvSpPr>
          <p:cNvPr id="64549" name="Line 45"/>
          <p:cNvSpPr>
            <a:spLocks noChangeShapeType="1"/>
          </p:cNvSpPr>
          <p:nvPr/>
        </p:nvSpPr>
        <p:spPr bwMode="auto">
          <a:xfrm rot="5400000">
            <a:off x="4417218" y="6184107"/>
            <a:ext cx="290513" cy="3048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nvGrpSpPr>
          <p:cNvPr id="2" name="Group 46"/>
          <p:cNvGrpSpPr>
            <a:grpSpLocks/>
          </p:cNvGrpSpPr>
          <p:nvPr/>
        </p:nvGrpSpPr>
        <p:grpSpPr bwMode="auto">
          <a:xfrm>
            <a:off x="5137150" y="3878263"/>
            <a:ext cx="1079500" cy="2771775"/>
            <a:chOff x="2336" y="2931"/>
            <a:chExt cx="544" cy="1202"/>
          </a:xfrm>
        </p:grpSpPr>
        <p:sp>
          <p:nvSpPr>
            <p:cNvPr id="64552" name="AutoShape 47"/>
            <p:cNvSpPr>
              <a:spLocks/>
            </p:cNvSpPr>
            <p:nvPr/>
          </p:nvSpPr>
          <p:spPr bwMode="auto">
            <a:xfrm rot="5400000">
              <a:off x="2502" y="2765"/>
              <a:ext cx="211" cy="544"/>
            </a:xfrm>
            <a:prstGeom prst="rightBrace">
              <a:avLst>
                <a:gd name="adj1" fmla="val 21485"/>
                <a:gd name="adj2" fmla="val 50000"/>
              </a:avLst>
            </a:prstGeom>
            <a:noFill/>
            <a:ln w="254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4553" name="Freeform 48"/>
            <p:cNvSpPr>
              <a:spLocks/>
            </p:cNvSpPr>
            <p:nvPr/>
          </p:nvSpPr>
          <p:spPr bwMode="auto">
            <a:xfrm>
              <a:off x="2336" y="3135"/>
              <a:ext cx="272" cy="998"/>
            </a:xfrm>
            <a:custGeom>
              <a:avLst/>
              <a:gdLst>
                <a:gd name="T0" fmla="*/ 0 w 706"/>
                <a:gd name="T1" fmla="*/ 0 h 998"/>
                <a:gd name="T2" fmla="*/ 0 w 706"/>
                <a:gd name="T3" fmla="*/ 635 h 998"/>
                <a:gd name="T4" fmla="*/ 0 w 706"/>
                <a:gd name="T5" fmla="*/ 998 h 998"/>
                <a:gd name="T6" fmla="*/ 0 60000 65536"/>
                <a:gd name="T7" fmla="*/ 0 60000 65536"/>
                <a:gd name="T8" fmla="*/ 0 60000 65536"/>
                <a:gd name="T9" fmla="*/ 0 w 706"/>
                <a:gd name="T10" fmla="*/ 0 h 998"/>
                <a:gd name="T11" fmla="*/ 706 w 706"/>
                <a:gd name="T12" fmla="*/ 998 h 998"/>
              </a:gdLst>
              <a:ahLst/>
              <a:cxnLst>
                <a:cxn ang="T6">
                  <a:pos x="T0" y="T1"/>
                </a:cxn>
                <a:cxn ang="T7">
                  <a:pos x="T2" y="T3"/>
                </a:cxn>
                <a:cxn ang="T8">
                  <a:pos x="T4" y="T5"/>
                </a:cxn>
              </a:cxnLst>
              <a:rect l="T9" t="T10" r="T11" b="T12"/>
              <a:pathLst>
                <a:path w="706" h="998">
                  <a:moveTo>
                    <a:pt x="703" y="0"/>
                  </a:moveTo>
                  <a:cubicBezTo>
                    <a:pt x="704" y="234"/>
                    <a:pt x="706" y="469"/>
                    <a:pt x="589" y="635"/>
                  </a:cubicBezTo>
                  <a:cubicBezTo>
                    <a:pt x="472" y="801"/>
                    <a:pt x="236" y="899"/>
                    <a:pt x="0" y="998"/>
                  </a:cubicBezTo>
                </a:path>
              </a:pathLst>
            </a:custGeom>
            <a:noFill/>
            <a:ln w="25400" cap="flat" cmpd="sng">
              <a:solidFill>
                <a:srgbClr val="FF0000"/>
              </a:solidFill>
              <a:prstDash val="solid"/>
              <a:round/>
              <a:headEnd type="none" w="med" len="lg"/>
              <a:tailEnd type="triangl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grpSp>
      <p:sp>
        <p:nvSpPr>
          <p:cNvPr id="64551" name="Text Box 49"/>
          <p:cNvSpPr txBox="1">
            <a:spLocks noChangeArrowheads="1"/>
          </p:cNvSpPr>
          <p:nvPr/>
        </p:nvSpPr>
        <p:spPr bwMode="auto">
          <a:xfrm>
            <a:off x="6527800" y="1146175"/>
            <a:ext cx="2162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630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6304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630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63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3030" grpId="0"/>
      <p:bldP spid="5163031" grpId="0" animBg="1"/>
      <p:bldP spid="5163042" grpId="0" animBg="1"/>
      <p:bldP spid="51630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solidFill>
                  <a:srgbClr val="FFFFFF"/>
                </a:solidFill>
              </a:rPr>
              <a:t>- </a:t>
            </a:r>
            <a:fld id="{2C1E8868-39EE-4ADE-A1A9-4752A6AB78D5}" type="slidenum">
              <a:rPr lang="de-DE" altLang="en-US" sz="1600" smtClean="0">
                <a:solidFill>
                  <a:srgbClr val="FFFFFF"/>
                </a:solidFill>
              </a:rPr>
              <a:pPr>
                <a:spcBef>
                  <a:spcPct val="0"/>
                </a:spcBef>
                <a:buClrTx/>
                <a:buFontTx/>
                <a:buNone/>
              </a:pPr>
              <a:t>32</a:t>
            </a:fld>
            <a:r>
              <a:rPr lang="de-DE" altLang="en-US" sz="1600">
                <a:solidFill>
                  <a:srgbClr val="FFFFFF"/>
                </a:solidFill>
              </a:rPr>
              <a:t> -</a:t>
            </a:r>
          </a:p>
        </p:txBody>
      </p:sp>
      <p:sp>
        <p:nvSpPr>
          <p:cNvPr id="6553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solidFill>
                  <a:srgbClr val="FFFFFF"/>
                </a:solidFill>
              </a:rPr>
              <a:t>Prof. Dr. Rainer Maurer</a:t>
            </a:r>
          </a:p>
        </p:txBody>
      </p:sp>
      <p:graphicFrame>
        <p:nvGraphicFramePr>
          <p:cNvPr id="65540" name="Object 2"/>
          <p:cNvGraphicFramePr>
            <a:graphicFrameLocks/>
          </p:cNvGraphicFramePr>
          <p:nvPr/>
        </p:nvGraphicFramePr>
        <p:xfrm>
          <a:off x="1216025" y="1062038"/>
          <a:ext cx="6927850" cy="5416550"/>
        </p:xfrm>
        <a:graphic>
          <a:graphicData uri="http://schemas.openxmlformats.org/presentationml/2006/ole">
            <mc:AlternateContent xmlns:mc="http://schemas.openxmlformats.org/markup-compatibility/2006">
              <mc:Choice xmlns:v="urn:schemas-microsoft-com:vml" Requires="v">
                <p:oleObj spid="_x0000_s65804" name="Diagramm" r:id="rId4" imgW="7448646" imgH="5324400" progId="MSGraph.Chart.8">
                  <p:embed followColorScheme="full"/>
                </p:oleObj>
              </mc:Choice>
              <mc:Fallback>
                <p:oleObj name="Diagramm" r:id="rId4" imgW="7448646" imgH="532440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062038"/>
                        <a:ext cx="692785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1" name="Text Box 3"/>
          <p:cNvSpPr txBox="1">
            <a:spLocks noChangeArrowheads="1"/>
          </p:cNvSpPr>
          <p:nvPr/>
        </p:nvSpPr>
        <p:spPr bwMode="auto">
          <a:xfrm>
            <a:off x="836613" y="112077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Y</a:t>
            </a:r>
            <a:r>
              <a:rPr lang="de-DE" altLang="en-US" sz="1800" baseline="0">
                <a:solidFill>
                  <a:srgbClr val="FFFFFF"/>
                </a:solidFill>
              </a:rPr>
              <a:t>  </a:t>
            </a:r>
          </a:p>
        </p:txBody>
      </p:sp>
      <p:sp>
        <p:nvSpPr>
          <p:cNvPr id="65542" name="Text Box 4"/>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K</a:t>
            </a:r>
            <a:r>
              <a:rPr lang="de-DE" altLang="en-US" sz="1800" baseline="0">
                <a:solidFill>
                  <a:srgbClr val="FFFFFF"/>
                </a:solidFill>
              </a:rPr>
              <a:t>  </a:t>
            </a:r>
          </a:p>
        </p:txBody>
      </p:sp>
      <p:sp>
        <p:nvSpPr>
          <p:cNvPr id="5164037" name="Rectangle 5"/>
          <p:cNvSpPr>
            <a:spLocks noGrp="1" noChangeArrowheads="1"/>
          </p:cNvSpPr>
          <p:nvPr>
            <p:ph type="title"/>
          </p:nvPr>
        </p:nvSpPr>
        <p:spPr>
          <a:xfrm>
            <a:off x="0" y="31750"/>
            <a:ext cx="9144000" cy="1100138"/>
          </a:xfrm>
        </p:spPr>
        <p:txBody>
          <a:bodyPr/>
          <a:lstStyle/>
          <a:p>
            <a:pPr eaLnBrk="1" hangingPunct="1">
              <a:defRPr/>
            </a:pPr>
            <a:r>
              <a:rPr lang="de-DE" sz="2200" b="0"/>
              <a:t>4. Die langfristige Entwicklung von Volkswirtschaften</a:t>
            </a:r>
            <a:br>
              <a:rPr lang="de-DE" sz="2200" b="0"/>
            </a:br>
            <a:r>
              <a:rPr lang="de-DE" sz="2200" b="0"/>
              <a:t> 4.1. Das Solow-Swan Modell einer geschlossenen Volkswirtschaft</a:t>
            </a:r>
          </a:p>
        </p:txBody>
      </p:sp>
      <p:sp>
        <p:nvSpPr>
          <p:cNvPr id="65544" name="Arc 6"/>
          <p:cNvSpPr>
            <a:spLocks/>
          </p:cNvSpPr>
          <p:nvPr/>
        </p:nvSpPr>
        <p:spPr bwMode="auto">
          <a:xfrm flipH="1">
            <a:off x="1358900" y="3049588"/>
            <a:ext cx="6270625" cy="31480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65545" name="Arc 7"/>
          <p:cNvSpPr>
            <a:spLocks/>
          </p:cNvSpPr>
          <p:nvPr/>
        </p:nvSpPr>
        <p:spPr bwMode="auto">
          <a:xfrm flipH="1">
            <a:off x="1346200" y="1570038"/>
            <a:ext cx="6270625" cy="46291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65546" name="Line 8"/>
          <p:cNvSpPr>
            <a:spLocks noChangeShapeType="1"/>
          </p:cNvSpPr>
          <p:nvPr/>
        </p:nvSpPr>
        <p:spPr bwMode="auto">
          <a:xfrm flipV="1">
            <a:off x="1420813" y="1857375"/>
            <a:ext cx="6370637" cy="42973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47" name="Text Box 10"/>
          <p:cNvSpPr txBox="1">
            <a:spLocks noChangeArrowheads="1"/>
          </p:cNvSpPr>
          <p:nvPr/>
        </p:nvSpPr>
        <p:spPr bwMode="auto">
          <a:xfrm>
            <a:off x="7372350" y="213360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66FFFF"/>
                </a:solidFill>
              </a:rPr>
              <a:t>K*</a:t>
            </a:r>
            <a:r>
              <a:rPr lang="el-GR" altLang="en-US" sz="2200" baseline="0">
                <a:solidFill>
                  <a:srgbClr val="66FFFF"/>
                </a:solidFill>
                <a:cs typeface="Arial" charset="0"/>
              </a:rPr>
              <a:t>λ</a:t>
            </a:r>
          </a:p>
        </p:txBody>
      </p:sp>
      <p:sp>
        <p:nvSpPr>
          <p:cNvPr id="65548" name="Text Box 12"/>
          <p:cNvSpPr txBox="1">
            <a:spLocks noChangeArrowheads="1"/>
          </p:cNvSpPr>
          <p:nvPr/>
        </p:nvSpPr>
        <p:spPr bwMode="auto">
          <a:xfrm>
            <a:off x="668338" y="2230438"/>
            <a:ext cx="711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t+1</a:t>
            </a:r>
            <a:endParaRPr lang="el-GR" altLang="en-US" sz="2200">
              <a:solidFill>
                <a:srgbClr val="FFFF00"/>
              </a:solidFill>
              <a:cs typeface="Arial" charset="0"/>
            </a:endParaRPr>
          </a:p>
        </p:txBody>
      </p:sp>
      <p:sp>
        <p:nvSpPr>
          <p:cNvPr id="65549" name="Line 13"/>
          <p:cNvSpPr>
            <a:spLocks noChangeShapeType="1"/>
          </p:cNvSpPr>
          <p:nvPr/>
        </p:nvSpPr>
        <p:spPr bwMode="auto">
          <a:xfrm flipH="1">
            <a:off x="1335088" y="2447925"/>
            <a:ext cx="2627312" cy="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50" name="Line 14"/>
          <p:cNvSpPr>
            <a:spLocks noChangeShapeType="1"/>
          </p:cNvSpPr>
          <p:nvPr/>
        </p:nvSpPr>
        <p:spPr bwMode="auto">
          <a:xfrm flipH="1">
            <a:off x="4719638" y="2074863"/>
            <a:ext cx="15875" cy="4094162"/>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51" name="Text Box 19"/>
          <p:cNvSpPr txBox="1">
            <a:spLocks noChangeArrowheads="1"/>
          </p:cNvSpPr>
          <p:nvPr/>
        </p:nvSpPr>
        <p:spPr bwMode="auto">
          <a:xfrm>
            <a:off x="5688013" y="3176588"/>
            <a:ext cx="3106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 </a:t>
            </a:r>
            <a:r>
              <a:rPr lang="el-GR" altLang="en-US" sz="2400" baseline="0">
                <a:solidFill>
                  <a:srgbClr val="FFFF00"/>
                </a:solidFill>
              </a:rPr>
              <a:t>Δ</a:t>
            </a:r>
            <a:r>
              <a:rPr lang="de-DE" altLang="en-US" sz="2400" baseline="0">
                <a:solidFill>
                  <a:srgbClr val="FFFF00"/>
                </a:solidFill>
              </a:rPr>
              <a:t>K</a:t>
            </a:r>
            <a:r>
              <a:rPr lang="de-DE" altLang="en-US" sz="2400">
                <a:solidFill>
                  <a:srgbClr val="FFFF00"/>
                </a:solidFill>
              </a:rPr>
              <a:t>t+4</a:t>
            </a:r>
            <a:r>
              <a:rPr lang="de-DE" altLang="en-US" sz="2400" baseline="0">
                <a:solidFill>
                  <a:srgbClr val="FFFF00"/>
                </a:solidFill>
              </a:rPr>
              <a:t> </a:t>
            </a:r>
            <a:r>
              <a:rPr lang="de-DE" altLang="en-US" sz="2200" baseline="0">
                <a:solidFill>
                  <a:srgbClr val="FFFF00"/>
                </a:solidFill>
              </a:rPr>
              <a:t>= K</a:t>
            </a:r>
            <a:r>
              <a:rPr lang="de-DE" altLang="en-US" sz="2200">
                <a:solidFill>
                  <a:srgbClr val="FFFF00"/>
                </a:solidFill>
              </a:rPr>
              <a:t>t+4 </a:t>
            </a:r>
            <a:r>
              <a:rPr lang="de-DE" altLang="en-US" sz="2200" baseline="0">
                <a:solidFill>
                  <a:srgbClr val="FFFF00"/>
                </a:solidFill>
              </a:rPr>
              <a:t>– K</a:t>
            </a:r>
            <a:r>
              <a:rPr lang="de-DE" altLang="en-US" sz="2200">
                <a:solidFill>
                  <a:srgbClr val="FFFF00"/>
                </a:solidFill>
              </a:rPr>
              <a:t>t+3</a:t>
            </a:r>
            <a:endParaRPr lang="el-GR" altLang="en-US" sz="2200">
              <a:solidFill>
                <a:srgbClr val="FFFF00"/>
              </a:solidFill>
            </a:endParaRPr>
          </a:p>
        </p:txBody>
      </p:sp>
      <p:sp>
        <p:nvSpPr>
          <p:cNvPr id="65552" name="Line 24"/>
          <p:cNvSpPr>
            <a:spLocks noChangeShapeType="1"/>
          </p:cNvSpPr>
          <p:nvPr/>
        </p:nvSpPr>
        <p:spPr bwMode="auto">
          <a:xfrm>
            <a:off x="3033713" y="3005138"/>
            <a:ext cx="0" cy="3192462"/>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53" name="Text Box 25"/>
          <p:cNvSpPr txBox="1">
            <a:spLocks noChangeArrowheads="1"/>
          </p:cNvSpPr>
          <p:nvPr/>
        </p:nvSpPr>
        <p:spPr bwMode="auto">
          <a:xfrm>
            <a:off x="669925" y="2773363"/>
            <a:ext cx="5667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a:t>
            </a:r>
            <a:endParaRPr lang="el-GR" altLang="en-US" sz="2200">
              <a:solidFill>
                <a:srgbClr val="FFFF00"/>
              </a:solidFill>
              <a:cs typeface="Arial" charset="0"/>
            </a:endParaRPr>
          </a:p>
        </p:txBody>
      </p:sp>
      <p:sp>
        <p:nvSpPr>
          <p:cNvPr id="65554" name="Line 26"/>
          <p:cNvSpPr>
            <a:spLocks noChangeShapeType="1"/>
          </p:cNvSpPr>
          <p:nvPr/>
        </p:nvSpPr>
        <p:spPr bwMode="auto">
          <a:xfrm flipH="1">
            <a:off x="1335088" y="3019425"/>
            <a:ext cx="1698625" cy="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55" name="Text Box 27"/>
          <p:cNvSpPr txBox="1">
            <a:spLocks noChangeArrowheads="1"/>
          </p:cNvSpPr>
          <p:nvPr/>
        </p:nvSpPr>
        <p:spPr bwMode="auto">
          <a:xfrm>
            <a:off x="2755900" y="6430963"/>
            <a:ext cx="508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a:t>
            </a:r>
            <a:endParaRPr lang="el-GR" altLang="en-US" sz="2200">
              <a:solidFill>
                <a:srgbClr val="FFFF00"/>
              </a:solidFill>
            </a:endParaRPr>
          </a:p>
        </p:txBody>
      </p:sp>
      <p:sp>
        <p:nvSpPr>
          <p:cNvPr id="65556" name="Line 31"/>
          <p:cNvSpPr>
            <a:spLocks noChangeShapeType="1"/>
          </p:cNvSpPr>
          <p:nvPr/>
        </p:nvSpPr>
        <p:spPr bwMode="auto">
          <a:xfrm>
            <a:off x="3005138" y="6153150"/>
            <a:ext cx="15875" cy="333375"/>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57" name="Line 32"/>
          <p:cNvSpPr>
            <a:spLocks noChangeShapeType="1"/>
          </p:cNvSpPr>
          <p:nvPr/>
        </p:nvSpPr>
        <p:spPr bwMode="auto">
          <a:xfrm flipH="1">
            <a:off x="3948113" y="2438400"/>
            <a:ext cx="15875" cy="3730625"/>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58" name="Line 35"/>
          <p:cNvSpPr>
            <a:spLocks noChangeShapeType="1"/>
          </p:cNvSpPr>
          <p:nvPr/>
        </p:nvSpPr>
        <p:spPr bwMode="auto">
          <a:xfrm flipH="1">
            <a:off x="5278438" y="1857375"/>
            <a:ext cx="30162" cy="4341813"/>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59" name="AutoShape 36"/>
          <p:cNvSpPr>
            <a:spLocks/>
          </p:cNvSpPr>
          <p:nvPr/>
        </p:nvSpPr>
        <p:spPr bwMode="auto">
          <a:xfrm>
            <a:off x="5307013" y="3557588"/>
            <a:ext cx="334962" cy="2598737"/>
          </a:xfrm>
          <a:prstGeom prst="rightBrace">
            <a:avLst>
              <a:gd name="adj1" fmla="val 64653"/>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5560" name="AutoShape 37"/>
          <p:cNvSpPr>
            <a:spLocks/>
          </p:cNvSpPr>
          <p:nvPr/>
        </p:nvSpPr>
        <p:spPr bwMode="auto">
          <a:xfrm>
            <a:off x="5322888" y="3286125"/>
            <a:ext cx="334962" cy="265113"/>
          </a:xfrm>
          <a:prstGeom prst="rightBrace">
            <a:avLst>
              <a:gd name="adj1" fmla="val 8333"/>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5561" name="AutoShape 38"/>
          <p:cNvSpPr>
            <a:spLocks/>
          </p:cNvSpPr>
          <p:nvPr/>
        </p:nvSpPr>
        <p:spPr bwMode="auto">
          <a:xfrm>
            <a:off x="5310188" y="1885950"/>
            <a:ext cx="334962" cy="1366838"/>
          </a:xfrm>
          <a:prstGeom prst="rightBrace">
            <a:avLst>
              <a:gd name="adj1" fmla="val 34005"/>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5562" name="Text Box 39"/>
          <p:cNvSpPr txBox="1">
            <a:spLocks noChangeArrowheads="1"/>
          </p:cNvSpPr>
          <p:nvPr/>
        </p:nvSpPr>
        <p:spPr bwMode="auto">
          <a:xfrm>
            <a:off x="5630863" y="2405063"/>
            <a:ext cx="6683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C</a:t>
            </a:r>
            <a:r>
              <a:rPr lang="de-DE" altLang="en-US" sz="2200">
                <a:solidFill>
                  <a:srgbClr val="FFFF00"/>
                </a:solidFill>
              </a:rPr>
              <a:t>t+3</a:t>
            </a:r>
            <a:endParaRPr lang="el-GR" altLang="en-US" sz="2200">
              <a:solidFill>
                <a:srgbClr val="FFFF00"/>
              </a:solidFill>
              <a:cs typeface="Arial" charset="0"/>
            </a:endParaRPr>
          </a:p>
        </p:txBody>
      </p:sp>
      <p:sp>
        <p:nvSpPr>
          <p:cNvPr id="5164073" name="Text Box 41"/>
          <p:cNvSpPr txBox="1">
            <a:spLocks noChangeArrowheads="1"/>
          </p:cNvSpPr>
          <p:nvPr/>
        </p:nvSpPr>
        <p:spPr bwMode="auto">
          <a:xfrm>
            <a:off x="6030913" y="6491288"/>
            <a:ext cx="6683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t+4</a:t>
            </a:r>
            <a:endParaRPr lang="el-GR" altLang="en-US" sz="2200">
              <a:solidFill>
                <a:srgbClr val="FFFF00"/>
              </a:solidFill>
            </a:endParaRPr>
          </a:p>
        </p:txBody>
      </p:sp>
      <p:sp>
        <p:nvSpPr>
          <p:cNvPr id="5164074" name="Line 42"/>
          <p:cNvSpPr>
            <a:spLocks noChangeShapeType="1"/>
          </p:cNvSpPr>
          <p:nvPr/>
        </p:nvSpPr>
        <p:spPr bwMode="auto">
          <a:xfrm>
            <a:off x="5556250" y="6227763"/>
            <a:ext cx="581025" cy="290512"/>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164077" name="Text Box 45"/>
          <p:cNvSpPr txBox="1">
            <a:spLocks noChangeArrowheads="1"/>
          </p:cNvSpPr>
          <p:nvPr/>
        </p:nvSpPr>
        <p:spPr bwMode="auto">
          <a:xfrm>
            <a:off x="5268913" y="6477000"/>
            <a:ext cx="800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000" baseline="0">
                <a:solidFill>
                  <a:srgbClr val="FFFF00"/>
                </a:solidFill>
              </a:rPr>
              <a:t>ΔK</a:t>
            </a:r>
            <a:r>
              <a:rPr lang="de-DE" altLang="en-US" sz="2000">
                <a:solidFill>
                  <a:srgbClr val="FFFF00"/>
                </a:solidFill>
              </a:rPr>
              <a:t>t+4</a:t>
            </a:r>
            <a:endParaRPr lang="el-GR" altLang="en-US" sz="2000">
              <a:solidFill>
                <a:srgbClr val="FFFF00"/>
              </a:solidFill>
            </a:endParaRPr>
          </a:p>
        </p:txBody>
      </p:sp>
      <p:sp>
        <p:nvSpPr>
          <p:cNvPr id="5164078" name="AutoShape 46"/>
          <p:cNvSpPr>
            <a:spLocks/>
          </p:cNvSpPr>
          <p:nvPr/>
        </p:nvSpPr>
        <p:spPr bwMode="auto">
          <a:xfrm rot="5400000" flipV="1">
            <a:off x="5267326" y="6230937"/>
            <a:ext cx="334962" cy="265113"/>
          </a:xfrm>
          <a:prstGeom prst="rightBrace">
            <a:avLst>
              <a:gd name="adj1" fmla="val 8333"/>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5567" name="Text Box 47"/>
          <p:cNvSpPr txBox="1">
            <a:spLocks noChangeArrowheads="1"/>
          </p:cNvSpPr>
          <p:nvPr/>
        </p:nvSpPr>
        <p:spPr bwMode="auto">
          <a:xfrm>
            <a:off x="641350" y="1817688"/>
            <a:ext cx="711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t+2</a:t>
            </a:r>
            <a:endParaRPr lang="el-GR" altLang="en-US" sz="2200">
              <a:solidFill>
                <a:srgbClr val="FFFF00"/>
              </a:solidFill>
              <a:cs typeface="Arial" charset="0"/>
            </a:endParaRPr>
          </a:p>
        </p:txBody>
      </p:sp>
      <p:sp>
        <p:nvSpPr>
          <p:cNvPr id="65568" name="Line 48"/>
          <p:cNvSpPr>
            <a:spLocks noChangeShapeType="1"/>
          </p:cNvSpPr>
          <p:nvPr/>
        </p:nvSpPr>
        <p:spPr bwMode="auto">
          <a:xfrm flipH="1">
            <a:off x="1322388" y="2092325"/>
            <a:ext cx="3409950" cy="14288"/>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69" name="Text Box 49"/>
          <p:cNvSpPr txBox="1">
            <a:spLocks noChangeArrowheads="1"/>
          </p:cNvSpPr>
          <p:nvPr/>
        </p:nvSpPr>
        <p:spPr bwMode="auto">
          <a:xfrm>
            <a:off x="628650" y="1519238"/>
            <a:ext cx="711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t+3</a:t>
            </a:r>
            <a:endParaRPr lang="el-GR" altLang="en-US" sz="2200">
              <a:solidFill>
                <a:srgbClr val="FFFF00"/>
              </a:solidFill>
              <a:cs typeface="Arial" charset="0"/>
            </a:endParaRPr>
          </a:p>
        </p:txBody>
      </p:sp>
      <p:sp>
        <p:nvSpPr>
          <p:cNvPr id="65570" name="Line 50"/>
          <p:cNvSpPr>
            <a:spLocks noChangeShapeType="1"/>
          </p:cNvSpPr>
          <p:nvPr/>
        </p:nvSpPr>
        <p:spPr bwMode="auto">
          <a:xfrm flipH="1">
            <a:off x="1295400" y="1865313"/>
            <a:ext cx="4019550" cy="28575"/>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71" name="Text Box 53"/>
          <p:cNvSpPr txBox="1">
            <a:spLocks noChangeArrowheads="1"/>
          </p:cNvSpPr>
          <p:nvPr/>
        </p:nvSpPr>
        <p:spPr bwMode="auto">
          <a:xfrm>
            <a:off x="5651500" y="4616450"/>
            <a:ext cx="1190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aseline="0">
                <a:solidFill>
                  <a:srgbClr val="FFFF00"/>
                </a:solidFill>
              </a:rPr>
              <a:t>K</a:t>
            </a:r>
            <a:r>
              <a:rPr lang="de-DE" altLang="en-US" sz="2400">
                <a:solidFill>
                  <a:srgbClr val="FFFF00"/>
                </a:solidFill>
              </a:rPr>
              <a:t>t+3</a:t>
            </a:r>
            <a:r>
              <a:rPr lang="de-DE" altLang="en-US" sz="2400" baseline="0">
                <a:solidFill>
                  <a:srgbClr val="FFFF00"/>
                </a:solidFill>
              </a:rPr>
              <a:t> * </a:t>
            </a:r>
            <a:r>
              <a:rPr lang="el-GR" altLang="en-US" sz="2400" baseline="0">
                <a:solidFill>
                  <a:srgbClr val="FFFF00"/>
                </a:solidFill>
                <a:cs typeface="Arial" charset="0"/>
              </a:rPr>
              <a:t>λ</a:t>
            </a:r>
          </a:p>
        </p:txBody>
      </p:sp>
      <p:sp>
        <p:nvSpPr>
          <p:cNvPr id="65572" name="Text Box 54"/>
          <p:cNvSpPr txBox="1">
            <a:spLocks noChangeArrowheads="1"/>
          </p:cNvSpPr>
          <p:nvPr/>
        </p:nvSpPr>
        <p:spPr bwMode="auto">
          <a:xfrm>
            <a:off x="7607300" y="2822575"/>
            <a:ext cx="1536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00FF00"/>
                </a:solidFill>
              </a:rPr>
              <a:t>S = s*Y</a:t>
            </a:r>
            <a:r>
              <a:rPr lang="de-DE" altLang="en-US" sz="2200" baseline="0">
                <a:solidFill>
                  <a:srgbClr val="FFFF00"/>
                </a:solidFill>
              </a:rPr>
              <a:t>= I</a:t>
            </a:r>
          </a:p>
        </p:txBody>
      </p:sp>
      <p:grpSp>
        <p:nvGrpSpPr>
          <p:cNvPr id="2" name="Group 55"/>
          <p:cNvGrpSpPr>
            <a:grpSpLocks/>
          </p:cNvGrpSpPr>
          <p:nvPr/>
        </p:nvGrpSpPr>
        <p:grpSpPr bwMode="auto">
          <a:xfrm>
            <a:off x="5759450" y="3586163"/>
            <a:ext cx="1181100" cy="3051175"/>
            <a:chOff x="2336" y="2931"/>
            <a:chExt cx="544" cy="1202"/>
          </a:xfrm>
        </p:grpSpPr>
        <p:sp>
          <p:nvSpPr>
            <p:cNvPr id="65581" name="AutoShape 56"/>
            <p:cNvSpPr>
              <a:spLocks/>
            </p:cNvSpPr>
            <p:nvPr/>
          </p:nvSpPr>
          <p:spPr bwMode="auto">
            <a:xfrm rot="5400000">
              <a:off x="2502" y="2765"/>
              <a:ext cx="211" cy="544"/>
            </a:xfrm>
            <a:prstGeom prst="rightBrace">
              <a:avLst>
                <a:gd name="adj1" fmla="val 21485"/>
                <a:gd name="adj2" fmla="val 50000"/>
              </a:avLst>
            </a:prstGeom>
            <a:noFill/>
            <a:ln w="254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5582" name="Freeform 57"/>
            <p:cNvSpPr>
              <a:spLocks/>
            </p:cNvSpPr>
            <p:nvPr/>
          </p:nvSpPr>
          <p:spPr bwMode="auto">
            <a:xfrm>
              <a:off x="2336" y="3135"/>
              <a:ext cx="272" cy="998"/>
            </a:xfrm>
            <a:custGeom>
              <a:avLst/>
              <a:gdLst>
                <a:gd name="T0" fmla="*/ 0 w 706"/>
                <a:gd name="T1" fmla="*/ 0 h 998"/>
                <a:gd name="T2" fmla="*/ 0 w 706"/>
                <a:gd name="T3" fmla="*/ 635 h 998"/>
                <a:gd name="T4" fmla="*/ 0 w 706"/>
                <a:gd name="T5" fmla="*/ 998 h 998"/>
                <a:gd name="T6" fmla="*/ 0 60000 65536"/>
                <a:gd name="T7" fmla="*/ 0 60000 65536"/>
                <a:gd name="T8" fmla="*/ 0 60000 65536"/>
                <a:gd name="T9" fmla="*/ 0 w 706"/>
                <a:gd name="T10" fmla="*/ 0 h 998"/>
                <a:gd name="T11" fmla="*/ 706 w 706"/>
                <a:gd name="T12" fmla="*/ 998 h 998"/>
              </a:gdLst>
              <a:ahLst/>
              <a:cxnLst>
                <a:cxn ang="T6">
                  <a:pos x="T0" y="T1"/>
                </a:cxn>
                <a:cxn ang="T7">
                  <a:pos x="T2" y="T3"/>
                </a:cxn>
                <a:cxn ang="T8">
                  <a:pos x="T4" y="T5"/>
                </a:cxn>
              </a:cxnLst>
              <a:rect l="T9" t="T10" r="T11" b="T12"/>
              <a:pathLst>
                <a:path w="706" h="998">
                  <a:moveTo>
                    <a:pt x="703" y="0"/>
                  </a:moveTo>
                  <a:cubicBezTo>
                    <a:pt x="704" y="234"/>
                    <a:pt x="706" y="469"/>
                    <a:pt x="589" y="635"/>
                  </a:cubicBezTo>
                  <a:cubicBezTo>
                    <a:pt x="472" y="801"/>
                    <a:pt x="236" y="899"/>
                    <a:pt x="0" y="998"/>
                  </a:cubicBezTo>
                </a:path>
              </a:pathLst>
            </a:custGeom>
            <a:noFill/>
            <a:ln w="25400" cap="flat" cmpd="sng">
              <a:solidFill>
                <a:srgbClr val="FF0000"/>
              </a:solidFill>
              <a:prstDash val="solid"/>
              <a:round/>
              <a:headEnd type="none" w="med" len="lg"/>
              <a:tailEnd type="triangl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grpSp>
      <p:sp>
        <p:nvSpPr>
          <p:cNvPr id="65574" name="Text Box 58"/>
          <p:cNvSpPr txBox="1">
            <a:spLocks noChangeArrowheads="1"/>
          </p:cNvSpPr>
          <p:nvPr/>
        </p:nvSpPr>
        <p:spPr bwMode="auto">
          <a:xfrm>
            <a:off x="3376613" y="6461125"/>
            <a:ext cx="6683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t+1</a:t>
            </a:r>
            <a:endParaRPr lang="el-GR" altLang="en-US" sz="2200">
              <a:solidFill>
                <a:srgbClr val="FFFF00"/>
              </a:solidFill>
            </a:endParaRPr>
          </a:p>
        </p:txBody>
      </p:sp>
      <p:sp>
        <p:nvSpPr>
          <p:cNvPr id="65575" name="Line 59"/>
          <p:cNvSpPr>
            <a:spLocks noChangeShapeType="1"/>
          </p:cNvSpPr>
          <p:nvPr/>
        </p:nvSpPr>
        <p:spPr bwMode="auto">
          <a:xfrm rot="5400000">
            <a:off x="3679032" y="6182519"/>
            <a:ext cx="290512" cy="3048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76" name="Text Box 60"/>
          <p:cNvSpPr txBox="1">
            <a:spLocks noChangeArrowheads="1"/>
          </p:cNvSpPr>
          <p:nvPr/>
        </p:nvSpPr>
        <p:spPr bwMode="auto">
          <a:xfrm>
            <a:off x="4114800" y="6450013"/>
            <a:ext cx="6683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t+2</a:t>
            </a:r>
            <a:endParaRPr lang="el-GR" altLang="en-US" sz="2200">
              <a:solidFill>
                <a:srgbClr val="FFFF00"/>
              </a:solidFill>
            </a:endParaRPr>
          </a:p>
        </p:txBody>
      </p:sp>
      <p:sp>
        <p:nvSpPr>
          <p:cNvPr id="65577" name="Line 61"/>
          <p:cNvSpPr>
            <a:spLocks noChangeShapeType="1"/>
          </p:cNvSpPr>
          <p:nvPr/>
        </p:nvSpPr>
        <p:spPr bwMode="auto">
          <a:xfrm rot="5400000">
            <a:off x="4417218" y="6171407"/>
            <a:ext cx="290513" cy="3048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78" name="Text Box 62"/>
          <p:cNvSpPr txBox="1">
            <a:spLocks noChangeArrowheads="1"/>
          </p:cNvSpPr>
          <p:nvPr/>
        </p:nvSpPr>
        <p:spPr bwMode="auto">
          <a:xfrm>
            <a:off x="4675188" y="6451600"/>
            <a:ext cx="6683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t+3</a:t>
            </a:r>
            <a:endParaRPr lang="el-GR" altLang="en-US" sz="2200">
              <a:solidFill>
                <a:srgbClr val="FFFF00"/>
              </a:solidFill>
            </a:endParaRPr>
          </a:p>
        </p:txBody>
      </p:sp>
      <p:sp>
        <p:nvSpPr>
          <p:cNvPr id="65579" name="Line 63"/>
          <p:cNvSpPr>
            <a:spLocks noChangeShapeType="1"/>
          </p:cNvSpPr>
          <p:nvPr/>
        </p:nvSpPr>
        <p:spPr bwMode="auto">
          <a:xfrm rot="5400000">
            <a:off x="4977607" y="6172994"/>
            <a:ext cx="290512" cy="3048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80" name="Text Box 64"/>
          <p:cNvSpPr txBox="1">
            <a:spLocks noChangeArrowheads="1"/>
          </p:cNvSpPr>
          <p:nvPr/>
        </p:nvSpPr>
        <p:spPr bwMode="auto">
          <a:xfrm>
            <a:off x="6527800" y="1146175"/>
            <a:ext cx="2162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640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640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640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64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4073" grpId="0"/>
      <p:bldP spid="5164074" grpId="0" animBg="1"/>
      <p:bldP spid="5164077" grpId="0"/>
      <p:bldP spid="51640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solidFill>
                  <a:srgbClr val="FFFFFF"/>
                </a:solidFill>
              </a:rPr>
              <a:t>- </a:t>
            </a:r>
            <a:fld id="{C446D117-AA76-4DEC-87C0-C192DEFC1D6A}" type="slidenum">
              <a:rPr lang="de-DE" altLang="en-US" sz="1600" smtClean="0">
                <a:solidFill>
                  <a:srgbClr val="FFFFFF"/>
                </a:solidFill>
              </a:rPr>
              <a:pPr>
                <a:spcBef>
                  <a:spcPct val="0"/>
                </a:spcBef>
                <a:buClrTx/>
                <a:buFontTx/>
                <a:buNone/>
              </a:pPr>
              <a:t>33</a:t>
            </a:fld>
            <a:r>
              <a:rPr lang="de-DE" altLang="en-US" sz="1600">
                <a:solidFill>
                  <a:srgbClr val="FFFFFF"/>
                </a:solidFill>
              </a:rPr>
              <a:t> -</a:t>
            </a:r>
          </a:p>
        </p:txBody>
      </p:sp>
      <p:sp>
        <p:nvSpPr>
          <p:cNvPr id="6656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solidFill>
                  <a:srgbClr val="FFFFFF"/>
                </a:solidFill>
              </a:rPr>
              <a:t>Prof. Dr. Rainer Maurer</a:t>
            </a:r>
          </a:p>
        </p:txBody>
      </p:sp>
      <p:graphicFrame>
        <p:nvGraphicFramePr>
          <p:cNvPr id="66564" name="Object 23"/>
          <p:cNvGraphicFramePr>
            <a:graphicFrameLocks/>
          </p:cNvGraphicFramePr>
          <p:nvPr/>
        </p:nvGraphicFramePr>
        <p:xfrm>
          <a:off x="1216025" y="1033463"/>
          <a:ext cx="6927850" cy="5416550"/>
        </p:xfrm>
        <a:graphic>
          <a:graphicData uri="http://schemas.openxmlformats.org/presentationml/2006/ole">
            <mc:AlternateContent xmlns:mc="http://schemas.openxmlformats.org/markup-compatibility/2006">
              <mc:Choice xmlns:v="urn:schemas-microsoft-com:vml" Requires="v">
                <p:oleObj spid="_x0000_s66833" name="Diagramm" r:id="rId4" imgW="7448646" imgH="5324400" progId="MSGraph.Chart.8">
                  <p:embed followColorScheme="full"/>
                </p:oleObj>
              </mc:Choice>
              <mc:Fallback>
                <p:oleObj name="Diagramm" r:id="rId4" imgW="7448646" imgH="5324400" progId="MSGraph.Chart.8">
                  <p:embed followColorScheme="full"/>
                  <p:pic>
                    <p:nvPicPr>
                      <p:cNvPr id="0" name="Object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033463"/>
                        <a:ext cx="692785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5" name="Text Box 24"/>
          <p:cNvSpPr txBox="1">
            <a:spLocks noChangeArrowheads="1"/>
          </p:cNvSpPr>
          <p:nvPr/>
        </p:nvSpPr>
        <p:spPr bwMode="auto">
          <a:xfrm>
            <a:off x="836613" y="112077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Y</a:t>
            </a:r>
            <a:r>
              <a:rPr lang="de-DE" altLang="en-US" sz="1800" baseline="0">
                <a:solidFill>
                  <a:srgbClr val="FFFFFF"/>
                </a:solidFill>
              </a:rPr>
              <a:t>  </a:t>
            </a:r>
          </a:p>
        </p:txBody>
      </p:sp>
      <p:sp>
        <p:nvSpPr>
          <p:cNvPr id="66566" name="Text Box 25"/>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solidFill>
                  <a:srgbClr val="FFFFFF"/>
                </a:solidFill>
              </a:rPr>
              <a:t>K</a:t>
            </a:r>
            <a:r>
              <a:rPr lang="de-DE" altLang="en-US" sz="1800" baseline="0">
                <a:solidFill>
                  <a:srgbClr val="FFFFFF"/>
                </a:solidFill>
              </a:rPr>
              <a:t>  </a:t>
            </a:r>
          </a:p>
        </p:txBody>
      </p:sp>
      <p:sp>
        <p:nvSpPr>
          <p:cNvPr id="4974595" name="Rectangle 3"/>
          <p:cNvSpPr>
            <a:spLocks noGrp="1" noChangeArrowheads="1"/>
          </p:cNvSpPr>
          <p:nvPr>
            <p:ph type="title"/>
          </p:nvPr>
        </p:nvSpPr>
        <p:spPr>
          <a:xfrm>
            <a:off x="0" y="31750"/>
            <a:ext cx="9144000" cy="1100138"/>
          </a:xfrm>
        </p:spPr>
        <p:txBody>
          <a:bodyPr/>
          <a:lstStyle/>
          <a:p>
            <a:pPr eaLnBrk="1" hangingPunct="1">
              <a:defRPr/>
            </a:pPr>
            <a:r>
              <a:rPr lang="en-US" sz="2400" dirty="0"/>
              <a:t>2. Economic Growth in Open Economies</a:t>
            </a:r>
            <a:br>
              <a:rPr lang="de-DE" sz="2400" dirty="0"/>
            </a:br>
            <a:r>
              <a:rPr lang="de-DE" sz="2400" dirty="0"/>
              <a:t>2.2. The Solow-Swan Model</a:t>
            </a:r>
            <a:endParaRPr lang="de-DE" sz="2200" b="0" dirty="0"/>
          </a:p>
        </p:txBody>
      </p:sp>
      <p:sp>
        <p:nvSpPr>
          <p:cNvPr id="66568" name="Arc 4"/>
          <p:cNvSpPr>
            <a:spLocks/>
          </p:cNvSpPr>
          <p:nvPr/>
        </p:nvSpPr>
        <p:spPr bwMode="auto">
          <a:xfrm flipH="1">
            <a:off x="1358900" y="3049588"/>
            <a:ext cx="6270625" cy="31480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66569" name="Arc 5"/>
          <p:cNvSpPr>
            <a:spLocks/>
          </p:cNvSpPr>
          <p:nvPr/>
        </p:nvSpPr>
        <p:spPr bwMode="auto">
          <a:xfrm flipH="1">
            <a:off x="1346200" y="1570038"/>
            <a:ext cx="6270625" cy="46291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66570" name="Line 6"/>
          <p:cNvSpPr>
            <a:spLocks noChangeShapeType="1"/>
          </p:cNvSpPr>
          <p:nvPr/>
        </p:nvSpPr>
        <p:spPr bwMode="auto">
          <a:xfrm flipV="1">
            <a:off x="1335088" y="1857375"/>
            <a:ext cx="6370637" cy="42973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71" name="Text Box 9"/>
          <p:cNvSpPr txBox="1">
            <a:spLocks noChangeArrowheads="1"/>
          </p:cNvSpPr>
          <p:nvPr/>
        </p:nvSpPr>
        <p:spPr bwMode="auto">
          <a:xfrm>
            <a:off x="6527800" y="1146175"/>
            <a:ext cx="2162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
        <p:nvSpPr>
          <p:cNvPr id="66572" name="Text Box 10"/>
          <p:cNvSpPr txBox="1">
            <a:spLocks noChangeArrowheads="1"/>
          </p:cNvSpPr>
          <p:nvPr/>
        </p:nvSpPr>
        <p:spPr bwMode="auto">
          <a:xfrm>
            <a:off x="7372350" y="213360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66FFFF"/>
                </a:solidFill>
              </a:rPr>
              <a:t>K*</a:t>
            </a:r>
            <a:r>
              <a:rPr lang="el-GR" altLang="en-US" sz="2200" baseline="0">
                <a:solidFill>
                  <a:srgbClr val="66FFFF"/>
                </a:solidFill>
                <a:cs typeface="Arial" charset="0"/>
              </a:rPr>
              <a:t>λ</a:t>
            </a:r>
          </a:p>
        </p:txBody>
      </p:sp>
      <p:sp>
        <p:nvSpPr>
          <p:cNvPr id="66573" name="Text Box 11"/>
          <p:cNvSpPr txBox="1">
            <a:spLocks noChangeArrowheads="1"/>
          </p:cNvSpPr>
          <p:nvPr/>
        </p:nvSpPr>
        <p:spPr bwMode="auto">
          <a:xfrm>
            <a:off x="6523038" y="3100388"/>
            <a:ext cx="26797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00FF00"/>
                </a:solidFill>
              </a:rPr>
              <a:t>s*Y(A,B,P,L,H,K)= I</a:t>
            </a:r>
          </a:p>
        </p:txBody>
      </p:sp>
      <p:sp>
        <p:nvSpPr>
          <p:cNvPr id="4974604" name="Line 12"/>
          <p:cNvSpPr>
            <a:spLocks noChangeShapeType="1"/>
          </p:cNvSpPr>
          <p:nvPr/>
        </p:nvSpPr>
        <p:spPr bwMode="auto">
          <a:xfrm>
            <a:off x="5705475" y="1757363"/>
            <a:ext cx="14288" cy="4411662"/>
          </a:xfrm>
          <a:prstGeom prst="line">
            <a:avLst/>
          </a:prstGeom>
          <a:noFill/>
          <a:ln w="38100">
            <a:solidFill>
              <a:srgbClr val="FF00FF"/>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974605" name="Text Box 13"/>
          <p:cNvSpPr txBox="1">
            <a:spLocks noChangeArrowheads="1"/>
          </p:cNvSpPr>
          <p:nvPr/>
        </p:nvSpPr>
        <p:spPr bwMode="auto">
          <a:xfrm>
            <a:off x="5526088" y="6240463"/>
            <a:ext cx="55403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dirty="0">
                <a:solidFill>
                  <a:srgbClr val="FF33CC"/>
                </a:solidFill>
              </a:rPr>
              <a:t>K*</a:t>
            </a:r>
            <a:endParaRPr lang="el-GR" altLang="en-US" sz="2200" dirty="0">
              <a:solidFill>
                <a:srgbClr val="FF33CC"/>
              </a:solidFill>
              <a:cs typeface="Arial" charset="0"/>
            </a:endParaRPr>
          </a:p>
        </p:txBody>
      </p:sp>
      <p:sp>
        <p:nvSpPr>
          <p:cNvPr id="66576" name="AutoShape 14"/>
          <p:cNvSpPr>
            <a:spLocks/>
          </p:cNvSpPr>
          <p:nvPr/>
        </p:nvSpPr>
        <p:spPr bwMode="auto">
          <a:xfrm>
            <a:off x="5803900" y="3236913"/>
            <a:ext cx="334963" cy="2889250"/>
          </a:xfrm>
          <a:prstGeom prst="rightBrace">
            <a:avLst>
              <a:gd name="adj1" fmla="val 71880"/>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66577" name="AutoShape 16"/>
          <p:cNvSpPr>
            <a:spLocks/>
          </p:cNvSpPr>
          <p:nvPr/>
        </p:nvSpPr>
        <p:spPr bwMode="auto">
          <a:xfrm>
            <a:off x="5783263" y="1792288"/>
            <a:ext cx="334962" cy="1379537"/>
          </a:xfrm>
          <a:prstGeom prst="rightBrace">
            <a:avLst>
              <a:gd name="adj1" fmla="val 34321"/>
              <a:gd name="adj2" fmla="val 50000"/>
            </a:avLst>
          </a:prstGeom>
          <a:noFill/>
          <a:ln w="254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endParaRPr lang="de-DE" altLang="en-US" sz="2400" b="0" baseline="0">
              <a:solidFill>
                <a:srgbClr val="FFFFFF"/>
              </a:solidFill>
            </a:endParaRPr>
          </a:p>
        </p:txBody>
      </p:sp>
      <p:sp>
        <p:nvSpPr>
          <p:cNvPr id="4974609" name="Text Box 17"/>
          <p:cNvSpPr txBox="1">
            <a:spLocks noChangeArrowheads="1"/>
          </p:cNvSpPr>
          <p:nvPr/>
        </p:nvSpPr>
        <p:spPr bwMode="auto">
          <a:xfrm>
            <a:off x="114300" y="1522413"/>
            <a:ext cx="566738"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dirty="0">
                <a:solidFill>
                  <a:srgbClr val="FF33CC"/>
                </a:solidFill>
              </a:rPr>
              <a:t>Y*</a:t>
            </a:r>
            <a:endParaRPr lang="el-GR" altLang="en-US" sz="2200" dirty="0">
              <a:solidFill>
                <a:srgbClr val="FF33CC"/>
              </a:solidFill>
              <a:cs typeface="Arial" charset="0"/>
            </a:endParaRPr>
          </a:p>
        </p:txBody>
      </p:sp>
      <p:sp>
        <p:nvSpPr>
          <p:cNvPr id="66579" name="Text Box 18"/>
          <p:cNvSpPr txBox="1">
            <a:spLocks noChangeArrowheads="1"/>
          </p:cNvSpPr>
          <p:nvPr/>
        </p:nvSpPr>
        <p:spPr bwMode="auto">
          <a:xfrm>
            <a:off x="6113463" y="2273300"/>
            <a:ext cx="5667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C*</a:t>
            </a:r>
            <a:r>
              <a:rPr lang="de-DE" altLang="en-US" sz="2200">
                <a:solidFill>
                  <a:srgbClr val="FFFF00"/>
                </a:solidFill>
              </a:rPr>
              <a:t>t</a:t>
            </a:r>
            <a:endParaRPr lang="el-GR" altLang="en-US" sz="2200">
              <a:solidFill>
                <a:srgbClr val="FFFF00"/>
              </a:solidFill>
              <a:cs typeface="Arial" charset="0"/>
            </a:endParaRPr>
          </a:p>
        </p:txBody>
      </p:sp>
      <p:sp>
        <p:nvSpPr>
          <p:cNvPr id="4974611" name="Text Box 19"/>
          <p:cNvSpPr txBox="1">
            <a:spLocks noChangeArrowheads="1"/>
          </p:cNvSpPr>
          <p:nvPr/>
        </p:nvSpPr>
        <p:spPr bwMode="auto">
          <a:xfrm>
            <a:off x="6405563" y="4016375"/>
            <a:ext cx="1801812"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dirty="0">
                <a:solidFill>
                  <a:srgbClr val="FF33CC"/>
                </a:solidFill>
              </a:rPr>
              <a:t>K*</a:t>
            </a:r>
            <a:r>
              <a:rPr lang="de-DE" altLang="en-US" sz="2200" dirty="0">
                <a:solidFill>
                  <a:srgbClr val="FF33CC"/>
                </a:solidFill>
              </a:rPr>
              <a:t> </a:t>
            </a:r>
            <a:r>
              <a:rPr lang="de-DE" altLang="en-US" sz="2200" baseline="0" dirty="0">
                <a:solidFill>
                  <a:srgbClr val="FF33CC"/>
                </a:solidFill>
              </a:rPr>
              <a:t>– K*</a:t>
            </a:r>
            <a:r>
              <a:rPr lang="de-DE" altLang="en-US" sz="2200" dirty="0">
                <a:solidFill>
                  <a:srgbClr val="FF33CC"/>
                </a:solidFill>
              </a:rPr>
              <a:t> </a:t>
            </a:r>
            <a:r>
              <a:rPr lang="de-DE" altLang="en-US" sz="2200" baseline="0" dirty="0">
                <a:solidFill>
                  <a:srgbClr val="FF33CC"/>
                </a:solidFill>
              </a:rPr>
              <a:t>= 0</a:t>
            </a:r>
            <a:endParaRPr lang="el-GR" altLang="en-US" sz="2400" baseline="0" dirty="0">
              <a:solidFill>
                <a:srgbClr val="FF33CC"/>
              </a:solidFill>
            </a:endParaRPr>
          </a:p>
        </p:txBody>
      </p:sp>
      <p:sp>
        <p:nvSpPr>
          <p:cNvPr id="66581" name="Text Box 20"/>
          <p:cNvSpPr txBox="1">
            <a:spLocks noChangeArrowheads="1"/>
          </p:cNvSpPr>
          <p:nvPr/>
        </p:nvSpPr>
        <p:spPr bwMode="auto">
          <a:xfrm>
            <a:off x="6215063" y="4449763"/>
            <a:ext cx="1766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I*</a:t>
            </a:r>
            <a:r>
              <a:rPr lang="de-DE" altLang="en-US" sz="2200">
                <a:solidFill>
                  <a:srgbClr val="FFFF00"/>
                </a:solidFill>
              </a:rPr>
              <a:t>t</a:t>
            </a:r>
            <a:r>
              <a:rPr lang="de-DE" altLang="en-US" sz="2200" baseline="0">
                <a:solidFill>
                  <a:srgbClr val="FFFF00"/>
                </a:solidFill>
              </a:rPr>
              <a:t> = </a:t>
            </a:r>
            <a:r>
              <a:rPr lang="de-DE" altLang="en-US" sz="2400" baseline="0">
                <a:solidFill>
                  <a:srgbClr val="FFFF00"/>
                </a:solidFill>
              </a:rPr>
              <a:t>K</a:t>
            </a:r>
            <a:r>
              <a:rPr lang="de-DE" altLang="en-US" sz="2400">
                <a:solidFill>
                  <a:srgbClr val="FFFF00"/>
                </a:solidFill>
              </a:rPr>
              <a:t>t</a:t>
            </a:r>
            <a:r>
              <a:rPr lang="de-DE" altLang="en-US" sz="2400" baseline="0">
                <a:solidFill>
                  <a:srgbClr val="FFFF00"/>
                </a:solidFill>
              </a:rPr>
              <a:t> * </a:t>
            </a:r>
            <a:r>
              <a:rPr lang="el-GR" altLang="en-US" sz="2400" baseline="0">
                <a:solidFill>
                  <a:srgbClr val="FFFF00"/>
                </a:solidFill>
                <a:cs typeface="Arial" charset="0"/>
              </a:rPr>
              <a:t>λ</a:t>
            </a:r>
          </a:p>
        </p:txBody>
      </p:sp>
      <p:sp>
        <p:nvSpPr>
          <p:cNvPr id="4974613" name="Line 21"/>
          <p:cNvSpPr>
            <a:spLocks noChangeShapeType="1"/>
          </p:cNvSpPr>
          <p:nvPr/>
        </p:nvSpPr>
        <p:spPr bwMode="auto">
          <a:xfrm flipH="1">
            <a:off x="700088" y="1779588"/>
            <a:ext cx="5003800" cy="1587"/>
          </a:xfrm>
          <a:prstGeom prst="line">
            <a:avLst/>
          </a:prstGeom>
          <a:noFill/>
          <a:ln w="38100">
            <a:solidFill>
              <a:srgbClr val="FF00FF"/>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974614" name="Line 22"/>
          <p:cNvSpPr>
            <a:spLocks noChangeShapeType="1"/>
          </p:cNvSpPr>
          <p:nvPr/>
        </p:nvSpPr>
        <p:spPr bwMode="auto">
          <a:xfrm>
            <a:off x="5791200" y="3279775"/>
            <a:ext cx="593725" cy="798513"/>
          </a:xfrm>
          <a:prstGeom prst="line">
            <a:avLst/>
          </a:prstGeom>
          <a:noFill/>
          <a:ln w="38100">
            <a:solidFill>
              <a:srgbClr val="FF00FF"/>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84" name="Text Box 27"/>
          <p:cNvSpPr txBox="1">
            <a:spLocks noChangeArrowheads="1"/>
          </p:cNvSpPr>
          <p:nvPr/>
        </p:nvSpPr>
        <p:spPr bwMode="auto">
          <a:xfrm>
            <a:off x="3376613" y="6461125"/>
            <a:ext cx="6683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t+1</a:t>
            </a:r>
            <a:endParaRPr lang="el-GR" altLang="en-US" sz="2200">
              <a:solidFill>
                <a:srgbClr val="FFFF00"/>
              </a:solidFill>
            </a:endParaRPr>
          </a:p>
        </p:txBody>
      </p:sp>
      <p:sp>
        <p:nvSpPr>
          <p:cNvPr id="66585" name="Line 28"/>
          <p:cNvSpPr>
            <a:spLocks noChangeShapeType="1"/>
          </p:cNvSpPr>
          <p:nvPr/>
        </p:nvSpPr>
        <p:spPr bwMode="auto">
          <a:xfrm rot="5400000">
            <a:off x="3679032" y="6182519"/>
            <a:ext cx="290512" cy="3048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86" name="Text Box 29"/>
          <p:cNvSpPr txBox="1">
            <a:spLocks noChangeArrowheads="1"/>
          </p:cNvSpPr>
          <p:nvPr/>
        </p:nvSpPr>
        <p:spPr bwMode="auto">
          <a:xfrm>
            <a:off x="4114800" y="6450013"/>
            <a:ext cx="6683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t+2</a:t>
            </a:r>
            <a:endParaRPr lang="el-GR" altLang="en-US" sz="2200">
              <a:solidFill>
                <a:srgbClr val="FFFF00"/>
              </a:solidFill>
            </a:endParaRPr>
          </a:p>
        </p:txBody>
      </p:sp>
      <p:sp>
        <p:nvSpPr>
          <p:cNvPr id="66587" name="Line 30"/>
          <p:cNvSpPr>
            <a:spLocks noChangeShapeType="1"/>
          </p:cNvSpPr>
          <p:nvPr/>
        </p:nvSpPr>
        <p:spPr bwMode="auto">
          <a:xfrm rot="5400000">
            <a:off x="4417218" y="6171407"/>
            <a:ext cx="290513" cy="3048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88" name="Text Box 31"/>
          <p:cNvSpPr txBox="1">
            <a:spLocks noChangeArrowheads="1"/>
          </p:cNvSpPr>
          <p:nvPr/>
        </p:nvSpPr>
        <p:spPr bwMode="auto">
          <a:xfrm>
            <a:off x="4675188" y="6451600"/>
            <a:ext cx="6683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t+3</a:t>
            </a:r>
            <a:endParaRPr lang="el-GR" altLang="en-US" sz="2200">
              <a:solidFill>
                <a:srgbClr val="FFFF00"/>
              </a:solidFill>
            </a:endParaRPr>
          </a:p>
        </p:txBody>
      </p:sp>
      <p:sp>
        <p:nvSpPr>
          <p:cNvPr id="66589" name="Line 32"/>
          <p:cNvSpPr>
            <a:spLocks noChangeShapeType="1"/>
          </p:cNvSpPr>
          <p:nvPr/>
        </p:nvSpPr>
        <p:spPr bwMode="auto">
          <a:xfrm rot="5400000">
            <a:off x="4977607" y="6172994"/>
            <a:ext cx="290512" cy="3048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90" name="Text Box 34"/>
          <p:cNvSpPr txBox="1">
            <a:spLocks noChangeArrowheads="1"/>
          </p:cNvSpPr>
          <p:nvPr/>
        </p:nvSpPr>
        <p:spPr bwMode="auto">
          <a:xfrm>
            <a:off x="5197475" y="6453188"/>
            <a:ext cx="6683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t+4</a:t>
            </a:r>
            <a:endParaRPr lang="el-GR" altLang="en-US" sz="2200">
              <a:solidFill>
                <a:srgbClr val="FFFF00"/>
              </a:solidFill>
            </a:endParaRPr>
          </a:p>
        </p:txBody>
      </p:sp>
      <p:sp>
        <p:nvSpPr>
          <p:cNvPr id="66591" name="Line 35"/>
          <p:cNvSpPr>
            <a:spLocks noChangeShapeType="1"/>
          </p:cNvSpPr>
          <p:nvPr/>
        </p:nvSpPr>
        <p:spPr bwMode="auto">
          <a:xfrm rot="5400000">
            <a:off x="5347493" y="6238082"/>
            <a:ext cx="265113" cy="1778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92" name="Text Box 36"/>
          <p:cNvSpPr txBox="1">
            <a:spLocks noChangeArrowheads="1"/>
          </p:cNvSpPr>
          <p:nvPr/>
        </p:nvSpPr>
        <p:spPr bwMode="auto">
          <a:xfrm>
            <a:off x="668338" y="2230438"/>
            <a:ext cx="711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t+1</a:t>
            </a:r>
            <a:endParaRPr lang="el-GR" altLang="en-US" sz="2200">
              <a:solidFill>
                <a:srgbClr val="FFFF00"/>
              </a:solidFill>
              <a:cs typeface="Arial" charset="0"/>
            </a:endParaRPr>
          </a:p>
        </p:txBody>
      </p:sp>
      <p:sp>
        <p:nvSpPr>
          <p:cNvPr id="66593" name="Line 37"/>
          <p:cNvSpPr>
            <a:spLocks noChangeShapeType="1"/>
          </p:cNvSpPr>
          <p:nvPr/>
        </p:nvSpPr>
        <p:spPr bwMode="auto">
          <a:xfrm flipH="1">
            <a:off x="1335088" y="2447925"/>
            <a:ext cx="2627312" cy="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94" name="Line 38"/>
          <p:cNvSpPr>
            <a:spLocks noChangeShapeType="1"/>
          </p:cNvSpPr>
          <p:nvPr/>
        </p:nvSpPr>
        <p:spPr bwMode="auto">
          <a:xfrm flipH="1">
            <a:off x="4719638" y="2074863"/>
            <a:ext cx="15875" cy="4094162"/>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95" name="Line 39"/>
          <p:cNvSpPr>
            <a:spLocks noChangeShapeType="1"/>
          </p:cNvSpPr>
          <p:nvPr/>
        </p:nvSpPr>
        <p:spPr bwMode="auto">
          <a:xfrm>
            <a:off x="3033713" y="3005138"/>
            <a:ext cx="0" cy="3192462"/>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96" name="Text Box 40"/>
          <p:cNvSpPr txBox="1">
            <a:spLocks noChangeArrowheads="1"/>
          </p:cNvSpPr>
          <p:nvPr/>
        </p:nvSpPr>
        <p:spPr bwMode="auto">
          <a:xfrm>
            <a:off x="669925" y="2773363"/>
            <a:ext cx="5667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a:t>
            </a:r>
            <a:endParaRPr lang="el-GR" altLang="en-US" sz="2200">
              <a:solidFill>
                <a:srgbClr val="FFFF00"/>
              </a:solidFill>
              <a:cs typeface="Arial" charset="0"/>
            </a:endParaRPr>
          </a:p>
        </p:txBody>
      </p:sp>
      <p:sp>
        <p:nvSpPr>
          <p:cNvPr id="66597" name="Line 41"/>
          <p:cNvSpPr>
            <a:spLocks noChangeShapeType="1"/>
          </p:cNvSpPr>
          <p:nvPr/>
        </p:nvSpPr>
        <p:spPr bwMode="auto">
          <a:xfrm flipH="1">
            <a:off x="1335088" y="3019425"/>
            <a:ext cx="1698625" cy="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98" name="Line 42"/>
          <p:cNvSpPr>
            <a:spLocks noChangeShapeType="1"/>
          </p:cNvSpPr>
          <p:nvPr/>
        </p:nvSpPr>
        <p:spPr bwMode="auto">
          <a:xfrm flipH="1">
            <a:off x="3948113" y="2438400"/>
            <a:ext cx="15875" cy="3730625"/>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99" name="Line 43"/>
          <p:cNvSpPr>
            <a:spLocks noChangeShapeType="1"/>
          </p:cNvSpPr>
          <p:nvPr/>
        </p:nvSpPr>
        <p:spPr bwMode="auto">
          <a:xfrm flipH="1">
            <a:off x="5278438" y="1857375"/>
            <a:ext cx="30162" cy="4341813"/>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600" name="Text Box 44"/>
          <p:cNvSpPr txBox="1">
            <a:spLocks noChangeArrowheads="1"/>
          </p:cNvSpPr>
          <p:nvPr/>
        </p:nvSpPr>
        <p:spPr bwMode="auto">
          <a:xfrm>
            <a:off x="641350" y="1957388"/>
            <a:ext cx="711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t+2</a:t>
            </a:r>
            <a:endParaRPr lang="el-GR" altLang="en-US" sz="2200">
              <a:solidFill>
                <a:srgbClr val="FFFF00"/>
              </a:solidFill>
              <a:cs typeface="Arial" charset="0"/>
            </a:endParaRPr>
          </a:p>
        </p:txBody>
      </p:sp>
      <p:sp>
        <p:nvSpPr>
          <p:cNvPr id="66601" name="Line 45"/>
          <p:cNvSpPr>
            <a:spLocks noChangeShapeType="1"/>
          </p:cNvSpPr>
          <p:nvPr/>
        </p:nvSpPr>
        <p:spPr bwMode="auto">
          <a:xfrm flipH="1">
            <a:off x="1322388" y="2092325"/>
            <a:ext cx="3409950" cy="14288"/>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602" name="Line 47"/>
          <p:cNvSpPr>
            <a:spLocks noChangeShapeType="1"/>
          </p:cNvSpPr>
          <p:nvPr/>
        </p:nvSpPr>
        <p:spPr bwMode="auto">
          <a:xfrm flipH="1">
            <a:off x="1295400" y="1865313"/>
            <a:ext cx="4019550" cy="28575"/>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603" name="Text Box 48"/>
          <p:cNvSpPr txBox="1">
            <a:spLocks noChangeArrowheads="1"/>
          </p:cNvSpPr>
          <p:nvPr/>
        </p:nvSpPr>
        <p:spPr bwMode="auto">
          <a:xfrm>
            <a:off x="654050" y="1735138"/>
            <a:ext cx="711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t+3</a:t>
            </a:r>
            <a:endParaRPr lang="el-GR" altLang="en-US" sz="2200">
              <a:solidFill>
                <a:srgbClr val="FFFF00"/>
              </a:solidFill>
              <a:cs typeface="Arial" charset="0"/>
            </a:endParaRPr>
          </a:p>
        </p:txBody>
      </p:sp>
      <p:sp>
        <p:nvSpPr>
          <p:cNvPr id="66604" name="Line 49"/>
          <p:cNvSpPr>
            <a:spLocks noChangeShapeType="1"/>
          </p:cNvSpPr>
          <p:nvPr/>
        </p:nvSpPr>
        <p:spPr bwMode="auto">
          <a:xfrm>
            <a:off x="5554663" y="1822450"/>
            <a:ext cx="14287" cy="4348163"/>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605" name="Line 50"/>
          <p:cNvSpPr>
            <a:spLocks noChangeShapeType="1"/>
          </p:cNvSpPr>
          <p:nvPr/>
        </p:nvSpPr>
        <p:spPr bwMode="auto">
          <a:xfrm flipH="1">
            <a:off x="1349375" y="1831975"/>
            <a:ext cx="4203700" cy="1588"/>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606" name="Text Box 51"/>
          <p:cNvSpPr txBox="1">
            <a:spLocks noChangeArrowheads="1"/>
          </p:cNvSpPr>
          <p:nvPr/>
        </p:nvSpPr>
        <p:spPr bwMode="auto">
          <a:xfrm>
            <a:off x="655638" y="1533525"/>
            <a:ext cx="711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t+4</a:t>
            </a:r>
            <a:endParaRPr lang="el-GR" altLang="en-US" sz="2200">
              <a:solidFill>
                <a:srgbClr val="FFFF00"/>
              </a:solidFill>
              <a:cs typeface="Arial" charset="0"/>
            </a:endParaRPr>
          </a:p>
        </p:txBody>
      </p:sp>
      <p:sp>
        <p:nvSpPr>
          <p:cNvPr id="4974644" name="Text Box 52"/>
          <p:cNvSpPr txBox="1">
            <a:spLocks noChangeArrowheads="1"/>
          </p:cNvSpPr>
          <p:nvPr/>
        </p:nvSpPr>
        <p:spPr bwMode="auto">
          <a:xfrm>
            <a:off x="7575550" y="5033963"/>
            <a:ext cx="1339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50000"/>
              </a:spcBef>
              <a:buClrTx/>
              <a:buFontTx/>
              <a:buNone/>
            </a:pPr>
            <a:r>
              <a:rPr lang="de-DE" altLang="en-US" sz="2200" baseline="0">
                <a:solidFill>
                  <a:srgbClr val="FF33CC"/>
                </a:solidFill>
              </a:rPr>
              <a:t>Steady State!</a:t>
            </a:r>
            <a:endParaRPr lang="el-GR" altLang="en-US" sz="2400" baseline="0">
              <a:solidFill>
                <a:srgbClr val="FF33CC"/>
              </a:solidFill>
            </a:endParaRPr>
          </a:p>
        </p:txBody>
      </p:sp>
      <p:sp>
        <p:nvSpPr>
          <p:cNvPr id="4974645" name="Line 53"/>
          <p:cNvSpPr>
            <a:spLocks noChangeShapeType="1"/>
          </p:cNvSpPr>
          <p:nvPr/>
        </p:nvSpPr>
        <p:spPr bwMode="auto">
          <a:xfrm>
            <a:off x="8066088" y="4246563"/>
            <a:ext cx="187325" cy="773112"/>
          </a:xfrm>
          <a:prstGeom prst="line">
            <a:avLst/>
          </a:prstGeom>
          <a:noFill/>
          <a:ln w="38100">
            <a:solidFill>
              <a:srgbClr val="FF00FF"/>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746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7460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746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746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746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746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746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74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4604" grpId="0" animBg="1"/>
      <p:bldP spid="4974605" grpId="0"/>
      <p:bldP spid="4974609" grpId="0"/>
      <p:bldP spid="4974611" grpId="0"/>
      <p:bldP spid="4974613" grpId="0" animBg="1"/>
      <p:bldP spid="4974614" grpId="0" animBg="1"/>
      <p:bldP spid="4974644" grpId="0"/>
      <p:bldP spid="497464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09E759AB-20B1-4474-9674-47854F6961B2}" type="slidenum">
              <a:rPr lang="de-DE" altLang="en-US" sz="1600" smtClean="0"/>
              <a:pPr>
                <a:spcBef>
                  <a:spcPct val="0"/>
                </a:spcBef>
                <a:buClrTx/>
                <a:buFontTx/>
                <a:buNone/>
              </a:pPr>
              <a:t>34</a:t>
            </a:fld>
            <a:r>
              <a:rPr lang="de-DE" altLang="en-US" sz="1600"/>
              <a:t> -</a:t>
            </a:r>
          </a:p>
        </p:txBody>
      </p:sp>
      <p:sp>
        <p:nvSpPr>
          <p:cNvPr id="675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5042178" name="Rectangle 2"/>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2.2. The Solow-Swan Model</a:t>
            </a:r>
          </a:p>
        </p:txBody>
      </p:sp>
      <p:sp>
        <p:nvSpPr>
          <p:cNvPr id="67589" name="Rectangle 3"/>
          <p:cNvSpPr>
            <a:spLocks noGrp="1" noChangeArrowheads="1"/>
          </p:cNvSpPr>
          <p:nvPr>
            <p:ph type="body" idx="1"/>
          </p:nvPr>
        </p:nvSpPr>
        <p:spPr>
          <a:xfrm>
            <a:off x="457200" y="1171575"/>
            <a:ext cx="8686800" cy="5486400"/>
          </a:xfrm>
        </p:spPr>
        <p:txBody>
          <a:bodyPr/>
          <a:lstStyle/>
          <a:p>
            <a:pPr eaLnBrk="1" hangingPunct="1"/>
            <a:r>
              <a:rPr lang="en-US" altLang="en-US" sz="2400" dirty="0">
                <a:effectLst/>
              </a:rPr>
              <a:t>In an </a:t>
            </a:r>
            <a:r>
              <a:rPr lang="en-US" altLang="en-US" sz="2400" dirty="0">
                <a:solidFill>
                  <a:srgbClr val="00FF00"/>
                </a:solidFill>
                <a:effectLst/>
              </a:rPr>
              <a:t>open economy</a:t>
            </a:r>
            <a:r>
              <a:rPr lang="en-US" altLang="en-US" sz="2400" dirty="0">
                <a:effectLst/>
              </a:rPr>
              <a:t>, this adjustment process in transition to the steady state changes:</a:t>
            </a:r>
          </a:p>
          <a:p>
            <a:pPr eaLnBrk="1" hangingPunct="1">
              <a:lnSpc>
                <a:spcPct val="0"/>
              </a:lnSpc>
            </a:pPr>
            <a:endParaRPr lang="de-DE" altLang="en-US" sz="2400" dirty="0">
              <a:effectLst/>
            </a:endParaRPr>
          </a:p>
          <a:p>
            <a:pPr eaLnBrk="1" hangingPunct="1">
              <a:lnSpc>
                <a:spcPct val="0"/>
              </a:lnSpc>
            </a:pPr>
            <a:endParaRPr lang="de-DE" altLang="en-US" sz="2400" dirty="0">
              <a:effectLst/>
            </a:endParaRPr>
          </a:p>
          <a:p>
            <a:pPr lvl="1" eaLnBrk="1" hangingPunct="1">
              <a:lnSpc>
                <a:spcPts val="2600"/>
              </a:lnSpc>
            </a:pPr>
            <a:r>
              <a:rPr lang="en-US" altLang="en-US" sz="2200" dirty="0">
                <a:effectLst/>
              </a:rPr>
              <a:t>Domestic savers have then the </a:t>
            </a:r>
            <a:r>
              <a:rPr lang="en-US" altLang="en-US" sz="2200" dirty="0">
                <a:solidFill>
                  <a:srgbClr val="00FF00"/>
                </a:solidFill>
                <a:effectLst/>
              </a:rPr>
              <a:t>possibility to invest </a:t>
            </a:r>
            <a:r>
              <a:rPr lang="en-US" altLang="en-US" sz="2200" dirty="0">
                <a:effectLst/>
              </a:rPr>
              <a:t>their money in the </a:t>
            </a:r>
            <a:r>
              <a:rPr lang="en-US" altLang="en-US" sz="2200" dirty="0">
                <a:solidFill>
                  <a:srgbClr val="00FF00"/>
                </a:solidFill>
                <a:effectLst/>
              </a:rPr>
              <a:t>country with the highest interest rate</a:t>
            </a:r>
            <a:r>
              <a:rPr lang="de-DE" altLang="en-US" sz="2200" dirty="0">
                <a:effectLst/>
              </a:rPr>
              <a:t>.</a:t>
            </a:r>
          </a:p>
          <a:p>
            <a:pPr lvl="1" eaLnBrk="1" hangingPunct="1">
              <a:lnSpc>
                <a:spcPts val="2600"/>
              </a:lnSpc>
            </a:pPr>
            <a:endParaRPr lang="de-DE" altLang="en-US" sz="2200" dirty="0">
              <a:effectLst/>
            </a:endParaRPr>
          </a:p>
          <a:p>
            <a:pPr lvl="1" eaLnBrk="1" hangingPunct="1">
              <a:lnSpc>
                <a:spcPts val="2600"/>
              </a:lnSpc>
            </a:pPr>
            <a:r>
              <a:rPr lang="en-US" altLang="en-US" sz="2200" dirty="0">
                <a:effectLst/>
              </a:rPr>
              <a:t>Conversely, domestic investors have the </a:t>
            </a:r>
            <a:r>
              <a:rPr lang="en-US" altLang="en-US" sz="2200" dirty="0">
                <a:solidFill>
                  <a:srgbClr val="00FF00"/>
                </a:solidFill>
                <a:effectLst/>
              </a:rPr>
              <a:t>possibility to finance </a:t>
            </a:r>
            <a:r>
              <a:rPr lang="en-US" altLang="en-US" sz="2200" dirty="0">
                <a:effectLst/>
              </a:rPr>
              <a:t>their investments with credits from the </a:t>
            </a:r>
            <a:r>
              <a:rPr lang="en-US" altLang="en-US" sz="2200" dirty="0">
                <a:solidFill>
                  <a:srgbClr val="00FF00"/>
                </a:solidFill>
                <a:effectLst/>
              </a:rPr>
              <a:t>country with the lowest interest rate</a:t>
            </a:r>
            <a:r>
              <a:rPr lang="de-DE" altLang="en-US" sz="2200" dirty="0">
                <a:effectLst/>
              </a:rPr>
              <a:t>.</a:t>
            </a:r>
            <a:endParaRPr lang="en-US" altLang="en-US" sz="2200" dirty="0">
              <a:effectLst/>
            </a:endParaRPr>
          </a:p>
          <a:p>
            <a:pPr lvl="1" eaLnBrk="1" hangingPunct="1">
              <a:lnSpc>
                <a:spcPts val="2600"/>
              </a:lnSpc>
            </a:pPr>
            <a:endParaRPr lang="en-US" altLang="en-US" sz="2200" dirty="0">
              <a:effectLst/>
            </a:endParaRPr>
          </a:p>
          <a:p>
            <a:pPr lvl="1" eaLnBrk="1" hangingPunct="1">
              <a:lnSpc>
                <a:spcPts val="2600"/>
              </a:lnSpc>
            </a:pPr>
            <a:r>
              <a:rPr lang="en-US" altLang="en-US" sz="2200" dirty="0">
                <a:effectLst/>
              </a:rPr>
              <a:t>Consequently, domestic </a:t>
            </a:r>
            <a:r>
              <a:rPr lang="en-US" altLang="en-US" sz="2200" dirty="0">
                <a:solidFill>
                  <a:srgbClr val="00FF00"/>
                </a:solidFill>
                <a:effectLst/>
              </a:rPr>
              <a:t>investment</a:t>
            </a:r>
            <a:r>
              <a:rPr lang="en-US" altLang="en-US" sz="2200" dirty="0">
                <a:effectLst/>
              </a:rPr>
              <a:t> has </a:t>
            </a:r>
            <a:r>
              <a:rPr lang="en-US" altLang="en-US" sz="2200" dirty="0">
                <a:solidFill>
                  <a:srgbClr val="00FF00"/>
                </a:solidFill>
                <a:effectLst/>
              </a:rPr>
              <a:t>no</a:t>
            </a:r>
            <a:r>
              <a:rPr lang="en-US" altLang="en-US" sz="2200" dirty="0">
                <a:effectLst/>
              </a:rPr>
              <a:t> longer necessarily to </a:t>
            </a:r>
            <a:r>
              <a:rPr lang="en-US" altLang="en-US" sz="2200" dirty="0">
                <a:solidFill>
                  <a:srgbClr val="00FF00"/>
                </a:solidFill>
                <a:effectLst/>
              </a:rPr>
              <a:t>equal</a:t>
            </a:r>
            <a:r>
              <a:rPr lang="en-US" altLang="en-US" sz="2200" dirty="0">
                <a:effectLst/>
              </a:rPr>
              <a:t> domestic </a:t>
            </a:r>
            <a:r>
              <a:rPr lang="en-US" altLang="en-US" sz="2200" dirty="0">
                <a:solidFill>
                  <a:srgbClr val="00FF00"/>
                </a:solidFill>
                <a:effectLst/>
              </a:rPr>
              <a:t>savings</a:t>
            </a:r>
            <a:r>
              <a:rPr lang="en-US" altLang="en-US" sz="2200" dirty="0">
                <a:effectLst/>
              </a:rPr>
              <a:t>.</a:t>
            </a:r>
          </a:p>
          <a:p>
            <a:pPr marL="457200" lvl="1" indent="0" eaLnBrk="1" hangingPunct="1">
              <a:lnSpc>
                <a:spcPts val="2000"/>
              </a:lnSpc>
              <a:buNone/>
            </a:pPr>
            <a:endParaRPr lang="de-DE" altLang="en-US" sz="2200" dirty="0">
              <a:effectLst/>
            </a:endParaRPr>
          </a:p>
        </p:txBody>
      </p:sp>
      <p:sp>
        <p:nvSpPr>
          <p:cNvPr id="67590" name="AutoShape 30">
            <a:hlinkClick r:id="rId3" action="ppaction://hlinkpres?slideindex=28&amp;slidetitle=4. Die langfristige Entwicklung von Volkswirtschaften  4.1. Das Solow-Swan Modell einer geschlossenen Volkswirtschaft" highlightClick="1"/>
          </p:cNvPr>
          <p:cNvSpPr>
            <a:spLocks noChangeArrowheads="1"/>
          </p:cNvSpPr>
          <p:nvPr/>
        </p:nvSpPr>
        <p:spPr bwMode="auto">
          <a:xfrm rot="10800000">
            <a:off x="8297863" y="5999163"/>
            <a:ext cx="428625" cy="331787"/>
          </a:xfrm>
          <a:prstGeom prst="actionButtonForwardNext">
            <a:avLst/>
          </a:prstGeom>
          <a:solidFill>
            <a:srgbClr val="FFFF00"/>
          </a:solidFill>
          <a:ln w="12700">
            <a:solidFill>
              <a:schemeClr val="bg2"/>
            </a:solidFill>
            <a:miter lim="800000"/>
            <a:headEnd/>
            <a:tailEnd type="none" w="lg" len="lg"/>
          </a:ln>
        </p:spPr>
        <p:txBody>
          <a:bodyPr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8D618595-EB19-4755-B51D-69E96FC22817}" type="slidenum">
              <a:rPr lang="de-DE" altLang="en-US" sz="1600" smtClean="0"/>
              <a:pPr>
                <a:spcBef>
                  <a:spcPct val="0"/>
                </a:spcBef>
                <a:buClrTx/>
                <a:buFontTx/>
                <a:buNone/>
              </a:pPr>
              <a:t>35</a:t>
            </a:fld>
            <a:r>
              <a:rPr lang="de-DE" altLang="en-US" sz="1600"/>
              <a:t> -</a:t>
            </a:r>
          </a:p>
        </p:txBody>
      </p:sp>
      <p:sp>
        <p:nvSpPr>
          <p:cNvPr id="686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68612" name="Object 2"/>
          <p:cNvGraphicFramePr>
            <a:graphicFrameLocks/>
          </p:cNvGraphicFramePr>
          <p:nvPr/>
        </p:nvGraphicFramePr>
        <p:xfrm>
          <a:off x="1236663" y="1039813"/>
          <a:ext cx="6923087" cy="5422900"/>
        </p:xfrm>
        <a:graphic>
          <a:graphicData uri="http://schemas.openxmlformats.org/presentationml/2006/ole">
            <mc:AlternateContent xmlns:mc="http://schemas.openxmlformats.org/markup-compatibility/2006">
              <mc:Choice xmlns:v="urn:schemas-microsoft-com:vml" Requires="v">
                <p:oleObj spid="_x0000_s68857"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663" y="1039813"/>
                        <a:ext cx="6923087"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3" name="Arc 3"/>
          <p:cNvSpPr>
            <a:spLocks/>
          </p:cNvSpPr>
          <p:nvPr/>
        </p:nvSpPr>
        <p:spPr bwMode="auto">
          <a:xfrm flipH="1" flipV="1">
            <a:off x="2679700" y="1023938"/>
            <a:ext cx="5199063" cy="4037012"/>
          </a:xfrm>
          <a:custGeom>
            <a:avLst/>
            <a:gdLst>
              <a:gd name="T0" fmla="*/ 2147483647 w 21450"/>
              <a:gd name="T1" fmla="*/ 0 h 20721"/>
              <a:gd name="T2" fmla="*/ 2147483647 w 21450"/>
              <a:gd name="T3" fmla="*/ 2147483647 h 20721"/>
              <a:gd name="T4" fmla="*/ 0 w 21450"/>
              <a:gd name="T5" fmla="*/ 2147483647 h 20721"/>
              <a:gd name="T6" fmla="*/ 0 60000 65536"/>
              <a:gd name="T7" fmla="*/ 0 60000 65536"/>
              <a:gd name="T8" fmla="*/ 0 60000 65536"/>
              <a:gd name="T9" fmla="*/ 0 w 21450"/>
              <a:gd name="T10" fmla="*/ 0 h 20721"/>
              <a:gd name="T11" fmla="*/ 21450 w 21450"/>
              <a:gd name="T12" fmla="*/ 20721 h 20721"/>
            </a:gdLst>
            <a:ahLst/>
            <a:cxnLst>
              <a:cxn ang="T6">
                <a:pos x="T0" y="T1"/>
              </a:cxn>
              <a:cxn ang="T7">
                <a:pos x="T2" y="T3"/>
              </a:cxn>
              <a:cxn ang="T8">
                <a:pos x="T4" y="T5"/>
              </a:cxn>
            </a:cxnLst>
            <a:rect l="T9" t="T10" r="T11" b="T12"/>
            <a:pathLst>
              <a:path w="21450" h="20721" fill="none" extrusionOk="0">
                <a:moveTo>
                  <a:pt x="6098" y="-1"/>
                </a:moveTo>
                <a:cubicBezTo>
                  <a:pt x="14394" y="2441"/>
                  <a:pt x="20434" y="9595"/>
                  <a:pt x="21450" y="18183"/>
                </a:cubicBezTo>
              </a:path>
              <a:path w="21450" h="20721" stroke="0" extrusionOk="0">
                <a:moveTo>
                  <a:pt x="6098" y="-1"/>
                </a:moveTo>
                <a:cubicBezTo>
                  <a:pt x="14394" y="2441"/>
                  <a:pt x="20434" y="9595"/>
                  <a:pt x="21450" y="18183"/>
                </a:cubicBezTo>
                <a:lnTo>
                  <a:pt x="0" y="20721"/>
                </a:lnTo>
                <a:lnTo>
                  <a:pt x="6098" y="-1"/>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68614" name="Line 4"/>
          <p:cNvSpPr>
            <a:spLocks noChangeShapeType="1"/>
          </p:cNvSpPr>
          <p:nvPr/>
        </p:nvSpPr>
        <p:spPr bwMode="auto">
          <a:xfrm flipH="1">
            <a:off x="1319213" y="3871913"/>
            <a:ext cx="27051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8615" name="Line 5"/>
          <p:cNvSpPr>
            <a:spLocks noChangeShapeType="1"/>
          </p:cNvSpPr>
          <p:nvPr/>
        </p:nvSpPr>
        <p:spPr bwMode="auto">
          <a:xfrm>
            <a:off x="4038600" y="3886200"/>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8616" name="Text Box 6"/>
          <p:cNvSpPr txBox="1">
            <a:spLocks noChangeArrowheads="1"/>
          </p:cNvSpPr>
          <p:nvPr/>
        </p:nvSpPr>
        <p:spPr bwMode="auto">
          <a:xfrm>
            <a:off x="215900" y="3624263"/>
            <a:ext cx="1066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a:t>
            </a:r>
            <a:r>
              <a:rPr lang="de-DE" altLang="en-US" sz="2400" b="0">
                <a:solidFill>
                  <a:srgbClr val="FFFF00"/>
                </a:solidFill>
              </a:rPr>
              <a:t>Autarky</a:t>
            </a:r>
            <a:endParaRPr lang="de-DE" altLang="en-US" sz="1800">
              <a:solidFill>
                <a:srgbClr val="FFFF00"/>
              </a:solidFill>
            </a:endParaRPr>
          </a:p>
        </p:txBody>
      </p:sp>
      <p:sp>
        <p:nvSpPr>
          <p:cNvPr id="5382152" name="Rectangle 8"/>
          <p:cNvSpPr>
            <a:spLocks noGrp="1" noChangeArrowheads="1"/>
          </p:cNvSpPr>
          <p:nvPr>
            <p:ph type="title"/>
          </p:nvPr>
        </p:nvSpPr>
        <p:spPr>
          <a:xfrm>
            <a:off x="0" y="31750"/>
            <a:ext cx="9144000" cy="782638"/>
          </a:xfrm>
        </p:spPr>
        <p:txBody>
          <a:bodyPr/>
          <a:lstStyle/>
          <a:p>
            <a:pPr eaLnBrk="1" hangingPunct="1">
              <a:defRPr/>
            </a:pPr>
            <a:r>
              <a:rPr lang="en-US" sz="2400" dirty="0"/>
              <a:t>Capital Market in a Small Open Economy</a:t>
            </a:r>
            <a:endParaRPr lang="de-DE" sz="2400" dirty="0"/>
          </a:p>
        </p:txBody>
      </p:sp>
      <p:sp>
        <p:nvSpPr>
          <p:cNvPr id="68618" name="Text Box 9"/>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t>i</a:t>
            </a:r>
            <a:r>
              <a:rPr lang="de-DE" altLang="en-US" sz="1800" baseline="0"/>
              <a:t>  </a:t>
            </a:r>
          </a:p>
        </p:txBody>
      </p:sp>
      <p:sp>
        <p:nvSpPr>
          <p:cNvPr id="68619" name="Text Box 10"/>
          <p:cNvSpPr txBox="1">
            <a:spLocks noChangeArrowheads="1"/>
          </p:cNvSpPr>
          <p:nvPr/>
        </p:nvSpPr>
        <p:spPr bwMode="auto">
          <a:xfrm>
            <a:off x="6399213" y="4775200"/>
            <a:ext cx="2530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600" b="0" baseline="0">
                <a:solidFill>
                  <a:srgbClr val="66FFFF"/>
                </a:solidFill>
              </a:rPr>
              <a:t>I(i,K,A,P,L,H,B)</a:t>
            </a:r>
            <a:endParaRPr lang="el-GR" altLang="en-US" sz="2600" b="0" baseline="0">
              <a:solidFill>
                <a:srgbClr val="66FFFF"/>
              </a:solidFill>
            </a:endParaRPr>
          </a:p>
        </p:txBody>
      </p:sp>
      <p:sp>
        <p:nvSpPr>
          <p:cNvPr id="68620" name="Text Box 11"/>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I, S</a:t>
            </a:r>
            <a:r>
              <a:rPr lang="de-DE" altLang="en-US" sz="1800" baseline="0"/>
              <a:t>  </a:t>
            </a:r>
          </a:p>
        </p:txBody>
      </p:sp>
      <p:sp>
        <p:nvSpPr>
          <p:cNvPr id="68621" name="Text Box 12"/>
          <p:cNvSpPr txBox="1">
            <a:spLocks noChangeArrowheads="1"/>
          </p:cNvSpPr>
          <p:nvPr/>
        </p:nvSpPr>
        <p:spPr bwMode="auto">
          <a:xfrm>
            <a:off x="3384550" y="1068388"/>
            <a:ext cx="1527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600" b="0" baseline="0">
                <a:solidFill>
                  <a:srgbClr val="66FFFF"/>
                </a:solidFill>
              </a:rPr>
              <a:t>S = s*Y</a:t>
            </a:r>
            <a:endParaRPr lang="el-GR" altLang="en-US" sz="2600" b="0" baseline="0">
              <a:solidFill>
                <a:srgbClr val="66FFFF"/>
              </a:solidFill>
            </a:endParaRPr>
          </a:p>
        </p:txBody>
      </p:sp>
      <p:sp>
        <p:nvSpPr>
          <p:cNvPr id="68622" name="Line 13"/>
          <p:cNvSpPr>
            <a:spLocks noChangeShapeType="1"/>
          </p:cNvSpPr>
          <p:nvPr/>
        </p:nvSpPr>
        <p:spPr bwMode="auto">
          <a:xfrm flipV="1">
            <a:off x="4035425" y="1538288"/>
            <a:ext cx="0" cy="4659312"/>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8623" name="Line 15"/>
          <p:cNvSpPr>
            <a:spLocks noChangeShapeType="1"/>
          </p:cNvSpPr>
          <p:nvPr/>
        </p:nvSpPr>
        <p:spPr bwMode="auto">
          <a:xfrm flipH="1">
            <a:off x="1331913" y="2565400"/>
            <a:ext cx="27051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8624" name="Text Box 16"/>
          <p:cNvSpPr txBox="1">
            <a:spLocks noChangeArrowheads="1"/>
          </p:cNvSpPr>
          <p:nvPr/>
        </p:nvSpPr>
        <p:spPr bwMode="auto">
          <a:xfrm>
            <a:off x="-22225" y="2312988"/>
            <a:ext cx="17414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dirty="0" err="1">
                <a:solidFill>
                  <a:srgbClr val="FFFF00"/>
                </a:solidFill>
              </a:rPr>
              <a:t>i</a:t>
            </a:r>
            <a:r>
              <a:rPr lang="de-DE" altLang="en-US" sz="2400" b="0" dirty="0" err="1">
                <a:solidFill>
                  <a:srgbClr val="FFFF00"/>
                </a:solidFill>
              </a:rPr>
              <a:t>World</a:t>
            </a:r>
            <a:r>
              <a:rPr lang="de-DE" altLang="en-US" sz="2400" b="0" dirty="0">
                <a:solidFill>
                  <a:srgbClr val="FFFF00"/>
                </a:solidFill>
              </a:rPr>
              <a:t> </a:t>
            </a:r>
            <a:r>
              <a:rPr lang="de-DE" altLang="en-US" sz="2400" b="0" dirty="0" err="1">
                <a:solidFill>
                  <a:srgbClr val="FFFF00"/>
                </a:solidFill>
              </a:rPr>
              <a:t>market</a:t>
            </a:r>
            <a:endParaRPr lang="de-DE" altLang="en-US" sz="1800" dirty="0">
              <a:solidFill>
                <a:srgbClr val="FFFF00"/>
              </a:solidFill>
            </a:endParaRPr>
          </a:p>
        </p:txBody>
      </p:sp>
      <p:sp>
        <p:nvSpPr>
          <p:cNvPr id="5382162" name="Line 18"/>
          <p:cNvSpPr>
            <a:spLocks noChangeShapeType="1"/>
          </p:cNvSpPr>
          <p:nvPr/>
        </p:nvSpPr>
        <p:spPr bwMode="auto">
          <a:xfrm flipV="1">
            <a:off x="4067175" y="3608388"/>
            <a:ext cx="1116013" cy="252412"/>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382166" name="Rectangle 22"/>
          <p:cNvSpPr>
            <a:spLocks noChangeArrowheads="1"/>
          </p:cNvSpPr>
          <p:nvPr/>
        </p:nvSpPr>
        <p:spPr bwMode="auto">
          <a:xfrm>
            <a:off x="5184775" y="2217738"/>
            <a:ext cx="3740150" cy="1955800"/>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dirty="0">
                <a:solidFill>
                  <a:schemeClr val="bg1"/>
                </a:solidFill>
              </a:rPr>
              <a:t>Since domestic savings can not flow abroad, the domestic interest rate adjusts in such a way that domestic investment demand is always just as large as domestic savings.</a:t>
            </a:r>
            <a:endParaRPr lang="de-DE" altLang="en-US" sz="2000" b="0" dirty="0">
              <a:solidFill>
                <a:schemeClr val="bg1"/>
              </a:solidFill>
            </a:endParaRPr>
          </a:p>
        </p:txBody>
      </p:sp>
      <p:sp>
        <p:nvSpPr>
          <p:cNvPr id="5382168" name="AutoShape 24"/>
          <p:cNvSpPr>
            <a:spLocks/>
          </p:cNvSpPr>
          <p:nvPr/>
        </p:nvSpPr>
        <p:spPr bwMode="auto">
          <a:xfrm rot="5400000">
            <a:off x="2574132" y="2691606"/>
            <a:ext cx="215900" cy="2627313"/>
          </a:xfrm>
          <a:prstGeom prst="rightBrace">
            <a:avLst>
              <a:gd name="adj1" fmla="val 101409"/>
              <a:gd name="adj2" fmla="val 50000"/>
            </a:avLst>
          </a:prstGeom>
          <a:noFill/>
          <a:ln w="3175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3600" tIns="3600" rIns="3600" bIns="3600" anchor="ct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382169" name="Text Box 25"/>
          <p:cNvSpPr txBox="1">
            <a:spLocks noChangeArrowheads="1"/>
          </p:cNvSpPr>
          <p:nvPr/>
        </p:nvSpPr>
        <p:spPr bwMode="auto">
          <a:xfrm>
            <a:off x="1655763" y="3128963"/>
            <a:ext cx="205263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med" len="lg"/>
                <a:tailEnd type="none" w="lg" len="lg"/>
              </a14:hiddenLine>
            </a:ext>
          </a:extLst>
        </p:spPr>
        <p:txBody>
          <a:bodyPr lIns="3600" tIns="3600" rIns="3600" bIns="36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50000"/>
              </a:spcBef>
              <a:buClrTx/>
              <a:buFontTx/>
              <a:buNone/>
            </a:pPr>
            <a:r>
              <a:rPr lang="de-DE" altLang="en-US" sz="2400" b="0" baseline="0">
                <a:solidFill>
                  <a:srgbClr val="FF0000"/>
                </a:solidFill>
              </a:rPr>
              <a:t>Dom. savings</a:t>
            </a:r>
          </a:p>
        </p:txBody>
      </p:sp>
      <p:sp>
        <p:nvSpPr>
          <p:cNvPr id="5382172" name="AutoShape 28"/>
          <p:cNvSpPr>
            <a:spLocks/>
          </p:cNvSpPr>
          <p:nvPr/>
        </p:nvSpPr>
        <p:spPr bwMode="auto">
          <a:xfrm rot="16200000" flipV="1">
            <a:off x="2574132" y="2402681"/>
            <a:ext cx="215900" cy="2627313"/>
          </a:xfrm>
          <a:prstGeom prst="rightBrace">
            <a:avLst>
              <a:gd name="adj1" fmla="val 101409"/>
              <a:gd name="adj2" fmla="val 50000"/>
            </a:avLst>
          </a:prstGeom>
          <a:noFill/>
          <a:ln w="3175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3600" tIns="3600" rIns="3600" bIns="3600" anchor="ct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382173" name="Text Box 29"/>
          <p:cNvSpPr txBox="1">
            <a:spLocks noChangeArrowheads="1"/>
          </p:cNvSpPr>
          <p:nvPr/>
        </p:nvSpPr>
        <p:spPr bwMode="auto">
          <a:xfrm>
            <a:off x="1474788" y="4173538"/>
            <a:ext cx="237648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med" len="lg"/>
                <a:tailEnd type="none" w="lg" len="lg"/>
              </a14:hiddenLine>
            </a:ext>
          </a:extLst>
        </p:spPr>
        <p:txBody>
          <a:bodyPr lIns="3600" tIns="3600" rIns="3600" bIns="36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50000"/>
              </a:spcBef>
              <a:buClrTx/>
              <a:buFontTx/>
              <a:buNone/>
            </a:pPr>
            <a:r>
              <a:rPr lang="de-DE" altLang="en-US" sz="2400" b="0" baseline="0">
                <a:solidFill>
                  <a:srgbClr val="FF0000"/>
                </a:solidFill>
              </a:rPr>
              <a:t>Dom. investment</a:t>
            </a:r>
          </a:p>
        </p:txBody>
      </p:sp>
      <p:sp>
        <p:nvSpPr>
          <p:cNvPr id="68631" name="Rectangle 32"/>
          <p:cNvSpPr>
            <a:spLocks noChangeArrowheads="1"/>
          </p:cNvSpPr>
          <p:nvPr/>
        </p:nvSpPr>
        <p:spPr bwMode="auto">
          <a:xfrm>
            <a:off x="6100763" y="796925"/>
            <a:ext cx="2914650" cy="720725"/>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de-DE" altLang="en-US" sz="2000" b="0" baseline="0" dirty="0">
                <a:solidFill>
                  <a:schemeClr val="bg1"/>
                </a:solidFill>
              </a:rPr>
              <a:t>Case </a:t>
            </a:r>
            <a:r>
              <a:rPr lang="de-DE" altLang="en-US" sz="2000" b="0" baseline="0" dirty="0" err="1">
                <a:solidFill>
                  <a:schemeClr val="bg1"/>
                </a:solidFill>
              </a:rPr>
              <a:t>of</a:t>
            </a:r>
            <a:r>
              <a:rPr lang="de-DE" altLang="en-US" sz="2000" b="0" baseline="0" dirty="0">
                <a:solidFill>
                  <a:schemeClr val="bg1"/>
                </a:solidFill>
              </a:rPr>
              <a:t> a</a:t>
            </a:r>
            <a:r>
              <a:rPr lang="de-DE" altLang="en-US" sz="2000" b="0" baseline="0" dirty="0">
                <a:solidFill>
                  <a:schemeClr val="bg2"/>
                </a:solidFill>
              </a:rPr>
              <a:t> </a:t>
            </a:r>
            <a:r>
              <a:rPr lang="de-DE" altLang="en-US" sz="2000" b="0" baseline="0" dirty="0" err="1">
                <a:solidFill>
                  <a:srgbClr val="FF0000"/>
                </a:solidFill>
              </a:rPr>
              <a:t>closed</a:t>
            </a:r>
            <a:r>
              <a:rPr lang="de-DE" altLang="en-US" sz="2000" b="0" baseline="0" dirty="0">
                <a:solidFill>
                  <a:schemeClr val="bg2"/>
                </a:solidFill>
              </a:rPr>
              <a:t> </a:t>
            </a:r>
            <a:r>
              <a:rPr lang="de-DE" altLang="en-US" sz="2000" b="0" baseline="0" dirty="0" err="1">
                <a:solidFill>
                  <a:schemeClr val="bg1"/>
                </a:solidFill>
              </a:rPr>
              <a:t>economy</a:t>
            </a:r>
            <a:r>
              <a:rPr lang="de-DE" altLang="en-US" sz="2000" b="0" baseline="0" dirty="0">
                <a:solidFill>
                  <a:schemeClr val="bg1"/>
                </a:solidFill>
              </a:rPr>
              <a:t> (</a:t>
            </a:r>
            <a:r>
              <a:rPr lang="de-DE" altLang="en-US" sz="2000" b="0" baseline="0" dirty="0" err="1">
                <a:solidFill>
                  <a:schemeClr val="bg1"/>
                </a:solidFill>
              </a:rPr>
              <a:t>Autarky</a:t>
            </a:r>
            <a:r>
              <a:rPr lang="de-DE" altLang="en-US" sz="2000" b="0" baseline="0" dirty="0">
                <a:solidFill>
                  <a:schemeClr val="bg1"/>
                </a:solidFill>
              </a:rPr>
              <a:t>)</a:t>
            </a:r>
            <a:endParaRPr lang="de-DE" altLang="en-US" sz="2000" b="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6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821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8217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821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821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6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P spid="68619" grpId="0"/>
      <p:bldP spid="68621" grpId="0"/>
      <p:bldP spid="68622" grpId="0" animBg="1"/>
      <p:bldP spid="68623" grpId="0" animBg="1"/>
      <p:bldP spid="68624" grpId="0"/>
      <p:bldP spid="5382168" grpId="0" animBg="1"/>
      <p:bldP spid="5382169" grpId="0"/>
      <p:bldP spid="5382172" grpId="0" animBg="1"/>
      <p:bldP spid="538217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8005D07C-F507-465A-AE00-34626825D992}" type="slidenum">
              <a:rPr lang="de-DE" altLang="en-US" sz="1600" smtClean="0"/>
              <a:pPr>
                <a:spcBef>
                  <a:spcPct val="0"/>
                </a:spcBef>
                <a:buClrTx/>
                <a:buFontTx/>
                <a:buNone/>
              </a:pPr>
              <a:t>36</a:t>
            </a:fld>
            <a:r>
              <a:rPr lang="de-DE" altLang="en-US" sz="1600"/>
              <a:t> -</a:t>
            </a:r>
          </a:p>
        </p:txBody>
      </p:sp>
      <p:sp>
        <p:nvSpPr>
          <p:cNvPr id="696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69636" name="Object 2"/>
          <p:cNvGraphicFramePr>
            <a:graphicFrameLocks/>
          </p:cNvGraphicFramePr>
          <p:nvPr/>
        </p:nvGraphicFramePr>
        <p:xfrm>
          <a:off x="1236663" y="1039813"/>
          <a:ext cx="6923087" cy="5422900"/>
        </p:xfrm>
        <a:graphic>
          <a:graphicData uri="http://schemas.openxmlformats.org/presentationml/2006/ole">
            <mc:AlternateContent xmlns:mc="http://schemas.openxmlformats.org/markup-compatibility/2006">
              <mc:Choice xmlns:v="urn:schemas-microsoft-com:vml" Requires="v">
                <p:oleObj spid="_x0000_s69888"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663" y="1039813"/>
                        <a:ext cx="6923087"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7" name="Arc 3"/>
          <p:cNvSpPr>
            <a:spLocks/>
          </p:cNvSpPr>
          <p:nvPr/>
        </p:nvSpPr>
        <p:spPr bwMode="auto">
          <a:xfrm flipH="1" flipV="1">
            <a:off x="2679700" y="1023938"/>
            <a:ext cx="5199063" cy="4037012"/>
          </a:xfrm>
          <a:custGeom>
            <a:avLst/>
            <a:gdLst>
              <a:gd name="T0" fmla="*/ 2147483647 w 21450"/>
              <a:gd name="T1" fmla="*/ 0 h 20721"/>
              <a:gd name="T2" fmla="*/ 2147483647 w 21450"/>
              <a:gd name="T3" fmla="*/ 2147483647 h 20721"/>
              <a:gd name="T4" fmla="*/ 0 w 21450"/>
              <a:gd name="T5" fmla="*/ 2147483647 h 20721"/>
              <a:gd name="T6" fmla="*/ 0 60000 65536"/>
              <a:gd name="T7" fmla="*/ 0 60000 65536"/>
              <a:gd name="T8" fmla="*/ 0 60000 65536"/>
              <a:gd name="T9" fmla="*/ 0 w 21450"/>
              <a:gd name="T10" fmla="*/ 0 h 20721"/>
              <a:gd name="T11" fmla="*/ 21450 w 21450"/>
              <a:gd name="T12" fmla="*/ 20721 h 20721"/>
            </a:gdLst>
            <a:ahLst/>
            <a:cxnLst>
              <a:cxn ang="T6">
                <a:pos x="T0" y="T1"/>
              </a:cxn>
              <a:cxn ang="T7">
                <a:pos x="T2" y="T3"/>
              </a:cxn>
              <a:cxn ang="T8">
                <a:pos x="T4" y="T5"/>
              </a:cxn>
            </a:cxnLst>
            <a:rect l="T9" t="T10" r="T11" b="T12"/>
            <a:pathLst>
              <a:path w="21450" h="20721" fill="none" extrusionOk="0">
                <a:moveTo>
                  <a:pt x="6098" y="-1"/>
                </a:moveTo>
                <a:cubicBezTo>
                  <a:pt x="14394" y="2441"/>
                  <a:pt x="20434" y="9595"/>
                  <a:pt x="21450" y="18183"/>
                </a:cubicBezTo>
              </a:path>
              <a:path w="21450" h="20721" stroke="0" extrusionOk="0">
                <a:moveTo>
                  <a:pt x="6098" y="-1"/>
                </a:moveTo>
                <a:cubicBezTo>
                  <a:pt x="14394" y="2441"/>
                  <a:pt x="20434" y="9595"/>
                  <a:pt x="21450" y="18183"/>
                </a:cubicBezTo>
                <a:lnTo>
                  <a:pt x="0" y="20721"/>
                </a:lnTo>
                <a:lnTo>
                  <a:pt x="6098" y="-1"/>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69638" name="Line 4"/>
          <p:cNvSpPr>
            <a:spLocks noChangeShapeType="1"/>
          </p:cNvSpPr>
          <p:nvPr/>
        </p:nvSpPr>
        <p:spPr bwMode="auto">
          <a:xfrm flipH="1">
            <a:off x="1319213" y="3871913"/>
            <a:ext cx="27051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9639" name="Line 5"/>
          <p:cNvSpPr>
            <a:spLocks noChangeShapeType="1"/>
          </p:cNvSpPr>
          <p:nvPr/>
        </p:nvSpPr>
        <p:spPr bwMode="auto">
          <a:xfrm>
            <a:off x="4038600" y="3886200"/>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9640" name="Text Box 6"/>
          <p:cNvSpPr txBox="1">
            <a:spLocks noChangeArrowheads="1"/>
          </p:cNvSpPr>
          <p:nvPr/>
        </p:nvSpPr>
        <p:spPr bwMode="auto">
          <a:xfrm>
            <a:off x="215900" y="3624263"/>
            <a:ext cx="1066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a:t>
            </a:r>
            <a:r>
              <a:rPr lang="de-DE" altLang="en-US" sz="2400" b="0">
                <a:solidFill>
                  <a:srgbClr val="FFFF00"/>
                </a:solidFill>
              </a:rPr>
              <a:t>Autarky</a:t>
            </a:r>
            <a:endParaRPr lang="de-DE" altLang="en-US" sz="1800">
              <a:solidFill>
                <a:srgbClr val="FFFF00"/>
              </a:solidFill>
            </a:endParaRPr>
          </a:p>
        </p:txBody>
      </p:sp>
      <p:sp>
        <p:nvSpPr>
          <p:cNvPr id="69641" name="Text Box 7"/>
          <p:cNvSpPr txBox="1">
            <a:spLocks noChangeArrowheads="1"/>
          </p:cNvSpPr>
          <p:nvPr/>
        </p:nvSpPr>
        <p:spPr bwMode="auto">
          <a:xfrm>
            <a:off x="3819525" y="6205538"/>
            <a:ext cx="46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S</a:t>
            </a:r>
            <a:r>
              <a:rPr lang="de-DE" altLang="en-US" sz="1800" baseline="0">
                <a:solidFill>
                  <a:srgbClr val="FFFF00"/>
                </a:solidFill>
              </a:rPr>
              <a:t>  </a:t>
            </a:r>
          </a:p>
        </p:txBody>
      </p:sp>
      <p:sp>
        <p:nvSpPr>
          <p:cNvPr id="69642" name="Text Box 9"/>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t>i</a:t>
            </a:r>
            <a:r>
              <a:rPr lang="de-DE" altLang="en-US" sz="1800" baseline="0"/>
              <a:t>  </a:t>
            </a:r>
          </a:p>
        </p:txBody>
      </p:sp>
      <p:sp>
        <p:nvSpPr>
          <p:cNvPr id="69643" name="Text Box 11"/>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I, S</a:t>
            </a:r>
            <a:r>
              <a:rPr lang="de-DE" altLang="en-US" sz="1800" baseline="0"/>
              <a:t>  </a:t>
            </a:r>
          </a:p>
        </p:txBody>
      </p:sp>
      <p:sp>
        <p:nvSpPr>
          <p:cNvPr id="69644" name="Line 13"/>
          <p:cNvSpPr>
            <a:spLocks noChangeShapeType="1"/>
          </p:cNvSpPr>
          <p:nvPr/>
        </p:nvSpPr>
        <p:spPr bwMode="auto">
          <a:xfrm flipV="1">
            <a:off x="4035425" y="1538288"/>
            <a:ext cx="0" cy="4659312"/>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9645" name="Line 15"/>
          <p:cNvSpPr>
            <a:spLocks noChangeShapeType="1"/>
          </p:cNvSpPr>
          <p:nvPr/>
        </p:nvSpPr>
        <p:spPr bwMode="auto">
          <a:xfrm flipH="1">
            <a:off x="1331913" y="2565400"/>
            <a:ext cx="27051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9646" name="Text Box 16"/>
          <p:cNvSpPr txBox="1">
            <a:spLocks noChangeArrowheads="1"/>
          </p:cNvSpPr>
          <p:nvPr/>
        </p:nvSpPr>
        <p:spPr bwMode="auto">
          <a:xfrm>
            <a:off x="-52388" y="2312988"/>
            <a:ext cx="15827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a:t>
            </a:r>
            <a:r>
              <a:rPr lang="de-DE" altLang="en-US" sz="2400" b="0">
                <a:solidFill>
                  <a:srgbClr val="FFFF00"/>
                </a:solidFill>
              </a:rPr>
              <a:t>World market</a:t>
            </a:r>
            <a:endParaRPr lang="de-DE" altLang="en-US" sz="1800">
              <a:solidFill>
                <a:srgbClr val="FFFF00"/>
              </a:solidFill>
            </a:endParaRPr>
          </a:p>
        </p:txBody>
      </p:sp>
      <p:sp>
        <p:nvSpPr>
          <p:cNvPr id="5515278" name="Rectangle 14"/>
          <p:cNvSpPr>
            <a:spLocks noChangeArrowheads="1"/>
          </p:cNvSpPr>
          <p:nvPr/>
        </p:nvSpPr>
        <p:spPr bwMode="auto">
          <a:xfrm>
            <a:off x="4984750" y="2878138"/>
            <a:ext cx="4159250" cy="1368425"/>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chemeClr val="bg1"/>
                </a:solidFill>
              </a:rPr>
              <a:t>Capital export (=</a:t>
            </a:r>
            <a:r>
              <a:rPr lang="en-US" altLang="en-US" sz="2000" b="0" baseline="0">
                <a:solidFill>
                  <a:srgbClr val="FF3300"/>
                </a:solidFill>
              </a:rPr>
              <a:t>KX</a:t>
            </a:r>
            <a:r>
              <a:rPr lang="en-US" altLang="en-US" sz="2000" b="0" baseline="0">
                <a:solidFill>
                  <a:schemeClr val="bg1"/>
                </a:solidFill>
              </a:rPr>
              <a:t>) in an open economy if the world interest rate is higher than the domestic autarky interest rate.</a:t>
            </a:r>
            <a:endParaRPr lang="en-US" altLang="en-US" sz="2000" b="0">
              <a:solidFill>
                <a:schemeClr val="bg1"/>
              </a:solidFill>
            </a:endParaRPr>
          </a:p>
        </p:txBody>
      </p:sp>
      <p:sp>
        <p:nvSpPr>
          <p:cNvPr id="5515281" name="AutoShape 17"/>
          <p:cNvSpPr>
            <a:spLocks/>
          </p:cNvSpPr>
          <p:nvPr/>
        </p:nvSpPr>
        <p:spPr bwMode="auto">
          <a:xfrm rot="5400000" flipV="1">
            <a:off x="3437731" y="2186782"/>
            <a:ext cx="180975" cy="1008062"/>
          </a:xfrm>
          <a:prstGeom prst="rightBrace">
            <a:avLst>
              <a:gd name="adj1" fmla="val 46418"/>
              <a:gd name="adj2" fmla="val 50000"/>
            </a:avLst>
          </a:pr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515282" name="Line 18"/>
          <p:cNvSpPr>
            <a:spLocks noChangeShapeType="1"/>
          </p:cNvSpPr>
          <p:nvPr/>
        </p:nvSpPr>
        <p:spPr bwMode="auto">
          <a:xfrm>
            <a:off x="3527425" y="2781300"/>
            <a:ext cx="1419225" cy="800100"/>
          </a:xfrm>
          <a:prstGeom prst="line">
            <a:avLst/>
          </a:prstGeom>
          <a:noFill/>
          <a:ln w="38100">
            <a:solidFill>
              <a:srgbClr val="00FF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515283" name="Line 19"/>
          <p:cNvSpPr>
            <a:spLocks noChangeShapeType="1"/>
          </p:cNvSpPr>
          <p:nvPr/>
        </p:nvSpPr>
        <p:spPr bwMode="auto">
          <a:xfrm rot="5400000" flipH="1">
            <a:off x="1221582" y="4398169"/>
            <a:ext cx="3605212"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9651" name="Text Box 20"/>
          <p:cNvSpPr txBox="1">
            <a:spLocks noChangeArrowheads="1"/>
          </p:cNvSpPr>
          <p:nvPr/>
        </p:nvSpPr>
        <p:spPr bwMode="auto">
          <a:xfrm>
            <a:off x="2843213" y="6200775"/>
            <a:ext cx="865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    &lt;</a:t>
            </a:r>
            <a:endParaRPr lang="de-DE" altLang="en-US" sz="1800" baseline="0">
              <a:solidFill>
                <a:srgbClr val="FFFF00"/>
              </a:solidFill>
            </a:endParaRPr>
          </a:p>
        </p:txBody>
      </p:sp>
      <p:sp>
        <p:nvSpPr>
          <p:cNvPr id="5515285" name="Rectangle 21"/>
          <p:cNvSpPr>
            <a:spLocks noChangeArrowheads="1"/>
          </p:cNvSpPr>
          <p:nvPr/>
        </p:nvSpPr>
        <p:spPr bwMode="auto">
          <a:xfrm>
            <a:off x="4376738" y="5354638"/>
            <a:ext cx="3751262" cy="1335087"/>
          </a:xfrm>
          <a:prstGeom prst="rect">
            <a:avLst/>
          </a:prstGeom>
          <a:solidFill>
            <a:srgbClr val="FFFF99"/>
          </a:solidFill>
          <a:ln w="28575">
            <a:solidFill>
              <a:srgbClr val="FF0000"/>
            </a:solidFill>
            <a:miter lim="800000"/>
            <a:headEnd/>
            <a:tailEnd/>
          </a:ln>
        </p:spPr>
        <p:txBody>
          <a:bodyPr lIns="0" tIns="46038" rIns="0"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chemeClr val="bg1"/>
                </a:solidFill>
              </a:rPr>
              <a:t>Locals invest their savings in foreign countries</a:t>
            </a:r>
            <a:r>
              <a:rPr lang="en-US" altLang="en-US" sz="2000" b="0" baseline="0">
                <a:solidFill>
                  <a:schemeClr val="bg2"/>
                </a:solidFill>
              </a:rPr>
              <a:t>. </a:t>
            </a:r>
            <a:r>
              <a:rPr lang="en-US" altLang="en-US" sz="2000" b="0" baseline="0">
                <a:solidFill>
                  <a:srgbClr val="FF6600"/>
                </a:solidFill>
              </a:rPr>
              <a:t>=&gt; </a:t>
            </a:r>
            <a:r>
              <a:rPr lang="en-US" altLang="en-US" sz="2000" b="0" baseline="0">
                <a:solidFill>
                  <a:srgbClr val="FF3300"/>
                </a:solidFill>
              </a:rPr>
              <a:t>Domestic investment falls </a:t>
            </a:r>
            <a:r>
              <a:rPr lang="en-US" altLang="en-US" sz="2000" b="0" baseline="0">
                <a:solidFill>
                  <a:schemeClr val="bg1"/>
                </a:solidFill>
              </a:rPr>
              <a:t>compared to autarky!</a:t>
            </a:r>
          </a:p>
        </p:txBody>
      </p:sp>
      <p:sp>
        <p:nvSpPr>
          <p:cNvPr id="69653" name="Text Box 22"/>
          <p:cNvSpPr txBox="1">
            <a:spLocks noChangeArrowheads="1"/>
          </p:cNvSpPr>
          <p:nvPr/>
        </p:nvSpPr>
        <p:spPr bwMode="auto">
          <a:xfrm>
            <a:off x="3384550" y="1068388"/>
            <a:ext cx="1527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600" b="0" baseline="0">
                <a:solidFill>
                  <a:srgbClr val="66FFFF"/>
                </a:solidFill>
              </a:rPr>
              <a:t>S = s*Y</a:t>
            </a:r>
            <a:endParaRPr lang="el-GR" altLang="en-US" sz="2600" b="0" baseline="0">
              <a:solidFill>
                <a:srgbClr val="66FFFF"/>
              </a:solidFill>
            </a:endParaRPr>
          </a:p>
        </p:txBody>
      </p:sp>
      <p:sp>
        <p:nvSpPr>
          <p:cNvPr id="5515288" name="AutoShape 24"/>
          <p:cNvSpPr>
            <a:spLocks/>
          </p:cNvSpPr>
          <p:nvPr/>
        </p:nvSpPr>
        <p:spPr bwMode="auto">
          <a:xfrm rot="16200000" flipV="1">
            <a:off x="2609057" y="1070768"/>
            <a:ext cx="215900" cy="2627313"/>
          </a:xfrm>
          <a:prstGeom prst="rightBrace">
            <a:avLst>
              <a:gd name="adj1" fmla="val 101409"/>
              <a:gd name="adj2" fmla="val 50000"/>
            </a:avLst>
          </a:prstGeom>
          <a:noFill/>
          <a:ln w="3175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3600" tIns="3600" rIns="3600" bIns="3600" anchor="ct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515289" name="Text Box 25"/>
          <p:cNvSpPr txBox="1">
            <a:spLocks noChangeArrowheads="1"/>
          </p:cNvSpPr>
          <p:nvPr/>
        </p:nvSpPr>
        <p:spPr bwMode="auto">
          <a:xfrm>
            <a:off x="1690688" y="1844675"/>
            <a:ext cx="20526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med" len="lg"/>
                <a:tailEnd type="none" w="lg" len="lg"/>
              </a14:hiddenLine>
            </a:ext>
          </a:extLst>
        </p:spPr>
        <p:txBody>
          <a:bodyPr lIns="3600" tIns="3600" rIns="3600" bIns="36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50000"/>
              </a:spcBef>
              <a:buClrTx/>
              <a:buFontTx/>
              <a:buNone/>
            </a:pPr>
            <a:r>
              <a:rPr lang="de-DE" altLang="en-US" sz="2400" b="0" baseline="0">
                <a:solidFill>
                  <a:srgbClr val="FF0000"/>
                </a:solidFill>
              </a:rPr>
              <a:t>Dom. Savings</a:t>
            </a:r>
          </a:p>
        </p:txBody>
      </p:sp>
      <p:sp>
        <p:nvSpPr>
          <p:cNvPr id="5515291" name="AutoShape 27"/>
          <p:cNvSpPr>
            <a:spLocks/>
          </p:cNvSpPr>
          <p:nvPr/>
        </p:nvSpPr>
        <p:spPr bwMode="auto">
          <a:xfrm rot="5400000">
            <a:off x="2088357" y="1916906"/>
            <a:ext cx="215900" cy="1582737"/>
          </a:xfrm>
          <a:prstGeom prst="rightBrace">
            <a:avLst>
              <a:gd name="adj1" fmla="val 61091"/>
              <a:gd name="adj2" fmla="val 50000"/>
            </a:avLst>
          </a:prstGeom>
          <a:noFill/>
          <a:ln w="3175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3600" tIns="3600" rIns="3600" bIns="3600" anchor="ct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515292" name="Text Box 28"/>
          <p:cNvSpPr txBox="1">
            <a:spLocks noChangeArrowheads="1"/>
          </p:cNvSpPr>
          <p:nvPr/>
        </p:nvSpPr>
        <p:spPr bwMode="auto">
          <a:xfrm>
            <a:off x="1008063" y="2841625"/>
            <a:ext cx="23764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med" len="lg"/>
                <a:tailEnd type="none" w="lg" len="lg"/>
              </a14:hiddenLine>
            </a:ext>
          </a:extLst>
        </p:spPr>
        <p:txBody>
          <a:bodyPr lIns="3600" tIns="3600" rIns="3600" bIns="36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50000"/>
              </a:spcBef>
              <a:buClrTx/>
              <a:buFontTx/>
              <a:buNone/>
            </a:pPr>
            <a:r>
              <a:rPr lang="de-DE" altLang="en-US" sz="2400" b="0" baseline="0">
                <a:solidFill>
                  <a:srgbClr val="FF0000"/>
                </a:solidFill>
              </a:rPr>
              <a:t>Dom. Investment</a:t>
            </a:r>
          </a:p>
        </p:txBody>
      </p:sp>
      <p:sp>
        <p:nvSpPr>
          <p:cNvPr id="69658" name="Rectangle 32"/>
          <p:cNvSpPr>
            <a:spLocks noChangeArrowheads="1"/>
          </p:cNvSpPr>
          <p:nvPr/>
        </p:nvSpPr>
        <p:spPr bwMode="auto">
          <a:xfrm>
            <a:off x="6557963" y="593725"/>
            <a:ext cx="2114550" cy="720725"/>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de-DE" altLang="en-US" sz="2000" b="0" baseline="0">
                <a:solidFill>
                  <a:schemeClr val="bg1"/>
                </a:solidFill>
              </a:rPr>
              <a:t>Case of an</a:t>
            </a:r>
            <a:r>
              <a:rPr lang="de-DE" altLang="en-US" sz="2000" b="0" baseline="0">
                <a:solidFill>
                  <a:schemeClr val="bg2"/>
                </a:solidFill>
              </a:rPr>
              <a:t> </a:t>
            </a:r>
            <a:r>
              <a:rPr lang="de-DE" altLang="en-US" sz="2000" b="0" baseline="0">
                <a:solidFill>
                  <a:srgbClr val="FF3300"/>
                </a:solidFill>
              </a:rPr>
              <a:t>open</a:t>
            </a:r>
            <a:r>
              <a:rPr lang="de-DE" altLang="en-US" sz="2000" b="0" baseline="0">
                <a:solidFill>
                  <a:schemeClr val="bg2"/>
                </a:solidFill>
              </a:rPr>
              <a:t> </a:t>
            </a:r>
            <a:r>
              <a:rPr lang="de-DE" altLang="en-US" sz="2000" b="0" baseline="0">
                <a:solidFill>
                  <a:schemeClr val="bg1"/>
                </a:solidFill>
              </a:rPr>
              <a:t>economy</a:t>
            </a:r>
            <a:endParaRPr lang="de-DE" altLang="en-US" sz="2000" b="0">
              <a:solidFill>
                <a:schemeClr val="bg1"/>
              </a:solidFill>
            </a:endParaRPr>
          </a:p>
        </p:txBody>
      </p:sp>
      <p:sp>
        <p:nvSpPr>
          <p:cNvPr id="5515301" name="Rectangle 37"/>
          <p:cNvSpPr>
            <a:spLocks noGrp="1" noChangeArrowheads="1"/>
          </p:cNvSpPr>
          <p:nvPr>
            <p:ph type="title"/>
          </p:nvPr>
        </p:nvSpPr>
        <p:spPr>
          <a:xfrm>
            <a:off x="0" y="31750"/>
            <a:ext cx="9144000" cy="782638"/>
          </a:xfrm>
        </p:spPr>
        <p:txBody>
          <a:bodyPr/>
          <a:lstStyle/>
          <a:p>
            <a:pPr eaLnBrk="1" hangingPunct="1">
              <a:defRPr/>
            </a:pPr>
            <a:r>
              <a:rPr lang="en-US" sz="2400" dirty="0"/>
              <a:t>Capital Market in a Small Open Economy</a:t>
            </a:r>
            <a:endParaRPr lang="de-DE" sz="2400" dirty="0"/>
          </a:p>
        </p:txBody>
      </p:sp>
      <p:sp>
        <p:nvSpPr>
          <p:cNvPr id="5515302" name="Line 38"/>
          <p:cNvSpPr>
            <a:spLocks noChangeShapeType="1"/>
          </p:cNvSpPr>
          <p:nvPr/>
        </p:nvSpPr>
        <p:spPr bwMode="auto">
          <a:xfrm flipV="1">
            <a:off x="3009900" y="2562225"/>
            <a:ext cx="1030288" cy="3175"/>
          </a:xfrm>
          <a:prstGeom prst="line">
            <a:avLst/>
          </a:prstGeom>
          <a:noFill/>
          <a:ln w="38100">
            <a:solidFill>
              <a:srgbClr val="00FF00"/>
            </a:solidFill>
            <a:round/>
            <a:headEnd type="none" w="med" len="lg"/>
            <a:tailEnd type="non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515303" name="Line 39"/>
          <p:cNvSpPr>
            <a:spLocks noChangeShapeType="1"/>
          </p:cNvSpPr>
          <p:nvPr/>
        </p:nvSpPr>
        <p:spPr bwMode="auto">
          <a:xfrm>
            <a:off x="1385888" y="2566988"/>
            <a:ext cx="1627187" cy="9525"/>
          </a:xfrm>
          <a:prstGeom prst="line">
            <a:avLst/>
          </a:prstGeom>
          <a:noFill/>
          <a:ln w="38100">
            <a:solidFill>
              <a:srgbClr val="FF00FF"/>
            </a:solidFill>
            <a:round/>
            <a:headEnd type="none" w="med" len="lg"/>
            <a:tailEnd type="non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515304" name="Line 40"/>
          <p:cNvSpPr>
            <a:spLocks noChangeShapeType="1"/>
          </p:cNvSpPr>
          <p:nvPr/>
        </p:nvSpPr>
        <p:spPr bwMode="auto">
          <a:xfrm flipV="1">
            <a:off x="1362075" y="3860800"/>
            <a:ext cx="2643188" cy="15875"/>
          </a:xfrm>
          <a:prstGeom prst="line">
            <a:avLst/>
          </a:prstGeom>
          <a:noFill/>
          <a:ln w="38100">
            <a:solidFill>
              <a:srgbClr val="FF00FF"/>
            </a:solidFill>
            <a:round/>
            <a:headEnd type="none" w="med" len="lg"/>
            <a:tailEnd type="non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69663" name="Text Box 41"/>
          <p:cNvSpPr txBox="1">
            <a:spLocks noChangeArrowheads="1"/>
          </p:cNvSpPr>
          <p:nvPr/>
        </p:nvSpPr>
        <p:spPr bwMode="auto">
          <a:xfrm>
            <a:off x="6399213" y="4775200"/>
            <a:ext cx="2530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600" b="0" baseline="0">
                <a:solidFill>
                  <a:srgbClr val="66FFFF"/>
                </a:solidFill>
              </a:rPr>
              <a:t>I(i,K,A,P,L,H,B)</a:t>
            </a:r>
            <a:endParaRPr lang="el-GR" altLang="en-US" sz="2600" b="0" baseline="0">
              <a:solidFill>
                <a:srgbClr val="66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152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152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152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152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1529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1530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152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152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1527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1528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1530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51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5278" grpId="0" animBg="1"/>
      <p:bldP spid="5515281" grpId="0" animBg="1"/>
      <p:bldP spid="5515282" grpId="0" animBg="1"/>
      <p:bldP spid="5515283" grpId="0" animBg="1"/>
      <p:bldP spid="5515285" grpId="0" animBg="1"/>
      <p:bldP spid="5515288" grpId="0" animBg="1"/>
      <p:bldP spid="5515289" grpId="0"/>
      <p:bldP spid="5515291" grpId="0" animBg="1"/>
      <p:bldP spid="5515292" grpId="0"/>
      <p:bldP spid="5515302" grpId="0" animBg="1"/>
      <p:bldP spid="5515303" grpId="0" animBg="1"/>
      <p:bldP spid="551530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024F9C0A-2512-44AE-9002-2FBB62FF9034}" type="slidenum">
              <a:rPr lang="de-DE" altLang="en-US" sz="1600" smtClean="0"/>
              <a:pPr>
                <a:spcBef>
                  <a:spcPct val="0"/>
                </a:spcBef>
                <a:buClrTx/>
                <a:buFontTx/>
                <a:buNone/>
              </a:pPr>
              <a:t>37</a:t>
            </a:fld>
            <a:r>
              <a:rPr lang="de-DE" altLang="en-US" sz="1600"/>
              <a:t> -</a:t>
            </a:r>
          </a:p>
        </p:txBody>
      </p:sp>
      <p:sp>
        <p:nvSpPr>
          <p:cNvPr id="706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70660" name="Object 39"/>
          <p:cNvGraphicFramePr>
            <a:graphicFrameLocks/>
          </p:cNvGraphicFramePr>
          <p:nvPr/>
        </p:nvGraphicFramePr>
        <p:xfrm>
          <a:off x="1236663" y="1039813"/>
          <a:ext cx="6923087" cy="5422900"/>
        </p:xfrm>
        <a:graphic>
          <a:graphicData uri="http://schemas.openxmlformats.org/presentationml/2006/ole">
            <mc:AlternateContent xmlns:mc="http://schemas.openxmlformats.org/markup-compatibility/2006">
              <mc:Choice xmlns:v="urn:schemas-microsoft-com:vml" Requires="v">
                <p:oleObj spid="_x0000_s70911" name="Diagramm" r:id="rId4" imgW="7438848" imgH="5324601" progId="MSGraph.Chart.8">
                  <p:embed followColorScheme="full"/>
                </p:oleObj>
              </mc:Choice>
              <mc:Fallback>
                <p:oleObj name="Diagramm" r:id="rId4" imgW="7438848" imgH="5324601" progId="MSGraph.Chart.8">
                  <p:embed followColorScheme="full"/>
                  <p:pic>
                    <p:nvPicPr>
                      <p:cNvPr id="0" name="Object 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663" y="1039813"/>
                        <a:ext cx="6923087"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1" name="Arc 3"/>
          <p:cNvSpPr>
            <a:spLocks/>
          </p:cNvSpPr>
          <p:nvPr/>
        </p:nvSpPr>
        <p:spPr bwMode="auto">
          <a:xfrm flipH="1" flipV="1">
            <a:off x="2679700" y="1023938"/>
            <a:ext cx="5199063" cy="4037012"/>
          </a:xfrm>
          <a:custGeom>
            <a:avLst/>
            <a:gdLst>
              <a:gd name="T0" fmla="*/ 2147483647 w 21450"/>
              <a:gd name="T1" fmla="*/ 0 h 20721"/>
              <a:gd name="T2" fmla="*/ 2147483647 w 21450"/>
              <a:gd name="T3" fmla="*/ 2147483647 h 20721"/>
              <a:gd name="T4" fmla="*/ 0 w 21450"/>
              <a:gd name="T5" fmla="*/ 2147483647 h 20721"/>
              <a:gd name="T6" fmla="*/ 0 60000 65536"/>
              <a:gd name="T7" fmla="*/ 0 60000 65536"/>
              <a:gd name="T8" fmla="*/ 0 60000 65536"/>
              <a:gd name="T9" fmla="*/ 0 w 21450"/>
              <a:gd name="T10" fmla="*/ 0 h 20721"/>
              <a:gd name="T11" fmla="*/ 21450 w 21450"/>
              <a:gd name="T12" fmla="*/ 20721 h 20721"/>
            </a:gdLst>
            <a:ahLst/>
            <a:cxnLst>
              <a:cxn ang="T6">
                <a:pos x="T0" y="T1"/>
              </a:cxn>
              <a:cxn ang="T7">
                <a:pos x="T2" y="T3"/>
              </a:cxn>
              <a:cxn ang="T8">
                <a:pos x="T4" y="T5"/>
              </a:cxn>
            </a:cxnLst>
            <a:rect l="T9" t="T10" r="T11" b="T12"/>
            <a:pathLst>
              <a:path w="21450" h="20721" fill="none" extrusionOk="0">
                <a:moveTo>
                  <a:pt x="6098" y="-1"/>
                </a:moveTo>
                <a:cubicBezTo>
                  <a:pt x="14394" y="2441"/>
                  <a:pt x="20434" y="9595"/>
                  <a:pt x="21450" y="18183"/>
                </a:cubicBezTo>
              </a:path>
              <a:path w="21450" h="20721" stroke="0" extrusionOk="0">
                <a:moveTo>
                  <a:pt x="6098" y="-1"/>
                </a:moveTo>
                <a:cubicBezTo>
                  <a:pt x="14394" y="2441"/>
                  <a:pt x="20434" y="9595"/>
                  <a:pt x="21450" y="18183"/>
                </a:cubicBezTo>
                <a:lnTo>
                  <a:pt x="0" y="20721"/>
                </a:lnTo>
                <a:lnTo>
                  <a:pt x="6098" y="-1"/>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70662" name="Line 4"/>
          <p:cNvSpPr>
            <a:spLocks noChangeShapeType="1"/>
          </p:cNvSpPr>
          <p:nvPr/>
        </p:nvSpPr>
        <p:spPr bwMode="auto">
          <a:xfrm flipH="1">
            <a:off x="1319213" y="3871913"/>
            <a:ext cx="27051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0663" name="Line 5"/>
          <p:cNvSpPr>
            <a:spLocks noChangeShapeType="1"/>
          </p:cNvSpPr>
          <p:nvPr/>
        </p:nvSpPr>
        <p:spPr bwMode="auto">
          <a:xfrm>
            <a:off x="4038600" y="3886200"/>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0664" name="Text Box 6"/>
          <p:cNvSpPr txBox="1">
            <a:spLocks noChangeArrowheads="1"/>
          </p:cNvSpPr>
          <p:nvPr/>
        </p:nvSpPr>
        <p:spPr bwMode="auto">
          <a:xfrm>
            <a:off x="215900" y="3624263"/>
            <a:ext cx="1066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a:t>
            </a:r>
            <a:r>
              <a:rPr lang="de-DE" altLang="en-US" sz="2400" b="0">
                <a:solidFill>
                  <a:srgbClr val="FFFF00"/>
                </a:solidFill>
              </a:rPr>
              <a:t>Autarky</a:t>
            </a:r>
            <a:endParaRPr lang="de-DE" altLang="en-US" sz="1800">
              <a:solidFill>
                <a:srgbClr val="FFFF00"/>
              </a:solidFill>
            </a:endParaRPr>
          </a:p>
        </p:txBody>
      </p:sp>
      <p:sp>
        <p:nvSpPr>
          <p:cNvPr id="70665" name="Text Box 7"/>
          <p:cNvSpPr txBox="1">
            <a:spLocks noChangeArrowheads="1"/>
          </p:cNvSpPr>
          <p:nvPr/>
        </p:nvSpPr>
        <p:spPr bwMode="auto">
          <a:xfrm>
            <a:off x="3819525" y="6205538"/>
            <a:ext cx="46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S</a:t>
            </a:r>
            <a:r>
              <a:rPr lang="de-DE" altLang="en-US" sz="1800" baseline="0">
                <a:solidFill>
                  <a:srgbClr val="FFFF00"/>
                </a:solidFill>
              </a:rPr>
              <a:t>  </a:t>
            </a:r>
          </a:p>
        </p:txBody>
      </p:sp>
      <p:sp>
        <p:nvSpPr>
          <p:cNvPr id="70666" name="Text Box 9"/>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t>i</a:t>
            </a:r>
            <a:r>
              <a:rPr lang="de-DE" altLang="en-US" sz="1800" baseline="0"/>
              <a:t>  </a:t>
            </a:r>
          </a:p>
        </p:txBody>
      </p:sp>
      <p:sp>
        <p:nvSpPr>
          <p:cNvPr id="70667" name="Text Box 11"/>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I, S</a:t>
            </a:r>
            <a:r>
              <a:rPr lang="de-DE" altLang="en-US" sz="1800" baseline="0"/>
              <a:t>  </a:t>
            </a:r>
          </a:p>
        </p:txBody>
      </p:sp>
      <p:sp>
        <p:nvSpPr>
          <p:cNvPr id="70668" name="Line 13"/>
          <p:cNvSpPr>
            <a:spLocks noChangeShapeType="1"/>
          </p:cNvSpPr>
          <p:nvPr/>
        </p:nvSpPr>
        <p:spPr bwMode="auto">
          <a:xfrm flipV="1">
            <a:off x="4035425" y="1538288"/>
            <a:ext cx="0" cy="4659312"/>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384207" name="Line 15"/>
          <p:cNvSpPr>
            <a:spLocks noChangeShapeType="1"/>
          </p:cNvSpPr>
          <p:nvPr/>
        </p:nvSpPr>
        <p:spPr bwMode="auto">
          <a:xfrm flipH="1">
            <a:off x="1331913" y="4868863"/>
            <a:ext cx="4427537"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384208" name="Text Box 16"/>
          <p:cNvSpPr txBox="1">
            <a:spLocks noChangeArrowheads="1"/>
          </p:cNvSpPr>
          <p:nvPr/>
        </p:nvSpPr>
        <p:spPr bwMode="auto">
          <a:xfrm>
            <a:off x="-73025" y="4616450"/>
            <a:ext cx="17541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a:t>
            </a:r>
            <a:r>
              <a:rPr lang="de-DE" altLang="en-US" sz="2400" b="0">
                <a:solidFill>
                  <a:srgbClr val="FFFF00"/>
                </a:solidFill>
              </a:rPr>
              <a:t>World market</a:t>
            </a:r>
            <a:endParaRPr lang="de-DE" altLang="en-US" sz="1800">
              <a:solidFill>
                <a:srgbClr val="FFFF00"/>
              </a:solidFill>
            </a:endParaRPr>
          </a:p>
        </p:txBody>
      </p:sp>
      <p:sp>
        <p:nvSpPr>
          <p:cNvPr id="5384206" name="Rectangle 14"/>
          <p:cNvSpPr>
            <a:spLocks noChangeArrowheads="1"/>
          </p:cNvSpPr>
          <p:nvPr/>
        </p:nvSpPr>
        <p:spPr bwMode="auto">
          <a:xfrm>
            <a:off x="4567238" y="2347913"/>
            <a:ext cx="4322762" cy="1368425"/>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chemeClr val="bg1"/>
                </a:solidFill>
              </a:rPr>
              <a:t>Capital imports (=</a:t>
            </a:r>
            <a:r>
              <a:rPr lang="en-US" altLang="en-US" sz="2000" b="0" baseline="0">
                <a:solidFill>
                  <a:srgbClr val="FF3300"/>
                </a:solidFill>
              </a:rPr>
              <a:t>KM</a:t>
            </a:r>
            <a:r>
              <a:rPr lang="en-US" altLang="en-US" sz="2000" b="0" baseline="0">
                <a:solidFill>
                  <a:schemeClr val="bg1"/>
                </a:solidFill>
              </a:rPr>
              <a:t>) in an open economy if the domestic autarky interest rate is higher than the world market interest rate .</a:t>
            </a:r>
            <a:endParaRPr lang="en-US" altLang="en-US" sz="2000" b="0">
              <a:solidFill>
                <a:schemeClr val="bg1"/>
              </a:solidFill>
            </a:endParaRPr>
          </a:p>
        </p:txBody>
      </p:sp>
      <p:sp>
        <p:nvSpPr>
          <p:cNvPr id="5384209" name="AutoShape 17"/>
          <p:cNvSpPr>
            <a:spLocks/>
          </p:cNvSpPr>
          <p:nvPr/>
        </p:nvSpPr>
        <p:spPr bwMode="auto">
          <a:xfrm rot="-5400000">
            <a:off x="4697412" y="3841751"/>
            <a:ext cx="396875" cy="1657350"/>
          </a:xfrm>
          <a:prstGeom prst="rightBrace">
            <a:avLst>
              <a:gd name="adj1" fmla="val 34800"/>
              <a:gd name="adj2" fmla="val 5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384210" name="Line 18"/>
          <p:cNvSpPr>
            <a:spLocks noChangeShapeType="1"/>
          </p:cNvSpPr>
          <p:nvPr/>
        </p:nvSpPr>
        <p:spPr bwMode="auto">
          <a:xfrm flipV="1">
            <a:off x="4895850" y="3752850"/>
            <a:ext cx="431800" cy="684213"/>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384211" name="Line 19"/>
          <p:cNvSpPr>
            <a:spLocks noChangeShapeType="1"/>
          </p:cNvSpPr>
          <p:nvPr/>
        </p:nvSpPr>
        <p:spPr bwMode="auto">
          <a:xfrm rot="5400000" flipH="1">
            <a:off x="5056187" y="5537201"/>
            <a:ext cx="1336675"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0675" name="Text Box 20"/>
          <p:cNvSpPr txBox="1">
            <a:spLocks noChangeArrowheads="1"/>
          </p:cNvSpPr>
          <p:nvPr/>
        </p:nvSpPr>
        <p:spPr bwMode="auto">
          <a:xfrm>
            <a:off x="4643438" y="6211888"/>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&lt;        I</a:t>
            </a:r>
            <a:endParaRPr lang="de-DE" altLang="en-US" sz="1800" baseline="0">
              <a:solidFill>
                <a:srgbClr val="FFFF00"/>
              </a:solidFill>
            </a:endParaRPr>
          </a:p>
        </p:txBody>
      </p:sp>
      <p:sp>
        <p:nvSpPr>
          <p:cNvPr id="5384213" name="Rectangle 21"/>
          <p:cNvSpPr>
            <a:spLocks noChangeArrowheads="1"/>
          </p:cNvSpPr>
          <p:nvPr/>
        </p:nvSpPr>
        <p:spPr bwMode="auto">
          <a:xfrm>
            <a:off x="201613" y="1870075"/>
            <a:ext cx="3535362" cy="1373188"/>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chemeClr val="bg1"/>
                </a:solidFill>
              </a:rPr>
              <a:t>Foreigners invest their money in the domestic economy. </a:t>
            </a:r>
            <a:r>
              <a:rPr lang="en-US" altLang="en-US" sz="2000" b="0" baseline="0">
                <a:solidFill>
                  <a:srgbClr val="FF6600"/>
                </a:solidFill>
              </a:rPr>
              <a:t>=&gt; </a:t>
            </a:r>
            <a:r>
              <a:rPr lang="en-US" altLang="en-US" sz="2000" b="0" baseline="0">
                <a:solidFill>
                  <a:srgbClr val="FF3300"/>
                </a:solidFill>
              </a:rPr>
              <a:t>Domestic investment grows </a:t>
            </a:r>
            <a:r>
              <a:rPr lang="en-US" altLang="en-US" sz="2000" b="0" baseline="0">
                <a:solidFill>
                  <a:schemeClr val="bg1"/>
                </a:solidFill>
              </a:rPr>
              <a:t>compared to autarky!</a:t>
            </a:r>
          </a:p>
          <a:p>
            <a:pPr algn="ctr">
              <a:spcBef>
                <a:spcPct val="0"/>
              </a:spcBef>
              <a:buClrTx/>
              <a:buFontTx/>
              <a:buNone/>
            </a:pPr>
            <a:endParaRPr lang="de-DE" altLang="en-US" sz="2000" b="0">
              <a:solidFill>
                <a:schemeClr val="bg1"/>
              </a:solidFill>
            </a:endParaRPr>
          </a:p>
        </p:txBody>
      </p:sp>
      <p:sp>
        <p:nvSpPr>
          <p:cNvPr id="70677" name="Text Box 22"/>
          <p:cNvSpPr txBox="1">
            <a:spLocks noChangeArrowheads="1"/>
          </p:cNvSpPr>
          <p:nvPr/>
        </p:nvSpPr>
        <p:spPr bwMode="auto">
          <a:xfrm>
            <a:off x="3384550" y="1068388"/>
            <a:ext cx="1527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600" b="0" baseline="0">
                <a:solidFill>
                  <a:srgbClr val="66FFFF"/>
                </a:solidFill>
              </a:rPr>
              <a:t>S = s*Y</a:t>
            </a:r>
            <a:endParaRPr lang="el-GR" altLang="en-US" sz="2600" b="0" baseline="0">
              <a:solidFill>
                <a:srgbClr val="66FFFF"/>
              </a:solidFill>
            </a:endParaRPr>
          </a:p>
        </p:txBody>
      </p:sp>
      <p:sp>
        <p:nvSpPr>
          <p:cNvPr id="5384216" name="AutoShape 24"/>
          <p:cNvSpPr>
            <a:spLocks/>
          </p:cNvSpPr>
          <p:nvPr/>
        </p:nvSpPr>
        <p:spPr bwMode="auto">
          <a:xfrm rot="16200000" flipV="1">
            <a:off x="2574132" y="3412331"/>
            <a:ext cx="215900" cy="2627313"/>
          </a:xfrm>
          <a:prstGeom prst="rightBrace">
            <a:avLst>
              <a:gd name="adj1" fmla="val 101409"/>
              <a:gd name="adj2" fmla="val 50000"/>
            </a:avLst>
          </a:prstGeom>
          <a:noFill/>
          <a:ln w="3175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3600" tIns="3600" rIns="3600" bIns="3600" anchor="ct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384217" name="Text Box 25"/>
          <p:cNvSpPr txBox="1">
            <a:spLocks noChangeArrowheads="1"/>
          </p:cNvSpPr>
          <p:nvPr/>
        </p:nvSpPr>
        <p:spPr bwMode="auto">
          <a:xfrm>
            <a:off x="1655763" y="4173538"/>
            <a:ext cx="205263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med" len="lg"/>
                <a:tailEnd type="none" w="lg" len="lg"/>
              </a14:hiddenLine>
            </a:ext>
          </a:extLst>
        </p:spPr>
        <p:txBody>
          <a:bodyPr lIns="3600" tIns="3600" rIns="3600" bIns="36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50000"/>
              </a:spcBef>
              <a:buClrTx/>
              <a:buFontTx/>
              <a:buNone/>
            </a:pPr>
            <a:r>
              <a:rPr lang="de-DE" altLang="en-US" sz="2400" b="0" baseline="0">
                <a:solidFill>
                  <a:srgbClr val="FF0000"/>
                </a:solidFill>
              </a:rPr>
              <a:t>Dom. Savings</a:t>
            </a:r>
          </a:p>
        </p:txBody>
      </p:sp>
      <p:sp>
        <p:nvSpPr>
          <p:cNvPr id="5384219" name="AutoShape 27"/>
          <p:cNvSpPr>
            <a:spLocks/>
          </p:cNvSpPr>
          <p:nvPr/>
        </p:nvSpPr>
        <p:spPr bwMode="auto">
          <a:xfrm rot="5400000">
            <a:off x="3383756" y="2961482"/>
            <a:ext cx="288925" cy="4319588"/>
          </a:xfrm>
          <a:prstGeom prst="rightBrace">
            <a:avLst>
              <a:gd name="adj1" fmla="val 124588"/>
              <a:gd name="adj2" fmla="val 50000"/>
            </a:avLst>
          </a:prstGeom>
          <a:noFill/>
          <a:ln w="3175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3600" tIns="3600" rIns="3600" bIns="3600" anchor="ct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384220" name="Text Box 28"/>
          <p:cNvSpPr txBox="1">
            <a:spLocks noChangeArrowheads="1"/>
          </p:cNvSpPr>
          <p:nvPr/>
        </p:nvSpPr>
        <p:spPr bwMode="auto">
          <a:xfrm>
            <a:off x="2339975" y="5397500"/>
            <a:ext cx="23764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med" len="lg"/>
                <a:tailEnd type="none" w="lg" len="lg"/>
              </a14:hiddenLine>
            </a:ext>
          </a:extLst>
        </p:spPr>
        <p:txBody>
          <a:bodyPr lIns="3600" tIns="3600" rIns="3600" bIns="36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50000"/>
              </a:spcBef>
              <a:buClrTx/>
              <a:buFontTx/>
              <a:buNone/>
            </a:pPr>
            <a:r>
              <a:rPr lang="de-DE" altLang="en-US" sz="2400" b="0" baseline="0">
                <a:solidFill>
                  <a:srgbClr val="FF0000"/>
                </a:solidFill>
              </a:rPr>
              <a:t>Dom. Investment</a:t>
            </a:r>
          </a:p>
        </p:txBody>
      </p:sp>
      <p:sp>
        <p:nvSpPr>
          <p:cNvPr id="70682" name="Rectangle 31"/>
          <p:cNvSpPr>
            <a:spLocks noChangeArrowheads="1"/>
          </p:cNvSpPr>
          <p:nvPr/>
        </p:nvSpPr>
        <p:spPr bwMode="auto">
          <a:xfrm>
            <a:off x="6557963" y="593725"/>
            <a:ext cx="2114550" cy="720725"/>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de-DE" altLang="en-US" sz="2000" b="0" baseline="0">
                <a:solidFill>
                  <a:schemeClr val="bg1"/>
                </a:solidFill>
              </a:rPr>
              <a:t>Case of an</a:t>
            </a:r>
            <a:r>
              <a:rPr lang="de-DE" altLang="en-US" sz="2000" b="0" baseline="0">
                <a:solidFill>
                  <a:schemeClr val="bg2"/>
                </a:solidFill>
              </a:rPr>
              <a:t> </a:t>
            </a:r>
            <a:r>
              <a:rPr lang="de-DE" altLang="en-US" sz="2000" b="0" baseline="0">
                <a:solidFill>
                  <a:srgbClr val="FF3300"/>
                </a:solidFill>
              </a:rPr>
              <a:t>open</a:t>
            </a:r>
            <a:r>
              <a:rPr lang="de-DE" altLang="en-US" sz="2000" b="0" baseline="0">
                <a:solidFill>
                  <a:schemeClr val="bg2"/>
                </a:solidFill>
              </a:rPr>
              <a:t> </a:t>
            </a:r>
            <a:r>
              <a:rPr lang="de-DE" altLang="en-US" sz="2000" b="0" baseline="0">
                <a:solidFill>
                  <a:schemeClr val="bg1"/>
                </a:solidFill>
              </a:rPr>
              <a:t>economy</a:t>
            </a:r>
            <a:endParaRPr lang="de-DE" altLang="en-US" sz="2000" b="0">
              <a:solidFill>
                <a:schemeClr val="bg1"/>
              </a:solidFill>
            </a:endParaRPr>
          </a:p>
        </p:txBody>
      </p:sp>
      <p:sp>
        <p:nvSpPr>
          <p:cNvPr id="5384226" name="Rectangle 34"/>
          <p:cNvSpPr>
            <a:spLocks noGrp="1" noChangeArrowheads="1"/>
          </p:cNvSpPr>
          <p:nvPr>
            <p:ph type="title"/>
          </p:nvPr>
        </p:nvSpPr>
        <p:spPr>
          <a:xfrm>
            <a:off x="0" y="31750"/>
            <a:ext cx="9144000" cy="782638"/>
          </a:xfrm>
        </p:spPr>
        <p:txBody>
          <a:bodyPr/>
          <a:lstStyle/>
          <a:p>
            <a:pPr eaLnBrk="1" hangingPunct="1">
              <a:defRPr/>
            </a:pPr>
            <a:r>
              <a:rPr lang="en-US" sz="2400" dirty="0"/>
              <a:t>Capital Market in a Small Open Economy</a:t>
            </a:r>
            <a:endParaRPr lang="de-DE" sz="2400" dirty="0"/>
          </a:p>
        </p:txBody>
      </p:sp>
      <p:sp>
        <p:nvSpPr>
          <p:cNvPr id="5384230" name="Line 38"/>
          <p:cNvSpPr>
            <a:spLocks noChangeShapeType="1"/>
          </p:cNvSpPr>
          <p:nvPr/>
        </p:nvSpPr>
        <p:spPr bwMode="auto">
          <a:xfrm flipV="1">
            <a:off x="1362075" y="3860800"/>
            <a:ext cx="2643188" cy="15875"/>
          </a:xfrm>
          <a:prstGeom prst="line">
            <a:avLst/>
          </a:prstGeom>
          <a:noFill/>
          <a:ln w="38100">
            <a:solidFill>
              <a:srgbClr val="FF00FF"/>
            </a:solidFill>
            <a:round/>
            <a:headEnd type="none" w="med" len="lg"/>
            <a:tailEnd type="non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70685" name="Text Box 40"/>
          <p:cNvSpPr txBox="1">
            <a:spLocks noChangeArrowheads="1"/>
          </p:cNvSpPr>
          <p:nvPr/>
        </p:nvSpPr>
        <p:spPr bwMode="auto">
          <a:xfrm>
            <a:off x="6399213" y="4775200"/>
            <a:ext cx="2530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600" b="0" baseline="0">
                <a:solidFill>
                  <a:srgbClr val="66FFFF"/>
                </a:solidFill>
              </a:rPr>
              <a:t>I(i,K,A,P,L,H,B)</a:t>
            </a:r>
            <a:endParaRPr lang="el-GR" altLang="en-US" sz="2600" b="0" baseline="0">
              <a:solidFill>
                <a:srgbClr val="66FFFF"/>
              </a:solidFill>
            </a:endParaRPr>
          </a:p>
        </p:txBody>
      </p:sp>
      <p:sp>
        <p:nvSpPr>
          <p:cNvPr id="5384228" name="Line 36"/>
          <p:cNvSpPr>
            <a:spLocks noChangeShapeType="1"/>
          </p:cNvSpPr>
          <p:nvPr/>
        </p:nvSpPr>
        <p:spPr bwMode="auto">
          <a:xfrm>
            <a:off x="4025900" y="4864100"/>
            <a:ext cx="1665288" cy="9525"/>
          </a:xfrm>
          <a:prstGeom prst="line">
            <a:avLst/>
          </a:prstGeom>
          <a:noFill/>
          <a:ln w="38100">
            <a:solidFill>
              <a:srgbClr val="00FF00"/>
            </a:solidFill>
            <a:round/>
            <a:headEnd type="none" w="med" len="lg"/>
            <a:tailEnd type="non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384233" name="Line 41"/>
          <p:cNvSpPr>
            <a:spLocks noChangeShapeType="1"/>
          </p:cNvSpPr>
          <p:nvPr/>
        </p:nvSpPr>
        <p:spPr bwMode="auto">
          <a:xfrm>
            <a:off x="1373188" y="4865688"/>
            <a:ext cx="4357687" cy="6350"/>
          </a:xfrm>
          <a:prstGeom prst="line">
            <a:avLst/>
          </a:prstGeom>
          <a:noFill/>
          <a:ln w="38100">
            <a:solidFill>
              <a:srgbClr val="FF00FF"/>
            </a:solidFill>
            <a:round/>
            <a:headEnd type="none" w="med" len="lg"/>
            <a:tailEnd type="non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70688" name="AutoShape 9">
            <a:hlinkClick r:id="rId6" action="ppaction://hlinkpres?slideindex=1&amp;slidetitle=Makroökonomik  4. Die langfristige Entwicklung von Volkswirtschaften" highlightClick="1"/>
          </p:cNvPr>
          <p:cNvSpPr>
            <a:spLocks noChangeArrowheads="1"/>
          </p:cNvSpPr>
          <p:nvPr/>
        </p:nvSpPr>
        <p:spPr bwMode="auto">
          <a:xfrm>
            <a:off x="7450138" y="6313488"/>
            <a:ext cx="428625" cy="331787"/>
          </a:xfrm>
          <a:prstGeom prst="actionButtonForwardNext">
            <a:avLst/>
          </a:prstGeom>
          <a:solidFill>
            <a:srgbClr val="FFFF00"/>
          </a:solidFill>
          <a:ln w="12700">
            <a:solidFill>
              <a:schemeClr val="bg2"/>
            </a:solidFill>
            <a:miter lim="800000"/>
            <a:headEnd/>
            <a:tailEnd type="none" w="lg" len="lg"/>
          </a:ln>
        </p:spPr>
        <p:txBody>
          <a:bodyPr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842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8420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842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842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842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842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842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842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842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8420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842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842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8423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84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4207" grpId="0" animBg="1"/>
      <p:bldP spid="5384208" grpId="0"/>
      <p:bldP spid="5384206" grpId="0" animBg="1"/>
      <p:bldP spid="5384209" grpId="0" animBg="1"/>
      <p:bldP spid="5384210" grpId="0" animBg="1"/>
      <p:bldP spid="5384211" grpId="0" animBg="1"/>
      <p:bldP spid="5384213" grpId="0" animBg="1"/>
      <p:bldP spid="5384216" grpId="0" animBg="1"/>
      <p:bldP spid="5384217" grpId="0"/>
      <p:bldP spid="5384219" grpId="0" animBg="1"/>
      <p:bldP spid="5384220" grpId="0"/>
      <p:bldP spid="5384230" grpId="0" animBg="1"/>
      <p:bldP spid="5384228" grpId="0" animBg="1"/>
      <p:bldP spid="538423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98AF8C3E-7C7E-4D0D-83F5-BBB63B698E40}" type="slidenum">
              <a:rPr lang="de-DE" altLang="en-US" sz="1600" smtClean="0"/>
              <a:pPr>
                <a:spcBef>
                  <a:spcPct val="0"/>
                </a:spcBef>
                <a:buClrTx/>
                <a:buFontTx/>
                <a:buNone/>
              </a:pPr>
              <a:t>38</a:t>
            </a:fld>
            <a:r>
              <a:rPr lang="de-DE" altLang="en-US" sz="1600"/>
              <a:t> -</a:t>
            </a:r>
          </a:p>
        </p:txBody>
      </p:sp>
      <p:sp>
        <p:nvSpPr>
          <p:cNvPr id="716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5517314" name="Rectangle 2"/>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2.2. The Solow-Swan Model</a:t>
            </a:r>
          </a:p>
        </p:txBody>
      </p:sp>
      <p:sp>
        <p:nvSpPr>
          <p:cNvPr id="71685" name="Rectangle 3"/>
          <p:cNvSpPr>
            <a:spLocks noGrp="1" noChangeArrowheads="1"/>
          </p:cNvSpPr>
          <p:nvPr>
            <p:ph type="body" idx="1"/>
          </p:nvPr>
        </p:nvSpPr>
        <p:spPr>
          <a:xfrm>
            <a:off x="457200" y="1171575"/>
            <a:ext cx="8455025" cy="54864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en-US" sz="2600">
                <a:effectLst/>
              </a:rPr>
              <a:t>This means:</a:t>
            </a:r>
          </a:p>
          <a:p>
            <a:pPr lvl="1" eaLnBrk="1" hangingPunct="1"/>
            <a:r>
              <a:rPr lang="en-US" altLang="en-US" sz="2200">
                <a:effectLst/>
              </a:rPr>
              <a:t>If the </a:t>
            </a:r>
            <a:r>
              <a:rPr lang="en-US" altLang="en-US" sz="2200">
                <a:solidFill>
                  <a:srgbClr val="00FF00"/>
                </a:solidFill>
                <a:effectLst/>
              </a:rPr>
              <a:t>world market interest rate is lower</a:t>
            </a:r>
            <a:r>
              <a:rPr lang="en-US" altLang="en-US" sz="2200">
                <a:effectLst/>
              </a:rPr>
              <a:t> than the </a:t>
            </a:r>
            <a:r>
              <a:rPr lang="en-US" altLang="en-US" sz="2200">
                <a:solidFill>
                  <a:srgbClr val="00FF00"/>
                </a:solidFill>
                <a:effectLst/>
              </a:rPr>
              <a:t>domestic</a:t>
            </a:r>
            <a:r>
              <a:rPr lang="en-US" altLang="en-US" sz="2200">
                <a:effectLst/>
              </a:rPr>
              <a:t> </a:t>
            </a:r>
            <a:r>
              <a:rPr lang="en-US" altLang="en-US" sz="2200">
                <a:solidFill>
                  <a:srgbClr val="00FF00"/>
                </a:solidFill>
                <a:effectLst/>
              </a:rPr>
              <a:t>market interest rate</a:t>
            </a:r>
            <a:r>
              <a:rPr lang="en-US" altLang="en-US" sz="2200">
                <a:effectLst/>
              </a:rPr>
              <a:t> in case of </a:t>
            </a:r>
            <a:r>
              <a:rPr lang="en-US" altLang="en-US" sz="2200">
                <a:solidFill>
                  <a:srgbClr val="00FF00"/>
                </a:solidFill>
                <a:effectLst/>
              </a:rPr>
              <a:t>autarky</a:t>
            </a:r>
            <a:r>
              <a:rPr lang="en-US" altLang="en-US" sz="2200">
                <a:effectLst/>
              </a:rPr>
              <a:t>, </a:t>
            </a:r>
          </a:p>
          <a:p>
            <a:pPr lvl="2" eaLnBrk="1" hangingPunct="1"/>
            <a:r>
              <a:rPr lang="en-US" altLang="en-US" sz="2200">
                <a:effectLst/>
              </a:rPr>
              <a:t>the </a:t>
            </a:r>
            <a:r>
              <a:rPr lang="en-US" altLang="en-US" sz="2200">
                <a:solidFill>
                  <a:srgbClr val="00FF00"/>
                </a:solidFill>
                <a:effectLst/>
              </a:rPr>
              <a:t>inland</a:t>
            </a:r>
            <a:r>
              <a:rPr lang="en-US" altLang="en-US" sz="2200">
                <a:effectLst/>
              </a:rPr>
              <a:t> borrows from foreign countries and</a:t>
            </a:r>
          </a:p>
          <a:p>
            <a:pPr lvl="2" eaLnBrk="1" hangingPunct="1"/>
            <a:r>
              <a:rPr lang="en-US" altLang="en-US" sz="2200">
                <a:solidFill>
                  <a:srgbClr val="00FF00"/>
                </a:solidFill>
                <a:effectLst/>
              </a:rPr>
              <a:t>purchases</a:t>
            </a:r>
            <a:r>
              <a:rPr lang="en-US" altLang="en-US" sz="2200">
                <a:effectLst/>
              </a:rPr>
              <a:t> with these credits </a:t>
            </a:r>
            <a:r>
              <a:rPr lang="en-US" altLang="en-US" sz="2200">
                <a:solidFill>
                  <a:srgbClr val="00FF00"/>
                </a:solidFill>
                <a:effectLst/>
              </a:rPr>
              <a:t>goods in foreign countries</a:t>
            </a:r>
            <a:r>
              <a:rPr lang="en-US" altLang="en-US" sz="2200">
                <a:effectLst/>
              </a:rPr>
              <a:t>,</a:t>
            </a:r>
          </a:p>
          <a:p>
            <a:pPr lvl="2" eaLnBrk="1" hangingPunct="1"/>
            <a:r>
              <a:rPr lang="en-US" altLang="en-US" sz="2200">
                <a:effectLst/>
              </a:rPr>
              <a:t>which are then invested </a:t>
            </a:r>
            <a:r>
              <a:rPr lang="en-US" altLang="en-US" sz="2200">
                <a:solidFill>
                  <a:srgbClr val="00FF00"/>
                </a:solidFill>
                <a:effectLst/>
              </a:rPr>
              <a:t>in</a:t>
            </a:r>
            <a:r>
              <a:rPr lang="en-US" altLang="en-US" sz="2200">
                <a:effectLst/>
              </a:rPr>
              <a:t> the </a:t>
            </a:r>
            <a:r>
              <a:rPr lang="en-US" altLang="en-US" sz="2200">
                <a:solidFill>
                  <a:srgbClr val="00FF00"/>
                </a:solidFill>
                <a:effectLst/>
              </a:rPr>
              <a:t>domestic capital stock</a:t>
            </a:r>
            <a:r>
              <a:rPr lang="en-US" altLang="en-US" sz="2200">
                <a:effectLst/>
              </a:rPr>
              <a:t>.</a:t>
            </a:r>
          </a:p>
          <a:p>
            <a:pPr lvl="1" eaLnBrk="1" hangingPunct="1">
              <a:buFont typeface="Arial Unicode MS" pitchFamily="34" charset="-128"/>
              <a:buNone/>
            </a:pPr>
            <a:r>
              <a:rPr lang="en-US" altLang="en-US" sz="2200">
                <a:solidFill>
                  <a:srgbClr val="FF0066"/>
                </a:solidFill>
                <a:effectLst/>
              </a:rPr>
              <a:t>   =&gt; </a:t>
            </a:r>
            <a:r>
              <a:rPr lang="en-US" altLang="en-US" sz="2200">
                <a:effectLst/>
              </a:rPr>
              <a:t>The </a:t>
            </a:r>
            <a:r>
              <a:rPr lang="en-US" altLang="en-US" sz="2200">
                <a:solidFill>
                  <a:srgbClr val="00FF00"/>
                </a:solidFill>
                <a:effectLst/>
              </a:rPr>
              <a:t>domestic capital stock </a:t>
            </a:r>
            <a:r>
              <a:rPr lang="en-US" altLang="en-US" sz="2200">
                <a:effectLst/>
              </a:rPr>
              <a:t>does then grow </a:t>
            </a:r>
            <a:r>
              <a:rPr lang="en-US" altLang="en-US" sz="2200">
                <a:solidFill>
                  <a:srgbClr val="00FF00"/>
                </a:solidFill>
                <a:effectLst/>
              </a:rPr>
              <a:t>faster</a:t>
            </a:r>
            <a:r>
              <a:rPr lang="en-US" altLang="en-US" sz="2200">
                <a:effectLst/>
              </a:rPr>
              <a:t> as in                  </a:t>
            </a:r>
          </a:p>
          <a:p>
            <a:pPr lvl="1" eaLnBrk="1" hangingPunct="1">
              <a:buFont typeface="Arial Unicode MS" pitchFamily="34" charset="-128"/>
              <a:buNone/>
            </a:pPr>
            <a:r>
              <a:rPr lang="en-US" altLang="en-US" sz="2200">
                <a:effectLst/>
              </a:rPr>
              <a:t>        the case of autarky and its steady </a:t>
            </a:r>
            <a:r>
              <a:rPr lang="en-US" altLang="en-US" sz="2200">
                <a:solidFill>
                  <a:srgbClr val="00FF00"/>
                </a:solidFill>
                <a:effectLst/>
              </a:rPr>
              <a:t>state level is higher</a:t>
            </a:r>
            <a:r>
              <a:rPr lang="en-US" altLang="en-US" sz="2200">
                <a:effectLst/>
              </a:rPr>
              <a:t>.</a:t>
            </a:r>
          </a:p>
          <a:p>
            <a:pPr lvl="1" eaLnBrk="1" hangingPunct="1">
              <a:buFont typeface="Arial Unicode MS" pitchFamily="34" charset="-128"/>
              <a:buNone/>
            </a:pPr>
            <a:endParaRPr lang="de-DE" altLang="en-US" sz="2200">
              <a:effectLst/>
            </a:endParaRPr>
          </a:p>
        </p:txBody>
      </p:sp>
      <p:sp>
        <p:nvSpPr>
          <p:cNvPr id="5517316" name="Rectangle 4"/>
          <p:cNvSpPr>
            <a:spLocks noChangeArrowheads="1"/>
          </p:cNvSpPr>
          <p:nvPr/>
        </p:nvSpPr>
        <p:spPr bwMode="auto">
          <a:xfrm>
            <a:off x="228600" y="5053013"/>
            <a:ext cx="8674100" cy="1317625"/>
          </a:xfrm>
          <a:prstGeom prst="rect">
            <a:avLst/>
          </a:prstGeom>
          <a:solidFill>
            <a:srgbClr val="FFFF99"/>
          </a:solidFill>
          <a:ln w="28575">
            <a:solidFill>
              <a:srgbClr val="FF0000"/>
            </a:solidFill>
            <a:miter lim="800000"/>
            <a:headEnd/>
            <a:tailEnd/>
          </a:ln>
        </p:spPr>
        <p:txBody>
          <a:bodyPr lIns="92075" tIns="46038" rIns="92075" bIns="46038"/>
          <a:lstStyle>
            <a:lvl1pPr algn="l" defTabSz="762000" eaLnBrk="0" hangingPunct="0">
              <a:spcBef>
                <a:spcPct val="20000"/>
              </a:spcBef>
              <a:buClr>
                <a:srgbClr val="FF0000"/>
              </a:buClr>
              <a:buFont typeface="Arial Unicode MS" pitchFamily="34" charset="-128"/>
              <a:buChar char="➤"/>
              <a:defRPr sz="3000">
                <a:solidFill>
                  <a:schemeClr val="tx1"/>
                </a:solidFill>
                <a:latin typeface="Arial" charset="0"/>
              </a:defRPr>
            </a:lvl1pPr>
            <a:lvl2pPr marL="742950" indent="-285750" algn="l" defTabSz="762000" eaLnBrk="0" hangingPunct="0">
              <a:spcBef>
                <a:spcPct val="20000"/>
              </a:spcBef>
              <a:buClr>
                <a:srgbClr val="FF0000"/>
              </a:buClr>
              <a:buFont typeface="Arial Unicode MS" pitchFamily="34" charset="-128"/>
              <a:buChar char="■"/>
              <a:defRPr sz="2600">
                <a:solidFill>
                  <a:schemeClr val="tx1"/>
                </a:solidFill>
                <a:latin typeface="Arial" charset="0"/>
              </a:defRPr>
            </a:lvl2pPr>
            <a:lvl3pPr marL="1143000" indent="-228600" algn="l" defTabSz="762000" eaLnBrk="0" hangingPunct="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lgn="l" defTabSz="762000" eaLnBrk="0" hangingPunct="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lgn="l" defTabSz="762000" eaLnBrk="0" hangingPunct="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defRPr/>
            </a:pPr>
            <a:r>
              <a:rPr lang="de-DE" altLang="en-US" sz="2000" b="0" baseline="0" dirty="0">
                <a:solidFill>
                  <a:schemeClr val="bg1"/>
                </a:solidFill>
              </a:rPr>
              <a:t>Capital </a:t>
            </a:r>
            <a:r>
              <a:rPr lang="de-DE" altLang="en-US" sz="2000" b="0" baseline="0" dirty="0" err="1">
                <a:solidFill>
                  <a:schemeClr val="bg1"/>
                </a:solidFill>
              </a:rPr>
              <a:t>import</a:t>
            </a:r>
            <a:r>
              <a:rPr lang="de-DE" altLang="en-US" sz="2000" b="0" baseline="0" dirty="0">
                <a:solidFill>
                  <a:schemeClr val="bg1"/>
                </a:solidFill>
              </a:rPr>
              <a:t> (</a:t>
            </a:r>
            <a:r>
              <a:rPr lang="de-DE" altLang="en-US" sz="2000" b="0" baseline="0" dirty="0">
                <a:solidFill>
                  <a:schemeClr val="tx2">
                    <a:lumMod val="25000"/>
                  </a:schemeClr>
                </a:solidFill>
              </a:rPr>
              <a:t> </a:t>
            </a:r>
            <a:r>
              <a:rPr lang="de-DE" altLang="en-US" sz="2000" b="0" baseline="0" dirty="0" err="1">
                <a:solidFill>
                  <a:schemeClr val="tx2">
                    <a:lumMod val="25000"/>
                  </a:schemeClr>
                </a:solidFill>
              </a:rPr>
              <a:t>KM</a:t>
            </a:r>
            <a:r>
              <a:rPr lang="de-DE" altLang="en-US" sz="2000" b="0" dirty="0" err="1">
                <a:solidFill>
                  <a:schemeClr val="tx2">
                    <a:lumMod val="25000"/>
                  </a:schemeClr>
                </a:solidFill>
              </a:rPr>
              <a:t>t</a:t>
            </a:r>
            <a:r>
              <a:rPr lang="de-DE" altLang="en-US" sz="2000" b="0" baseline="0" dirty="0">
                <a:solidFill>
                  <a:schemeClr val="tx2">
                    <a:lumMod val="25000"/>
                  </a:schemeClr>
                </a:solidFill>
              </a:rPr>
              <a:t> = </a:t>
            </a:r>
            <a:r>
              <a:rPr lang="de-DE" altLang="en-US" sz="2000" b="0" baseline="0" dirty="0">
                <a:solidFill>
                  <a:srgbClr val="FF3300"/>
                </a:solidFill>
              </a:rPr>
              <a:t>S</a:t>
            </a:r>
            <a:r>
              <a:rPr lang="de-DE" altLang="en-US" sz="2000" b="0" dirty="0">
                <a:solidFill>
                  <a:srgbClr val="FF3300"/>
                </a:solidFill>
              </a:rPr>
              <a:t>t  </a:t>
            </a:r>
            <a:r>
              <a:rPr lang="de-DE" altLang="en-US" sz="2000" b="0" baseline="0" dirty="0">
                <a:solidFill>
                  <a:srgbClr val="FF3300"/>
                </a:solidFill>
              </a:rPr>
              <a:t>- </a:t>
            </a:r>
            <a:r>
              <a:rPr lang="de-DE" altLang="en-US" sz="2000" b="0" baseline="0" dirty="0" err="1">
                <a:solidFill>
                  <a:srgbClr val="FF3300"/>
                </a:solidFill>
              </a:rPr>
              <a:t>I</a:t>
            </a:r>
            <a:r>
              <a:rPr lang="de-DE" altLang="en-US" sz="2000" b="0" dirty="0" err="1">
                <a:solidFill>
                  <a:srgbClr val="FF3300"/>
                </a:solidFill>
              </a:rPr>
              <a:t>t</a:t>
            </a:r>
            <a:r>
              <a:rPr lang="de-DE" altLang="en-US" sz="2000" b="0" baseline="0" dirty="0">
                <a:solidFill>
                  <a:srgbClr val="FF3300"/>
                </a:solidFill>
              </a:rPr>
              <a:t> &lt; 0 </a:t>
            </a:r>
            <a:r>
              <a:rPr lang="de-DE" altLang="en-US" sz="2000" b="0" baseline="0" dirty="0">
                <a:solidFill>
                  <a:schemeClr val="bg1"/>
                </a:solidFill>
              </a:rPr>
              <a:t>) </a:t>
            </a:r>
            <a:r>
              <a:rPr lang="de-DE" altLang="en-US" sz="2000" b="0" baseline="0" dirty="0" err="1">
                <a:solidFill>
                  <a:schemeClr val="bg1"/>
                </a:solidFill>
              </a:rPr>
              <a:t>comes</a:t>
            </a:r>
            <a:r>
              <a:rPr lang="de-DE" altLang="en-US" sz="2000" b="0" baseline="0" dirty="0">
                <a:solidFill>
                  <a:schemeClr val="bg1"/>
                </a:solidFill>
              </a:rPr>
              <a:t> </a:t>
            </a:r>
            <a:r>
              <a:rPr lang="de-DE" altLang="en-US" sz="2000" b="0" baseline="0" dirty="0" err="1">
                <a:solidFill>
                  <a:schemeClr val="bg1"/>
                </a:solidFill>
              </a:rPr>
              <a:t>along</a:t>
            </a:r>
            <a:r>
              <a:rPr lang="de-DE" altLang="en-US" sz="2000" b="0" baseline="0" dirty="0">
                <a:solidFill>
                  <a:schemeClr val="bg1"/>
                </a:solidFill>
              </a:rPr>
              <a:t> </a:t>
            </a:r>
            <a:r>
              <a:rPr lang="de-DE" altLang="en-US" sz="2000" b="0" baseline="0" dirty="0" err="1">
                <a:solidFill>
                  <a:schemeClr val="bg1"/>
                </a:solidFill>
              </a:rPr>
              <a:t>with</a:t>
            </a:r>
            <a:r>
              <a:rPr lang="de-DE" altLang="en-US" sz="2000" b="0" baseline="0" dirty="0">
                <a:solidFill>
                  <a:schemeClr val="bg1"/>
                </a:solidFill>
              </a:rPr>
              <a:t> a                                                              </a:t>
            </a:r>
            <a:r>
              <a:rPr lang="de-DE" altLang="en-US" sz="2000" b="0" baseline="0" dirty="0" err="1">
                <a:solidFill>
                  <a:srgbClr val="FF0000"/>
                </a:solidFill>
              </a:rPr>
              <a:t>current</a:t>
            </a:r>
            <a:r>
              <a:rPr lang="de-DE" altLang="en-US" sz="2000" b="0" baseline="0" dirty="0">
                <a:solidFill>
                  <a:srgbClr val="FF0000"/>
                </a:solidFill>
              </a:rPr>
              <a:t> </a:t>
            </a:r>
            <a:r>
              <a:rPr lang="de-DE" altLang="en-US" sz="2000" b="0" baseline="0" dirty="0" err="1">
                <a:solidFill>
                  <a:srgbClr val="FF0000"/>
                </a:solidFill>
              </a:rPr>
              <a:t>account</a:t>
            </a:r>
            <a:r>
              <a:rPr lang="de-DE" altLang="en-US" sz="2000" b="0" baseline="0" dirty="0">
                <a:solidFill>
                  <a:srgbClr val="FF0000"/>
                </a:solidFill>
              </a:rPr>
              <a:t> </a:t>
            </a:r>
            <a:r>
              <a:rPr lang="de-DE" altLang="en-US" sz="2000" b="0" baseline="0" dirty="0" err="1">
                <a:solidFill>
                  <a:srgbClr val="FF0000"/>
                </a:solidFill>
              </a:rPr>
              <a:t>deficit</a:t>
            </a:r>
            <a:r>
              <a:rPr lang="de-DE" altLang="en-US" sz="2000" b="0" baseline="0" dirty="0">
                <a:solidFill>
                  <a:srgbClr val="FF0000"/>
                </a:solidFill>
              </a:rPr>
              <a:t>:</a:t>
            </a:r>
          </a:p>
          <a:p>
            <a:pPr algn="ctr">
              <a:lnSpc>
                <a:spcPts val="600"/>
              </a:lnSpc>
              <a:spcBef>
                <a:spcPct val="0"/>
              </a:spcBef>
              <a:buClrTx/>
              <a:buFontTx/>
              <a:buNone/>
              <a:defRPr/>
            </a:pPr>
            <a:endParaRPr lang="de-DE" altLang="en-US" sz="2000" b="0" baseline="0" dirty="0">
              <a:solidFill>
                <a:srgbClr val="FF0000"/>
              </a:solidFill>
            </a:endParaRPr>
          </a:p>
          <a:p>
            <a:pPr algn="ctr">
              <a:spcBef>
                <a:spcPct val="0"/>
              </a:spcBef>
              <a:buClrTx/>
              <a:buFont typeface="Arial Unicode MS" pitchFamily="34" charset="-128"/>
              <a:buNone/>
              <a:defRPr/>
            </a:pPr>
            <a:r>
              <a:rPr lang="de-DE" sz="2400" b="0" baseline="0" dirty="0">
                <a:solidFill>
                  <a:schemeClr val="bg2">
                    <a:lumMod val="75000"/>
                    <a:lumOff val="25000"/>
                  </a:schemeClr>
                </a:solidFill>
              </a:rPr>
              <a:t>S</a:t>
            </a:r>
            <a:r>
              <a:rPr lang="de-DE" sz="2400" b="0" dirty="0">
                <a:solidFill>
                  <a:schemeClr val="bg2">
                    <a:lumMod val="75000"/>
                    <a:lumOff val="25000"/>
                  </a:schemeClr>
                </a:solidFill>
              </a:rPr>
              <a:t>t</a:t>
            </a:r>
            <a:r>
              <a:rPr lang="de-DE" sz="2400" b="0" baseline="0" dirty="0">
                <a:solidFill>
                  <a:schemeClr val="bg2">
                    <a:lumMod val="75000"/>
                    <a:lumOff val="25000"/>
                  </a:schemeClr>
                </a:solidFill>
              </a:rPr>
              <a:t>    –   </a:t>
            </a:r>
            <a:r>
              <a:rPr lang="de-DE" sz="2400" b="0" baseline="0" dirty="0" err="1">
                <a:solidFill>
                  <a:schemeClr val="bg2">
                    <a:lumMod val="75000"/>
                    <a:lumOff val="25000"/>
                  </a:schemeClr>
                </a:solidFill>
              </a:rPr>
              <a:t>I</a:t>
            </a:r>
            <a:r>
              <a:rPr lang="de-DE" sz="2400" b="0" dirty="0" err="1">
                <a:solidFill>
                  <a:schemeClr val="bg2">
                    <a:lumMod val="75000"/>
                    <a:lumOff val="25000"/>
                  </a:schemeClr>
                </a:solidFill>
              </a:rPr>
              <a:t>t</a:t>
            </a:r>
            <a:r>
              <a:rPr lang="de-DE" sz="2400" b="0" baseline="0" dirty="0">
                <a:solidFill>
                  <a:schemeClr val="bg2">
                    <a:lumMod val="75000"/>
                    <a:lumOff val="25000"/>
                  </a:schemeClr>
                </a:solidFill>
              </a:rPr>
              <a:t>        =         </a:t>
            </a:r>
            <a:r>
              <a:rPr lang="de-DE" sz="2400" b="0" baseline="0" dirty="0" err="1">
                <a:solidFill>
                  <a:schemeClr val="bg2">
                    <a:lumMod val="75000"/>
                    <a:lumOff val="25000"/>
                  </a:schemeClr>
                </a:solidFill>
              </a:rPr>
              <a:t>X</a:t>
            </a:r>
            <a:r>
              <a:rPr lang="de-DE" sz="2400" b="0" dirty="0" err="1">
                <a:solidFill>
                  <a:schemeClr val="bg2">
                    <a:lumMod val="75000"/>
                    <a:lumOff val="25000"/>
                  </a:schemeClr>
                </a:solidFill>
              </a:rPr>
              <a:t>t</a:t>
            </a:r>
            <a:r>
              <a:rPr lang="de-DE" sz="2400" b="0" baseline="0" dirty="0">
                <a:solidFill>
                  <a:schemeClr val="bg2">
                    <a:lumMod val="75000"/>
                    <a:lumOff val="25000"/>
                  </a:schemeClr>
                </a:solidFill>
              </a:rPr>
              <a:t>   –   </a:t>
            </a:r>
            <a:r>
              <a:rPr lang="de-DE" sz="2400" b="0" baseline="0" dirty="0" err="1">
                <a:solidFill>
                  <a:schemeClr val="bg2">
                    <a:lumMod val="75000"/>
                    <a:lumOff val="25000"/>
                  </a:schemeClr>
                </a:solidFill>
              </a:rPr>
              <a:t>M</a:t>
            </a:r>
            <a:r>
              <a:rPr lang="de-DE" sz="2400" b="0" dirty="0" err="1">
                <a:solidFill>
                  <a:schemeClr val="bg2">
                    <a:lumMod val="75000"/>
                    <a:lumOff val="25000"/>
                  </a:schemeClr>
                </a:solidFill>
              </a:rPr>
              <a:t>t</a:t>
            </a:r>
            <a:r>
              <a:rPr lang="de-DE" sz="2400" b="0" baseline="0" dirty="0">
                <a:solidFill>
                  <a:schemeClr val="bg2">
                    <a:lumMod val="75000"/>
                    <a:lumOff val="25000"/>
                  </a:schemeClr>
                </a:solidFill>
              </a:rPr>
              <a:t>       </a:t>
            </a:r>
            <a:r>
              <a:rPr lang="de-DE" sz="2400" b="0" baseline="0" dirty="0">
                <a:solidFill>
                  <a:srgbClr val="FF0000"/>
                </a:solidFill>
              </a:rPr>
              <a:t>&lt; 0</a:t>
            </a:r>
            <a:endParaRPr lang="en-US" sz="2400" b="0" dirty="0">
              <a:solidFill>
                <a:srgbClr val="FF0000"/>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7F165C64-6AF5-415F-8FAC-AE450531A331}" type="slidenum">
              <a:rPr lang="de-DE" altLang="en-US" sz="1600" smtClean="0"/>
              <a:pPr>
                <a:spcBef>
                  <a:spcPct val="0"/>
                </a:spcBef>
                <a:buClrTx/>
                <a:buFontTx/>
                <a:buNone/>
              </a:pPr>
              <a:t>39</a:t>
            </a:fld>
            <a:r>
              <a:rPr lang="de-DE" altLang="en-US" sz="1600"/>
              <a:t> -</a:t>
            </a:r>
          </a:p>
        </p:txBody>
      </p:sp>
      <p:sp>
        <p:nvSpPr>
          <p:cNvPr id="727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72708" name="Object 2"/>
          <p:cNvGraphicFramePr>
            <a:graphicFrameLocks/>
          </p:cNvGraphicFramePr>
          <p:nvPr/>
        </p:nvGraphicFramePr>
        <p:xfrm>
          <a:off x="1216025" y="1036638"/>
          <a:ext cx="6927850" cy="5416550"/>
        </p:xfrm>
        <a:graphic>
          <a:graphicData uri="http://schemas.openxmlformats.org/presentationml/2006/ole">
            <mc:AlternateContent xmlns:mc="http://schemas.openxmlformats.org/markup-compatibility/2006">
              <mc:Choice xmlns:v="urn:schemas-microsoft-com:vml" Requires="v">
                <p:oleObj spid="_x0000_s72956" name="Diagramm" r:id="rId4" imgW="7448702" imgH="5324551" progId="MSGraph.Chart.8">
                  <p:embed followColorScheme="full"/>
                </p:oleObj>
              </mc:Choice>
              <mc:Fallback>
                <p:oleObj name="Diagramm" r:id="rId4" imgW="7448702" imgH="532455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036638"/>
                        <a:ext cx="692785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09" name="Text Box 4"/>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K</a:t>
            </a:r>
            <a:r>
              <a:rPr lang="de-DE" altLang="en-US" sz="1800" baseline="0"/>
              <a:t>  </a:t>
            </a:r>
          </a:p>
        </p:txBody>
      </p:sp>
      <p:sp>
        <p:nvSpPr>
          <p:cNvPr id="5608453" name="Rectangle 5"/>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2.2. The Solow-Swan Model</a:t>
            </a:r>
          </a:p>
        </p:txBody>
      </p:sp>
      <p:sp>
        <p:nvSpPr>
          <p:cNvPr id="72711" name="Arc 6"/>
          <p:cNvSpPr>
            <a:spLocks/>
          </p:cNvSpPr>
          <p:nvPr/>
        </p:nvSpPr>
        <p:spPr bwMode="auto">
          <a:xfrm flipH="1">
            <a:off x="1358900" y="2936875"/>
            <a:ext cx="6270625" cy="3262313"/>
          </a:xfrm>
          <a:custGeom>
            <a:avLst/>
            <a:gdLst>
              <a:gd name="T0" fmla="*/ 2147483647 w 21600"/>
              <a:gd name="T1" fmla="*/ 0 h 21512"/>
              <a:gd name="T2" fmla="*/ 2147483647 w 21600"/>
              <a:gd name="T3" fmla="*/ 2147483647 h 21512"/>
              <a:gd name="T4" fmla="*/ 0 w 21600"/>
              <a:gd name="T5" fmla="*/ 2147483647 h 21512"/>
              <a:gd name="T6" fmla="*/ 0 60000 65536"/>
              <a:gd name="T7" fmla="*/ 0 60000 65536"/>
              <a:gd name="T8" fmla="*/ 0 60000 65536"/>
              <a:gd name="T9" fmla="*/ 0 w 21600"/>
              <a:gd name="T10" fmla="*/ 0 h 21512"/>
              <a:gd name="T11" fmla="*/ 21600 w 21600"/>
              <a:gd name="T12" fmla="*/ 21512 h 21512"/>
            </a:gdLst>
            <a:ahLst/>
            <a:cxnLst>
              <a:cxn ang="T6">
                <a:pos x="T0" y="T1"/>
              </a:cxn>
              <a:cxn ang="T7">
                <a:pos x="T2" y="T3"/>
              </a:cxn>
              <a:cxn ang="T8">
                <a:pos x="T4" y="T5"/>
              </a:cxn>
            </a:cxnLst>
            <a:rect l="T9" t="T10" r="T11" b="T12"/>
            <a:pathLst>
              <a:path w="21600" h="21512" fill="none" extrusionOk="0">
                <a:moveTo>
                  <a:pt x="1947" y="0"/>
                </a:moveTo>
                <a:cubicBezTo>
                  <a:pt x="13076" y="1007"/>
                  <a:pt x="21600" y="10337"/>
                  <a:pt x="21600" y="21512"/>
                </a:cubicBezTo>
              </a:path>
              <a:path w="21600" h="21512" stroke="0" extrusionOk="0">
                <a:moveTo>
                  <a:pt x="1947" y="0"/>
                </a:moveTo>
                <a:cubicBezTo>
                  <a:pt x="13076" y="1007"/>
                  <a:pt x="21600" y="10337"/>
                  <a:pt x="21600" y="21512"/>
                </a:cubicBezTo>
                <a:lnTo>
                  <a:pt x="0" y="21512"/>
                </a:lnTo>
                <a:lnTo>
                  <a:pt x="1947"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72712" name="Arc 7"/>
          <p:cNvSpPr>
            <a:spLocks/>
          </p:cNvSpPr>
          <p:nvPr/>
        </p:nvSpPr>
        <p:spPr bwMode="auto">
          <a:xfrm flipH="1">
            <a:off x="1346200" y="1616075"/>
            <a:ext cx="6270625" cy="4581525"/>
          </a:xfrm>
          <a:custGeom>
            <a:avLst/>
            <a:gdLst>
              <a:gd name="T0" fmla="*/ 2147483647 w 21600"/>
              <a:gd name="T1" fmla="*/ 0 h 21377"/>
              <a:gd name="T2" fmla="*/ 2147483647 w 21600"/>
              <a:gd name="T3" fmla="*/ 2147483647 h 21377"/>
              <a:gd name="T4" fmla="*/ 0 w 21600"/>
              <a:gd name="T5" fmla="*/ 2147483647 h 21377"/>
              <a:gd name="T6" fmla="*/ 0 60000 65536"/>
              <a:gd name="T7" fmla="*/ 0 60000 65536"/>
              <a:gd name="T8" fmla="*/ 0 60000 65536"/>
              <a:gd name="T9" fmla="*/ 0 w 21600"/>
              <a:gd name="T10" fmla="*/ 0 h 21377"/>
              <a:gd name="T11" fmla="*/ 21600 w 21600"/>
              <a:gd name="T12" fmla="*/ 21377 h 21377"/>
            </a:gdLst>
            <a:ahLst/>
            <a:cxnLst>
              <a:cxn ang="T6">
                <a:pos x="T0" y="T1"/>
              </a:cxn>
              <a:cxn ang="T7">
                <a:pos x="T2" y="T3"/>
              </a:cxn>
              <a:cxn ang="T8">
                <a:pos x="T4" y="T5"/>
              </a:cxn>
            </a:cxnLst>
            <a:rect l="T9" t="T10" r="T11" b="T12"/>
            <a:pathLst>
              <a:path w="21600" h="21377" fill="none" extrusionOk="0">
                <a:moveTo>
                  <a:pt x="3097" y="0"/>
                </a:moveTo>
                <a:cubicBezTo>
                  <a:pt x="13719" y="1539"/>
                  <a:pt x="21600" y="10644"/>
                  <a:pt x="21600" y="21377"/>
                </a:cubicBezTo>
              </a:path>
              <a:path w="21600" h="21377" stroke="0" extrusionOk="0">
                <a:moveTo>
                  <a:pt x="3097" y="0"/>
                </a:moveTo>
                <a:cubicBezTo>
                  <a:pt x="13719" y="1539"/>
                  <a:pt x="21600" y="10644"/>
                  <a:pt x="21600" y="21377"/>
                </a:cubicBezTo>
                <a:lnTo>
                  <a:pt x="0" y="21377"/>
                </a:lnTo>
                <a:lnTo>
                  <a:pt x="3097"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72713" name="Line 8"/>
          <p:cNvSpPr>
            <a:spLocks noChangeShapeType="1"/>
          </p:cNvSpPr>
          <p:nvPr/>
        </p:nvSpPr>
        <p:spPr bwMode="auto">
          <a:xfrm flipV="1">
            <a:off x="1335088" y="1882775"/>
            <a:ext cx="5341937" cy="42719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2714" name="Text Box 9"/>
          <p:cNvSpPr txBox="1">
            <a:spLocks noChangeArrowheads="1"/>
          </p:cNvSpPr>
          <p:nvPr/>
        </p:nvSpPr>
        <p:spPr bwMode="auto">
          <a:xfrm>
            <a:off x="6737350" y="1727200"/>
            <a:ext cx="8429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66FFFF"/>
                </a:solidFill>
              </a:rPr>
              <a:t>K * </a:t>
            </a:r>
            <a:r>
              <a:rPr lang="el-GR" altLang="en-US" sz="2200" baseline="0">
                <a:solidFill>
                  <a:srgbClr val="66FFFF"/>
                </a:solidFill>
                <a:cs typeface="Arial" charset="0"/>
              </a:rPr>
              <a:t>λ</a:t>
            </a:r>
          </a:p>
        </p:txBody>
      </p:sp>
      <p:sp>
        <p:nvSpPr>
          <p:cNvPr id="72715" name="Rectangle 10"/>
          <p:cNvSpPr>
            <a:spLocks noChangeArrowheads="1"/>
          </p:cNvSpPr>
          <p:nvPr/>
        </p:nvSpPr>
        <p:spPr bwMode="auto">
          <a:xfrm>
            <a:off x="1557338" y="1098550"/>
            <a:ext cx="1966912" cy="425450"/>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de-DE" altLang="en-US" sz="2000" b="0" baseline="0">
                <a:solidFill>
                  <a:srgbClr val="0033CC"/>
                </a:solidFill>
              </a:rPr>
              <a:t>Capital import</a:t>
            </a:r>
            <a:endParaRPr lang="de-DE" altLang="en-US" sz="2000" b="0">
              <a:solidFill>
                <a:srgbClr val="0033CC"/>
              </a:solidFill>
            </a:endParaRPr>
          </a:p>
        </p:txBody>
      </p:sp>
      <p:sp>
        <p:nvSpPr>
          <p:cNvPr id="72716" name="Text Box 11"/>
          <p:cNvSpPr txBox="1">
            <a:spLocks noChangeArrowheads="1"/>
          </p:cNvSpPr>
          <p:nvPr/>
        </p:nvSpPr>
        <p:spPr bwMode="auto">
          <a:xfrm>
            <a:off x="4822825" y="6278563"/>
            <a:ext cx="681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1</a:t>
            </a:r>
            <a:endParaRPr lang="el-GR" altLang="en-US" sz="2200">
              <a:solidFill>
                <a:srgbClr val="FFFF00"/>
              </a:solidFill>
            </a:endParaRPr>
          </a:p>
        </p:txBody>
      </p:sp>
      <p:sp>
        <p:nvSpPr>
          <p:cNvPr id="72717" name="Line 12"/>
          <p:cNvSpPr>
            <a:spLocks noChangeShapeType="1"/>
          </p:cNvSpPr>
          <p:nvPr/>
        </p:nvSpPr>
        <p:spPr bwMode="auto">
          <a:xfrm>
            <a:off x="5005388" y="6129338"/>
            <a:ext cx="0" cy="10795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2718" name="Line 13"/>
          <p:cNvSpPr>
            <a:spLocks noChangeShapeType="1"/>
          </p:cNvSpPr>
          <p:nvPr/>
        </p:nvSpPr>
        <p:spPr bwMode="auto">
          <a:xfrm flipH="1">
            <a:off x="5002213" y="1963738"/>
            <a:ext cx="25400" cy="42560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2719" name="Text Box 14"/>
          <p:cNvSpPr txBox="1">
            <a:spLocks noChangeArrowheads="1"/>
          </p:cNvSpPr>
          <p:nvPr/>
        </p:nvSpPr>
        <p:spPr bwMode="auto">
          <a:xfrm>
            <a:off x="7048500" y="2733675"/>
            <a:ext cx="1168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0" baseline="0">
                <a:solidFill>
                  <a:srgbClr val="00FF00"/>
                </a:solidFill>
              </a:rPr>
              <a:t>S = s*Y</a:t>
            </a:r>
            <a:endParaRPr lang="de-DE" altLang="en-US" sz="2200" b="0" baseline="0">
              <a:solidFill>
                <a:srgbClr val="FFFF00"/>
              </a:solidFill>
            </a:endParaRPr>
          </a:p>
        </p:txBody>
      </p:sp>
      <p:sp>
        <p:nvSpPr>
          <p:cNvPr id="72720" name="Text Box 15"/>
          <p:cNvSpPr txBox="1">
            <a:spLocks noChangeArrowheads="1"/>
          </p:cNvSpPr>
          <p:nvPr/>
        </p:nvSpPr>
        <p:spPr bwMode="auto">
          <a:xfrm>
            <a:off x="6680200" y="1323975"/>
            <a:ext cx="21494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
        <p:nvSpPr>
          <p:cNvPr id="5608465" name="Arc 17"/>
          <p:cNvSpPr>
            <a:spLocks/>
          </p:cNvSpPr>
          <p:nvPr/>
        </p:nvSpPr>
        <p:spPr bwMode="auto">
          <a:xfrm flipH="1">
            <a:off x="1355725" y="2290763"/>
            <a:ext cx="6270625" cy="3262312"/>
          </a:xfrm>
          <a:custGeom>
            <a:avLst/>
            <a:gdLst>
              <a:gd name="T0" fmla="*/ 2147483647 w 21600"/>
              <a:gd name="T1" fmla="*/ 0 h 21512"/>
              <a:gd name="T2" fmla="*/ 2147483647 w 21600"/>
              <a:gd name="T3" fmla="*/ 2147483647 h 21512"/>
              <a:gd name="T4" fmla="*/ 0 w 21600"/>
              <a:gd name="T5" fmla="*/ 2147483647 h 21512"/>
              <a:gd name="T6" fmla="*/ 0 60000 65536"/>
              <a:gd name="T7" fmla="*/ 0 60000 65536"/>
              <a:gd name="T8" fmla="*/ 0 60000 65536"/>
              <a:gd name="T9" fmla="*/ 0 w 21600"/>
              <a:gd name="T10" fmla="*/ 0 h 21512"/>
              <a:gd name="T11" fmla="*/ 21600 w 21600"/>
              <a:gd name="T12" fmla="*/ 21512 h 21512"/>
            </a:gdLst>
            <a:ahLst/>
            <a:cxnLst>
              <a:cxn ang="T6">
                <a:pos x="T0" y="T1"/>
              </a:cxn>
              <a:cxn ang="T7">
                <a:pos x="T2" y="T3"/>
              </a:cxn>
              <a:cxn ang="T8">
                <a:pos x="T4" y="T5"/>
              </a:cxn>
            </a:cxnLst>
            <a:rect l="T9" t="T10" r="T11" b="T12"/>
            <a:pathLst>
              <a:path w="21600" h="21512" fill="none" extrusionOk="0">
                <a:moveTo>
                  <a:pt x="1947" y="0"/>
                </a:moveTo>
                <a:cubicBezTo>
                  <a:pt x="13076" y="1007"/>
                  <a:pt x="21600" y="10337"/>
                  <a:pt x="21600" y="21512"/>
                </a:cubicBezTo>
              </a:path>
              <a:path w="21600" h="21512" stroke="0" extrusionOk="0">
                <a:moveTo>
                  <a:pt x="1947" y="0"/>
                </a:moveTo>
                <a:cubicBezTo>
                  <a:pt x="13076" y="1007"/>
                  <a:pt x="21600" y="10337"/>
                  <a:pt x="21600" y="21512"/>
                </a:cubicBezTo>
                <a:lnTo>
                  <a:pt x="0" y="21512"/>
                </a:lnTo>
                <a:lnTo>
                  <a:pt x="1947" y="0"/>
                </a:lnTo>
                <a:close/>
              </a:path>
            </a:pathLst>
          </a:custGeom>
          <a:noFill/>
          <a:ln w="381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5608466" name="Text Box 18"/>
          <p:cNvSpPr txBox="1">
            <a:spLocks noChangeArrowheads="1"/>
          </p:cNvSpPr>
          <p:nvPr/>
        </p:nvSpPr>
        <p:spPr bwMode="auto">
          <a:xfrm>
            <a:off x="7062788" y="2100263"/>
            <a:ext cx="1739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0" baseline="0">
                <a:solidFill>
                  <a:srgbClr val="FFFF00"/>
                </a:solidFill>
              </a:rPr>
              <a:t>I= s*Y + KM </a:t>
            </a:r>
          </a:p>
        </p:txBody>
      </p:sp>
      <p:sp>
        <p:nvSpPr>
          <p:cNvPr id="5608467" name="Rectangle 19"/>
          <p:cNvSpPr>
            <a:spLocks noChangeArrowheads="1"/>
          </p:cNvSpPr>
          <p:nvPr/>
        </p:nvSpPr>
        <p:spPr bwMode="auto">
          <a:xfrm>
            <a:off x="5213350" y="3957638"/>
            <a:ext cx="3790950" cy="1368425"/>
          </a:xfrm>
          <a:prstGeom prst="rect">
            <a:avLst/>
          </a:prstGeom>
          <a:solidFill>
            <a:srgbClr val="FFFF99"/>
          </a:solidFill>
          <a:ln w="28575">
            <a:solidFill>
              <a:srgbClr val="FF0000"/>
            </a:solidFill>
            <a:miter lim="800000"/>
            <a:headEnd/>
            <a:tailEnd/>
          </a:ln>
        </p:spPr>
        <p:txBody>
          <a:bodyPr lIns="0" tIns="46038" rIns="0"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dirty="0">
                <a:solidFill>
                  <a:srgbClr val="0033CC"/>
                </a:solidFill>
              </a:rPr>
              <a:t>Capital import (=</a:t>
            </a:r>
            <a:r>
              <a:rPr lang="en-US" altLang="en-US" sz="2000" b="0" baseline="0" dirty="0">
                <a:solidFill>
                  <a:srgbClr val="FF3300"/>
                </a:solidFill>
              </a:rPr>
              <a:t>KM</a:t>
            </a:r>
            <a:r>
              <a:rPr lang="en-US" altLang="en-US" sz="2000" b="0" baseline="0" dirty="0">
                <a:solidFill>
                  <a:srgbClr val="0033CC"/>
                </a:solidFill>
              </a:rPr>
              <a:t>) in an open economy, if the autarky interest rate is higher than the world market interest rate.</a:t>
            </a:r>
          </a:p>
        </p:txBody>
      </p:sp>
      <p:sp>
        <p:nvSpPr>
          <p:cNvPr id="5608468" name="AutoShape 20"/>
          <p:cNvSpPr>
            <a:spLocks/>
          </p:cNvSpPr>
          <p:nvPr/>
        </p:nvSpPr>
        <p:spPr bwMode="auto">
          <a:xfrm flipV="1">
            <a:off x="6499225" y="2325688"/>
            <a:ext cx="244475" cy="652462"/>
          </a:xfrm>
          <a:prstGeom prst="rightBrace">
            <a:avLst>
              <a:gd name="adj1" fmla="val 22240"/>
              <a:gd name="adj2" fmla="val 50000"/>
            </a:avLst>
          </a:prstGeom>
          <a:noFill/>
          <a:ln w="381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608469" name="Line 21"/>
          <p:cNvSpPr>
            <a:spLocks noChangeShapeType="1"/>
          </p:cNvSpPr>
          <p:nvPr/>
        </p:nvSpPr>
        <p:spPr bwMode="auto">
          <a:xfrm>
            <a:off x="6765925" y="2654300"/>
            <a:ext cx="123825" cy="1257300"/>
          </a:xfrm>
          <a:prstGeom prst="line">
            <a:avLst/>
          </a:prstGeom>
          <a:noFill/>
          <a:ln w="38100">
            <a:solidFill>
              <a:srgbClr val="FFFF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08471" name="Line 23"/>
          <p:cNvSpPr>
            <a:spLocks noChangeShapeType="1"/>
          </p:cNvSpPr>
          <p:nvPr/>
        </p:nvSpPr>
        <p:spPr bwMode="auto">
          <a:xfrm flipV="1">
            <a:off x="2679700" y="3670300"/>
            <a:ext cx="0" cy="3429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608472" name="Line 24"/>
          <p:cNvSpPr>
            <a:spLocks noChangeShapeType="1"/>
          </p:cNvSpPr>
          <p:nvPr/>
        </p:nvSpPr>
        <p:spPr bwMode="auto">
          <a:xfrm flipV="1">
            <a:off x="4370388" y="2884488"/>
            <a:ext cx="0" cy="3429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608473" name="Line 25"/>
          <p:cNvSpPr>
            <a:spLocks noChangeShapeType="1"/>
          </p:cNvSpPr>
          <p:nvPr/>
        </p:nvSpPr>
        <p:spPr bwMode="auto">
          <a:xfrm flipV="1">
            <a:off x="6226175" y="2479675"/>
            <a:ext cx="0" cy="3429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72729" name="Line 26"/>
          <p:cNvSpPr>
            <a:spLocks noChangeShapeType="1"/>
          </p:cNvSpPr>
          <p:nvPr/>
        </p:nvSpPr>
        <p:spPr bwMode="auto">
          <a:xfrm rot="5400000" flipH="1">
            <a:off x="3148807" y="124619"/>
            <a:ext cx="12700" cy="36845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2730" name="Text Box 28"/>
          <p:cNvSpPr txBox="1">
            <a:spLocks noChangeArrowheads="1"/>
          </p:cNvSpPr>
          <p:nvPr/>
        </p:nvSpPr>
        <p:spPr bwMode="auto">
          <a:xfrm>
            <a:off x="836613" y="93027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Y</a:t>
            </a:r>
            <a:r>
              <a:rPr lang="de-DE" altLang="en-US" sz="1800" baseline="0"/>
              <a:t>  </a:t>
            </a:r>
          </a:p>
        </p:txBody>
      </p:sp>
      <p:sp>
        <p:nvSpPr>
          <p:cNvPr id="72731" name="Text Box 29"/>
          <p:cNvSpPr txBox="1">
            <a:spLocks noChangeArrowheads="1"/>
          </p:cNvSpPr>
          <p:nvPr/>
        </p:nvSpPr>
        <p:spPr bwMode="auto">
          <a:xfrm>
            <a:off x="747713" y="1822450"/>
            <a:ext cx="7191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1</a:t>
            </a:r>
            <a:endParaRPr lang="el-GR" altLang="en-US" sz="2200">
              <a:solidFill>
                <a:srgbClr val="FFFF00"/>
              </a:solidFill>
            </a:endParaRPr>
          </a:p>
        </p:txBody>
      </p:sp>
      <p:sp>
        <p:nvSpPr>
          <p:cNvPr id="72732" name="AutoShape 30">
            <a:hlinkClick r:id="rId6" action="ppaction://hlinkpres?slideindex=28&amp;slidetitle=4. Die langfristige Entwicklung von Volkswirtschaften  4.1. Das Solow-Swan Modell einer geschlossenen Volkswirtschaft" highlightClick="1"/>
          </p:cNvPr>
          <p:cNvSpPr>
            <a:spLocks noChangeArrowheads="1"/>
          </p:cNvSpPr>
          <p:nvPr/>
        </p:nvSpPr>
        <p:spPr bwMode="auto">
          <a:xfrm rot="10800000">
            <a:off x="401638" y="6007100"/>
            <a:ext cx="428625" cy="331788"/>
          </a:xfrm>
          <a:prstGeom prst="actionButtonForwardNext">
            <a:avLst/>
          </a:prstGeom>
          <a:solidFill>
            <a:srgbClr val="FFFF00"/>
          </a:solidFill>
          <a:ln w="12700">
            <a:solidFill>
              <a:schemeClr val="bg2"/>
            </a:solidFill>
            <a:miter lim="800000"/>
            <a:headEnd/>
            <a:tailEnd type="none" w="lg" len="lg"/>
          </a:ln>
        </p:spPr>
        <p:txBody>
          <a:bodyPr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084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084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084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084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0846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084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084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08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8465" grpId="0" animBg="1"/>
      <p:bldP spid="5608466" grpId="0"/>
      <p:bldP spid="5608467" grpId="0" animBg="1"/>
      <p:bldP spid="5608468" grpId="0" animBg="1"/>
      <p:bldP spid="5608469" grpId="0" animBg="1"/>
      <p:bldP spid="5608471" grpId="0" animBg="1"/>
      <p:bldP spid="5608472" grpId="0" animBg="1"/>
      <p:bldP spid="560847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C44580C3-B926-41E2-A5B3-729B21524122}" type="slidenum">
              <a:rPr lang="de-DE" altLang="en-US" sz="1600" baseline="-25000" smtClean="0">
                <a:solidFill>
                  <a:srgbClr val="FFFFFF"/>
                </a:solidFill>
              </a:rPr>
              <a:pPr>
                <a:spcBef>
                  <a:spcPct val="0"/>
                </a:spcBef>
                <a:buClrTx/>
                <a:buFontTx/>
                <a:buNone/>
              </a:pPr>
              <a:t>4</a:t>
            </a:fld>
            <a:r>
              <a:rPr lang="de-DE" altLang="en-US" sz="1600" baseline="-25000">
                <a:solidFill>
                  <a:srgbClr val="FFFFFF"/>
                </a:solidFill>
              </a:rPr>
              <a:t> -</a:t>
            </a:r>
          </a:p>
        </p:txBody>
      </p:sp>
      <p:sp>
        <p:nvSpPr>
          <p:cNvPr id="3379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7603204" name="Rectangle 4"/>
          <p:cNvSpPr>
            <a:spLocks noGrp="1" noChangeArrowheads="1"/>
          </p:cNvSpPr>
          <p:nvPr>
            <p:ph type="title" idx="4294967295"/>
          </p:nvPr>
        </p:nvSpPr>
        <p:spPr/>
        <p:txBody>
          <a:bodyPr/>
          <a:lstStyle/>
          <a:p>
            <a:pPr eaLnBrk="1" hangingPunct="1">
              <a:defRPr/>
            </a:pPr>
            <a:r>
              <a:rPr lang="en-US" dirty="0"/>
              <a:t>2. Economic Growth in Open Economies</a:t>
            </a:r>
            <a:br>
              <a:rPr lang="de-DE" dirty="0"/>
            </a:br>
            <a:r>
              <a:rPr lang="en-US" sz="2200" dirty="0"/>
              <a:t>2.1. The Balance of Payments</a:t>
            </a:r>
            <a:endParaRPr lang="de-DE" sz="2200" dirty="0"/>
          </a:p>
        </p:txBody>
      </p:sp>
      <p:sp>
        <p:nvSpPr>
          <p:cNvPr id="33797" name="Text Box 4"/>
          <p:cNvSpPr txBox="1">
            <a:spLocks noChangeArrowheads="1"/>
          </p:cNvSpPr>
          <p:nvPr/>
        </p:nvSpPr>
        <p:spPr bwMode="auto">
          <a:xfrm>
            <a:off x="442913" y="1271588"/>
            <a:ext cx="8701087"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en-US" altLang="en-US" b="0" baseline="0" dirty="0">
                <a:solidFill>
                  <a:srgbClr val="FFFFFF"/>
                </a:solidFill>
                <a:cs typeface="Arial" charset="0"/>
              </a:rPr>
              <a:t>The </a:t>
            </a:r>
            <a:r>
              <a:rPr lang="en-US" altLang="en-US" b="0" baseline="0" dirty="0">
                <a:solidFill>
                  <a:srgbClr val="00FF00"/>
                </a:solidFill>
                <a:cs typeface="Arial" charset="0"/>
              </a:rPr>
              <a:t>balance of payments </a:t>
            </a:r>
            <a:r>
              <a:rPr lang="en-US" altLang="en-US" b="0" baseline="0" dirty="0">
                <a:solidFill>
                  <a:srgbClr val="FFFFFF"/>
                </a:solidFill>
                <a:cs typeface="Arial" charset="0"/>
              </a:rPr>
              <a:t>records the relationship between a country’s </a:t>
            </a:r>
            <a:r>
              <a:rPr lang="en-US" altLang="en-US" b="0" baseline="0" dirty="0">
                <a:solidFill>
                  <a:srgbClr val="00FF00"/>
                </a:solidFill>
                <a:cs typeface="Arial" charset="0"/>
              </a:rPr>
              <a:t>international trade </a:t>
            </a:r>
            <a:r>
              <a:rPr lang="en-US" altLang="en-US" b="0" baseline="0" dirty="0">
                <a:solidFill>
                  <a:srgbClr val="FFFFFF"/>
                </a:solidFill>
                <a:cs typeface="Arial" charset="0"/>
              </a:rPr>
              <a:t>and the </a:t>
            </a:r>
            <a:r>
              <a:rPr lang="en-US" altLang="en-US" b="0" baseline="0" dirty="0">
                <a:solidFill>
                  <a:srgbClr val="00FF00"/>
                </a:solidFill>
                <a:cs typeface="Arial" charset="0"/>
              </a:rPr>
              <a:t>capital movements</a:t>
            </a:r>
            <a:r>
              <a:rPr lang="en-US" altLang="en-US" b="0" baseline="0" dirty="0">
                <a:solidFill>
                  <a:srgbClr val="FFFFFF"/>
                </a:solidFill>
                <a:cs typeface="Arial" charset="0"/>
              </a:rPr>
              <a:t> with foreign countries.</a:t>
            </a:r>
          </a:p>
          <a:p>
            <a:pPr eaLnBrk="1" hangingPunct="1">
              <a:lnSpc>
                <a:spcPts val="1000"/>
              </a:lnSpc>
            </a:pPr>
            <a:endParaRPr lang="de-DE" altLang="en-US" b="0" baseline="0" dirty="0">
              <a:solidFill>
                <a:srgbClr val="FFFFFF"/>
              </a:solidFill>
              <a:cs typeface="Arial" charset="0"/>
            </a:endParaRPr>
          </a:p>
          <a:p>
            <a:pPr lvl="1" eaLnBrk="1" hangingPunct="1"/>
            <a:r>
              <a:rPr lang="en-US" altLang="en-US" sz="2100" b="0" baseline="0" dirty="0">
                <a:solidFill>
                  <a:srgbClr val="FFFFFF"/>
                </a:solidFill>
                <a:cs typeface="Arial" charset="0"/>
              </a:rPr>
              <a:t>The relationship between international trade and capital movements follows from the double-entry bookkeeping system of </a:t>
            </a:r>
            <a:r>
              <a:rPr lang="en-US" altLang="en-US" sz="2100" b="0" baseline="0" dirty="0">
                <a:solidFill>
                  <a:srgbClr val="00FF00"/>
                </a:solidFill>
                <a:cs typeface="Arial" charset="0"/>
              </a:rPr>
              <a:t>national accounting</a:t>
            </a:r>
            <a:r>
              <a:rPr lang="en-US" altLang="en-US" sz="2100" b="0" baseline="0" dirty="0">
                <a:solidFill>
                  <a:srgbClr val="FFFFFF"/>
                </a:solidFill>
                <a:cs typeface="Arial" charset="0"/>
              </a:rPr>
              <a:t>.</a:t>
            </a:r>
            <a:endParaRPr lang="de-DE" altLang="en-US" sz="2100" b="0" baseline="0" dirty="0">
              <a:solidFill>
                <a:srgbClr val="FFFFFF"/>
              </a:solidFill>
              <a:cs typeface="Arial" charset="0"/>
            </a:endParaRPr>
          </a:p>
          <a:p>
            <a:pPr lvl="1" eaLnBrk="1" hangingPunct="1"/>
            <a:r>
              <a:rPr lang="en-US" altLang="en-US" sz="2100" b="0" baseline="0" dirty="0">
                <a:solidFill>
                  <a:srgbClr val="FFFFFF"/>
                </a:solidFill>
                <a:cs typeface="Arial" charset="0"/>
              </a:rPr>
              <a:t>It is an </a:t>
            </a:r>
            <a:r>
              <a:rPr lang="en-US" altLang="en-US" sz="2100" b="0" baseline="0" dirty="0">
                <a:solidFill>
                  <a:srgbClr val="00FF00"/>
                </a:solidFill>
                <a:cs typeface="Arial" charset="0"/>
              </a:rPr>
              <a:t>accounting identity</a:t>
            </a:r>
            <a:r>
              <a:rPr lang="en-US" altLang="en-US" sz="2100" b="0" baseline="0" dirty="0">
                <a:solidFill>
                  <a:srgbClr val="FFFFFF"/>
                </a:solidFill>
                <a:cs typeface="Arial" charset="0"/>
              </a:rPr>
              <a:t>, which means, it always valid - if all transactions with foreign countries are properly recorded.</a:t>
            </a:r>
          </a:p>
          <a:p>
            <a:pPr lvl="1" eaLnBrk="1" hangingPunct="1"/>
            <a:r>
              <a:rPr lang="en-US" altLang="en-US" sz="2100" b="0" baseline="0" dirty="0">
                <a:solidFill>
                  <a:srgbClr val="FFFFFF"/>
                </a:solidFill>
                <a:cs typeface="Arial" charset="0"/>
              </a:rPr>
              <a:t>According to neoclassical growth theory, (the Solow-Swan model, which we will discuss in the next section), this relationship represents the </a:t>
            </a:r>
            <a:r>
              <a:rPr lang="en-US" altLang="en-US" sz="2100" b="0" baseline="0" dirty="0">
                <a:solidFill>
                  <a:srgbClr val="00FF00"/>
                </a:solidFill>
                <a:cs typeface="Arial" charset="0"/>
              </a:rPr>
              <a:t>direct influence of foreign countries on domestic GDP growth</a:t>
            </a:r>
            <a:r>
              <a:rPr lang="en-US" altLang="en-US" sz="2100" b="0" baseline="0" dirty="0">
                <a:solidFill>
                  <a:srgbClr val="FFFFFF"/>
                </a:solidFill>
                <a:cs typeface="Arial" charset="0"/>
              </a:rPr>
              <a:t>.</a:t>
            </a:r>
            <a:endParaRPr lang="de-DE" altLang="en-US" sz="2100" b="0" baseline="0" dirty="0">
              <a:solidFill>
                <a:srgbClr val="FFFFFF"/>
              </a:solidFill>
              <a:cs typeface="Arial"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F48DEC46-A13C-450D-B9A6-1C9C7F37DB19}" type="slidenum">
              <a:rPr lang="de-DE" altLang="en-US" sz="1600" smtClean="0"/>
              <a:pPr>
                <a:spcBef>
                  <a:spcPct val="0"/>
                </a:spcBef>
                <a:buClrTx/>
                <a:buFontTx/>
                <a:buNone/>
              </a:pPr>
              <a:t>40</a:t>
            </a:fld>
            <a:r>
              <a:rPr lang="de-DE" altLang="en-US" sz="1600"/>
              <a:t> -</a:t>
            </a:r>
          </a:p>
        </p:txBody>
      </p:sp>
      <p:sp>
        <p:nvSpPr>
          <p:cNvPr id="737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73732" name="Object 2"/>
          <p:cNvGraphicFramePr>
            <a:graphicFrameLocks/>
          </p:cNvGraphicFramePr>
          <p:nvPr/>
        </p:nvGraphicFramePr>
        <p:xfrm>
          <a:off x="1216025" y="1036638"/>
          <a:ext cx="6927850" cy="5416550"/>
        </p:xfrm>
        <a:graphic>
          <a:graphicData uri="http://schemas.openxmlformats.org/presentationml/2006/ole">
            <mc:AlternateContent xmlns:mc="http://schemas.openxmlformats.org/markup-compatibility/2006">
              <mc:Choice xmlns:v="urn:schemas-microsoft-com:vml" Requires="v">
                <p:oleObj spid="_x0000_s73979" name="Diagramm" r:id="rId4" imgW="7448702" imgH="5324551" progId="MSGraph.Chart.8">
                  <p:embed followColorScheme="full"/>
                </p:oleObj>
              </mc:Choice>
              <mc:Fallback>
                <p:oleObj name="Diagramm" r:id="rId4" imgW="7448702" imgH="532455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036638"/>
                        <a:ext cx="692785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3" name="Text Box 4"/>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K</a:t>
            </a:r>
            <a:r>
              <a:rPr lang="de-DE" altLang="en-US" sz="1800" baseline="0"/>
              <a:t>  </a:t>
            </a:r>
          </a:p>
        </p:txBody>
      </p:sp>
      <p:sp>
        <p:nvSpPr>
          <p:cNvPr id="5612549" name="Rectangle 5"/>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2.2. The Solow-Swan Model</a:t>
            </a:r>
          </a:p>
        </p:txBody>
      </p:sp>
      <p:sp>
        <p:nvSpPr>
          <p:cNvPr id="73735" name="Arc 6"/>
          <p:cNvSpPr>
            <a:spLocks/>
          </p:cNvSpPr>
          <p:nvPr/>
        </p:nvSpPr>
        <p:spPr bwMode="auto">
          <a:xfrm flipH="1">
            <a:off x="1358900" y="2936875"/>
            <a:ext cx="6270625" cy="3262313"/>
          </a:xfrm>
          <a:custGeom>
            <a:avLst/>
            <a:gdLst>
              <a:gd name="T0" fmla="*/ 2147483647 w 21600"/>
              <a:gd name="T1" fmla="*/ 0 h 21512"/>
              <a:gd name="T2" fmla="*/ 2147483647 w 21600"/>
              <a:gd name="T3" fmla="*/ 2147483647 h 21512"/>
              <a:gd name="T4" fmla="*/ 0 w 21600"/>
              <a:gd name="T5" fmla="*/ 2147483647 h 21512"/>
              <a:gd name="T6" fmla="*/ 0 60000 65536"/>
              <a:gd name="T7" fmla="*/ 0 60000 65536"/>
              <a:gd name="T8" fmla="*/ 0 60000 65536"/>
              <a:gd name="T9" fmla="*/ 0 w 21600"/>
              <a:gd name="T10" fmla="*/ 0 h 21512"/>
              <a:gd name="T11" fmla="*/ 21600 w 21600"/>
              <a:gd name="T12" fmla="*/ 21512 h 21512"/>
            </a:gdLst>
            <a:ahLst/>
            <a:cxnLst>
              <a:cxn ang="T6">
                <a:pos x="T0" y="T1"/>
              </a:cxn>
              <a:cxn ang="T7">
                <a:pos x="T2" y="T3"/>
              </a:cxn>
              <a:cxn ang="T8">
                <a:pos x="T4" y="T5"/>
              </a:cxn>
            </a:cxnLst>
            <a:rect l="T9" t="T10" r="T11" b="T12"/>
            <a:pathLst>
              <a:path w="21600" h="21512" fill="none" extrusionOk="0">
                <a:moveTo>
                  <a:pt x="1947" y="0"/>
                </a:moveTo>
                <a:cubicBezTo>
                  <a:pt x="13076" y="1007"/>
                  <a:pt x="21600" y="10337"/>
                  <a:pt x="21600" y="21512"/>
                </a:cubicBezTo>
              </a:path>
              <a:path w="21600" h="21512" stroke="0" extrusionOk="0">
                <a:moveTo>
                  <a:pt x="1947" y="0"/>
                </a:moveTo>
                <a:cubicBezTo>
                  <a:pt x="13076" y="1007"/>
                  <a:pt x="21600" y="10337"/>
                  <a:pt x="21600" y="21512"/>
                </a:cubicBezTo>
                <a:lnTo>
                  <a:pt x="0" y="21512"/>
                </a:lnTo>
                <a:lnTo>
                  <a:pt x="1947"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73736" name="Arc 7"/>
          <p:cNvSpPr>
            <a:spLocks/>
          </p:cNvSpPr>
          <p:nvPr/>
        </p:nvSpPr>
        <p:spPr bwMode="auto">
          <a:xfrm flipH="1">
            <a:off x="1346200" y="1616075"/>
            <a:ext cx="6270625" cy="4581525"/>
          </a:xfrm>
          <a:custGeom>
            <a:avLst/>
            <a:gdLst>
              <a:gd name="T0" fmla="*/ 2147483647 w 21600"/>
              <a:gd name="T1" fmla="*/ 0 h 21377"/>
              <a:gd name="T2" fmla="*/ 2147483647 w 21600"/>
              <a:gd name="T3" fmla="*/ 2147483647 h 21377"/>
              <a:gd name="T4" fmla="*/ 0 w 21600"/>
              <a:gd name="T5" fmla="*/ 2147483647 h 21377"/>
              <a:gd name="T6" fmla="*/ 0 60000 65536"/>
              <a:gd name="T7" fmla="*/ 0 60000 65536"/>
              <a:gd name="T8" fmla="*/ 0 60000 65536"/>
              <a:gd name="T9" fmla="*/ 0 w 21600"/>
              <a:gd name="T10" fmla="*/ 0 h 21377"/>
              <a:gd name="T11" fmla="*/ 21600 w 21600"/>
              <a:gd name="T12" fmla="*/ 21377 h 21377"/>
            </a:gdLst>
            <a:ahLst/>
            <a:cxnLst>
              <a:cxn ang="T6">
                <a:pos x="T0" y="T1"/>
              </a:cxn>
              <a:cxn ang="T7">
                <a:pos x="T2" y="T3"/>
              </a:cxn>
              <a:cxn ang="T8">
                <a:pos x="T4" y="T5"/>
              </a:cxn>
            </a:cxnLst>
            <a:rect l="T9" t="T10" r="T11" b="T12"/>
            <a:pathLst>
              <a:path w="21600" h="21377" fill="none" extrusionOk="0">
                <a:moveTo>
                  <a:pt x="3097" y="0"/>
                </a:moveTo>
                <a:cubicBezTo>
                  <a:pt x="13719" y="1539"/>
                  <a:pt x="21600" y="10644"/>
                  <a:pt x="21600" y="21377"/>
                </a:cubicBezTo>
              </a:path>
              <a:path w="21600" h="21377" stroke="0" extrusionOk="0">
                <a:moveTo>
                  <a:pt x="3097" y="0"/>
                </a:moveTo>
                <a:cubicBezTo>
                  <a:pt x="13719" y="1539"/>
                  <a:pt x="21600" y="10644"/>
                  <a:pt x="21600" y="21377"/>
                </a:cubicBezTo>
                <a:lnTo>
                  <a:pt x="0" y="21377"/>
                </a:lnTo>
                <a:lnTo>
                  <a:pt x="3097"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73737" name="Line 8"/>
          <p:cNvSpPr>
            <a:spLocks noChangeShapeType="1"/>
          </p:cNvSpPr>
          <p:nvPr/>
        </p:nvSpPr>
        <p:spPr bwMode="auto">
          <a:xfrm flipV="1">
            <a:off x="1335088" y="1882775"/>
            <a:ext cx="5341937" cy="42719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3738" name="Text Box 9"/>
          <p:cNvSpPr txBox="1">
            <a:spLocks noChangeArrowheads="1"/>
          </p:cNvSpPr>
          <p:nvPr/>
        </p:nvSpPr>
        <p:spPr bwMode="auto">
          <a:xfrm>
            <a:off x="6737350" y="1727200"/>
            <a:ext cx="8429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66FFFF"/>
                </a:solidFill>
              </a:rPr>
              <a:t>K * </a:t>
            </a:r>
            <a:r>
              <a:rPr lang="el-GR" altLang="en-US" sz="2200" baseline="0">
                <a:solidFill>
                  <a:srgbClr val="66FFFF"/>
                </a:solidFill>
                <a:cs typeface="Arial" charset="0"/>
              </a:rPr>
              <a:t>λ</a:t>
            </a:r>
          </a:p>
        </p:txBody>
      </p:sp>
      <p:sp>
        <p:nvSpPr>
          <p:cNvPr id="73739" name="Rectangle 10"/>
          <p:cNvSpPr>
            <a:spLocks noChangeArrowheads="1"/>
          </p:cNvSpPr>
          <p:nvPr/>
        </p:nvSpPr>
        <p:spPr bwMode="auto">
          <a:xfrm>
            <a:off x="1557338" y="1098550"/>
            <a:ext cx="1966912" cy="425450"/>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 typeface="Arial Unicode MS" pitchFamily="34" charset="-128"/>
              <a:buNone/>
            </a:pPr>
            <a:r>
              <a:rPr lang="de-DE" altLang="en-US" sz="2000" b="0" baseline="0">
                <a:solidFill>
                  <a:srgbClr val="0033CC"/>
                </a:solidFill>
              </a:rPr>
              <a:t>Capital import</a:t>
            </a:r>
            <a:endParaRPr lang="de-DE" altLang="en-US" sz="2000" b="0">
              <a:solidFill>
                <a:srgbClr val="0033CC"/>
              </a:solidFill>
            </a:endParaRPr>
          </a:p>
          <a:p>
            <a:pPr algn="ctr">
              <a:spcBef>
                <a:spcPct val="0"/>
              </a:spcBef>
              <a:buClrTx/>
              <a:buFontTx/>
              <a:buNone/>
            </a:pPr>
            <a:endParaRPr lang="de-DE" altLang="en-US" sz="2000" b="0">
              <a:solidFill>
                <a:srgbClr val="0033CC"/>
              </a:solidFill>
            </a:endParaRPr>
          </a:p>
        </p:txBody>
      </p:sp>
      <p:sp>
        <p:nvSpPr>
          <p:cNvPr id="73740" name="Text Box 11"/>
          <p:cNvSpPr txBox="1">
            <a:spLocks noChangeArrowheads="1"/>
          </p:cNvSpPr>
          <p:nvPr/>
        </p:nvSpPr>
        <p:spPr bwMode="auto">
          <a:xfrm>
            <a:off x="4822825" y="6278563"/>
            <a:ext cx="6937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1</a:t>
            </a:r>
            <a:endParaRPr lang="el-GR" altLang="en-US" sz="2200">
              <a:solidFill>
                <a:srgbClr val="FFFF00"/>
              </a:solidFill>
              <a:cs typeface="Arial" charset="0"/>
            </a:endParaRPr>
          </a:p>
        </p:txBody>
      </p:sp>
      <p:sp>
        <p:nvSpPr>
          <p:cNvPr id="73741" name="Line 12"/>
          <p:cNvSpPr>
            <a:spLocks noChangeShapeType="1"/>
          </p:cNvSpPr>
          <p:nvPr/>
        </p:nvSpPr>
        <p:spPr bwMode="auto">
          <a:xfrm>
            <a:off x="5005388" y="6129338"/>
            <a:ext cx="0" cy="10795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3742" name="Line 13"/>
          <p:cNvSpPr>
            <a:spLocks noChangeShapeType="1"/>
          </p:cNvSpPr>
          <p:nvPr/>
        </p:nvSpPr>
        <p:spPr bwMode="auto">
          <a:xfrm flipH="1">
            <a:off x="5002213" y="1963738"/>
            <a:ext cx="25400" cy="42560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3743" name="Text Box 14"/>
          <p:cNvSpPr txBox="1">
            <a:spLocks noChangeArrowheads="1"/>
          </p:cNvSpPr>
          <p:nvPr/>
        </p:nvSpPr>
        <p:spPr bwMode="auto">
          <a:xfrm>
            <a:off x="7048500" y="2733675"/>
            <a:ext cx="1168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0" baseline="0">
                <a:solidFill>
                  <a:srgbClr val="00FF00"/>
                </a:solidFill>
              </a:rPr>
              <a:t>S = s*Y</a:t>
            </a:r>
            <a:endParaRPr lang="de-DE" altLang="en-US" sz="2200" b="0" baseline="0">
              <a:solidFill>
                <a:srgbClr val="FFFF00"/>
              </a:solidFill>
            </a:endParaRPr>
          </a:p>
        </p:txBody>
      </p:sp>
      <p:sp>
        <p:nvSpPr>
          <p:cNvPr id="73744" name="Text Box 15"/>
          <p:cNvSpPr txBox="1">
            <a:spLocks noChangeArrowheads="1"/>
          </p:cNvSpPr>
          <p:nvPr/>
        </p:nvSpPr>
        <p:spPr bwMode="auto">
          <a:xfrm>
            <a:off x="6680200" y="1323975"/>
            <a:ext cx="21494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
        <p:nvSpPr>
          <p:cNvPr id="5612560" name="Line 16"/>
          <p:cNvSpPr>
            <a:spLocks noChangeShapeType="1"/>
          </p:cNvSpPr>
          <p:nvPr/>
        </p:nvSpPr>
        <p:spPr bwMode="auto">
          <a:xfrm>
            <a:off x="5067300" y="5994400"/>
            <a:ext cx="90170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73746" name="Arc 17"/>
          <p:cNvSpPr>
            <a:spLocks/>
          </p:cNvSpPr>
          <p:nvPr/>
        </p:nvSpPr>
        <p:spPr bwMode="auto">
          <a:xfrm flipH="1">
            <a:off x="1344613" y="2290763"/>
            <a:ext cx="6270625" cy="3262312"/>
          </a:xfrm>
          <a:custGeom>
            <a:avLst/>
            <a:gdLst>
              <a:gd name="T0" fmla="*/ 2147483647 w 21600"/>
              <a:gd name="T1" fmla="*/ 0 h 21512"/>
              <a:gd name="T2" fmla="*/ 2147483647 w 21600"/>
              <a:gd name="T3" fmla="*/ 2147483647 h 21512"/>
              <a:gd name="T4" fmla="*/ 0 w 21600"/>
              <a:gd name="T5" fmla="*/ 2147483647 h 21512"/>
              <a:gd name="T6" fmla="*/ 0 60000 65536"/>
              <a:gd name="T7" fmla="*/ 0 60000 65536"/>
              <a:gd name="T8" fmla="*/ 0 60000 65536"/>
              <a:gd name="T9" fmla="*/ 0 w 21600"/>
              <a:gd name="T10" fmla="*/ 0 h 21512"/>
              <a:gd name="T11" fmla="*/ 21600 w 21600"/>
              <a:gd name="T12" fmla="*/ 21512 h 21512"/>
            </a:gdLst>
            <a:ahLst/>
            <a:cxnLst>
              <a:cxn ang="T6">
                <a:pos x="T0" y="T1"/>
              </a:cxn>
              <a:cxn ang="T7">
                <a:pos x="T2" y="T3"/>
              </a:cxn>
              <a:cxn ang="T8">
                <a:pos x="T4" y="T5"/>
              </a:cxn>
            </a:cxnLst>
            <a:rect l="T9" t="T10" r="T11" b="T12"/>
            <a:pathLst>
              <a:path w="21600" h="21512" fill="none" extrusionOk="0">
                <a:moveTo>
                  <a:pt x="1947" y="0"/>
                </a:moveTo>
                <a:cubicBezTo>
                  <a:pt x="13076" y="1007"/>
                  <a:pt x="21600" y="10337"/>
                  <a:pt x="21600" y="21512"/>
                </a:cubicBezTo>
              </a:path>
              <a:path w="21600" h="21512" stroke="0" extrusionOk="0">
                <a:moveTo>
                  <a:pt x="1947" y="0"/>
                </a:moveTo>
                <a:cubicBezTo>
                  <a:pt x="13076" y="1007"/>
                  <a:pt x="21600" y="10337"/>
                  <a:pt x="21600" y="21512"/>
                </a:cubicBezTo>
                <a:lnTo>
                  <a:pt x="0" y="21512"/>
                </a:lnTo>
                <a:lnTo>
                  <a:pt x="1947" y="0"/>
                </a:lnTo>
                <a:close/>
              </a:path>
            </a:pathLst>
          </a:custGeom>
          <a:noFill/>
          <a:ln w="381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73747" name="Text Box 18"/>
          <p:cNvSpPr txBox="1">
            <a:spLocks noChangeArrowheads="1"/>
          </p:cNvSpPr>
          <p:nvPr/>
        </p:nvSpPr>
        <p:spPr bwMode="auto">
          <a:xfrm>
            <a:off x="7062788" y="2100263"/>
            <a:ext cx="1739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0" baseline="0">
                <a:solidFill>
                  <a:srgbClr val="FFFF00"/>
                </a:solidFill>
              </a:rPr>
              <a:t>I= s*Y + KM </a:t>
            </a:r>
          </a:p>
        </p:txBody>
      </p:sp>
      <p:sp>
        <p:nvSpPr>
          <p:cNvPr id="5612569" name="Text Box 25"/>
          <p:cNvSpPr txBox="1">
            <a:spLocks noChangeArrowheads="1"/>
          </p:cNvSpPr>
          <p:nvPr/>
        </p:nvSpPr>
        <p:spPr bwMode="auto">
          <a:xfrm>
            <a:off x="5865813" y="6267450"/>
            <a:ext cx="6937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2</a:t>
            </a:r>
            <a:endParaRPr lang="el-GR" altLang="en-US" sz="2200">
              <a:solidFill>
                <a:srgbClr val="FFFF00"/>
              </a:solidFill>
              <a:cs typeface="Arial" charset="0"/>
            </a:endParaRPr>
          </a:p>
        </p:txBody>
      </p:sp>
      <p:sp>
        <p:nvSpPr>
          <p:cNvPr id="5612570" name="Line 26"/>
          <p:cNvSpPr>
            <a:spLocks noChangeShapeType="1"/>
          </p:cNvSpPr>
          <p:nvPr/>
        </p:nvSpPr>
        <p:spPr bwMode="auto">
          <a:xfrm flipH="1">
            <a:off x="6045200" y="1673225"/>
            <a:ext cx="12700" cy="4535488"/>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12574" name="Rectangle 30"/>
          <p:cNvSpPr>
            <a:spLocks noChangeArrowheads="1"/>
          </p:cNvSpPr>
          <p:nvPr/>
        </p:nvSpPr>
        <p:spPr bwMode="auto">
          <a:xfrm>
            <a:off x="6407150" y="3551238"/>
            <a:ext cx="2393950" cy="1727200"/>
          </a:xfrm>
          <a:prstGeom prst="rect">
            <a:avLst/>
          </a:prstGeom>
          <a:solidFill>
            <a:srgbClr val="FFFF99"/>
          </a:solidFill>
          <a:ln w="28575">
            <a:solidFill>
              <a:srgbClr val="FF0000"/>
            </a:solidFill>
            <a:miter lim="800000"/>
            <a:headEnd/>
            <a:tailEnd/>
          </a:ln>
        </p:spPr>
        <p:txBody>
          <a:bodyPr lIns="0" tIns="46038" rIns="0"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de-DE" altLang="en-US" sz="2000" b="0" baseline="0" dirty="0">
                <a:solidFill>
                  <a:srgbClr val="0033CC"/>
                </a:solidFill>
              </a:rPr>
              <a:t>Due </a:t>
            </a:r>
            <a:r>
              <a:rPr lang="de-DE" altLang="en-US" sz="2000" b="0" baseline="0" dirty="0" err="1">
                <a:solidFill>
                  <a:srgbClr val="0033CC"/>
                </a:solidFill>
              </a:rPr>
              <a:t>to</a:t>
            </a:r>
            <a:r>
              <a:rPr lang="de-DE" altLang="en-US" sz="2000" b="0" baseline="0" dirty="0">
                <a:solidFill>
                  <a:srgbClr val="0033CC"/>
                </a:solidFill>
              </a:rPr>
              <a:t> </a:t>
            </a:r>
            <a:r>
              <a:rPr lang="de-DE" altLang="en-US" sz="2000" b="0" baseline="0" dirty="0" err="1">
                <a:solidFill>
                  <a:srgbClr val="0033CC"/>
                </a:solidFill>
              </a:rPr>
              <a:t>capital</a:t>
            </a:r>
            <a:r>
              <a:rPr lang="de-DE" altLang="en-US" sz="2000" b="0" baseline="0" dirty="0">
                <a:solidFill>
                  <a:srgbClr val="0033CC"/>
                </a:solidFill>
              </a:rPr>
              <a:t> </a:t>
            </a:r>
            <a:r>
              <a:rPr lang="de-DE" altLang="en-US" sz="2000" b="0" baseline="0" dirty="0" err="1">
                <a:solidFill>
                  <a:srgbClr val="0033CC"/>
                </a:solidFill>
              </a:rPr>
              <a:t>imports</a:t>
            </a:r>
            <a:r>
              <a:rPr lang="de-DE" altLang="en-US" sz="2000" b="0" baseline="0" dirty="0">
                <a:solidFill>
                  <a:srgbClr val="0033CC"/>
                </a:solidFill>
              </a:rPr>
              <a:t>, </a:t>
            </a:r>
            <a:r>
              <a:rPr lang="de-DE" altLang="en-US" sz="2000" b="0" baseline="0" dirty="0" err="1">
                <a:solidFill>
                  <a:srgbClr val="0033CC"/>
                </a:solidFill>
              </a:rPr>
              <a:t>the</a:t>
            </a:r>
            <a:r>
              <a:rPr lang="de-DE" altLang="en-US" sz="2000" b="0" baseline="0" dirty="0">
                <a:solidFill>
                  <a:srgbClr val="0033CC"/>
                </a:solidFill>
              </a:rPr>
              <a:t> </a:t>
            </a:r>
            <a:r>
              <a:rPr lang="de-DE" altLang="en-US" sz="2000" b="0" baseline="0" dirty="0" err="1">
                <a:solidFill>
                  <a:srgbClr val="0033CC"/>
                </a:solidFill>
              </a:rPr>
              <a:t>steady</a:t>
            </a:r>
            <a:r>
              <a:rPr lang="de-DE" altLang="en-US" sz="2000" b="0" baseline="0" dirty="0">
                <a:solidFill>
                  <a:srgbClr val="0033CC"/>
                </a:solidFill>
              </a:rPr>
              <a:t> </a:t>
            </a:r>
            <a:r>
              <a:rPr lang="de-DE" altLang="en-US" sz="2000" b="0" baseline="0" dirty="0" err="1">
                <a:solidFill>
                  <a:srgbClr val="0033CC"/>
                </a:solidFill>
              </a:rPr>
              <a:t>state</a:t>
            </a:r>
            <a:r>
              <a:rPr lang="de-DE" altLang="en-US" sz="2000" b="0" baseline="0" dirty="0">
                <a:solidFill>
                  <a:srgbClr val="0033CC"/>
                </a:solidFill>
              </a:rPr>
              <a:t> </a:t>
            </a:r>
            <a:r>
              <a:rPr lang="de-DE" altLang="en-US" sz="2000" b="0" baseline="0" dirty="0" err="1">
                <a:solidFill>
                  <a:srgbClr val="0033CC"/>
                </a:solidFill>
              </a:rPr>
              <a:t>capital</a:t>
            </a:r>
            <a:r>
              <a:rPr lang="de-DE" altLang="en-US" sz="2000" b="0" baseline="0" dirty="0">
                <a:solidFill>
                  <a:srgbClr val="0033CC"/>
                </a:solidFill>
              </a:rPr>
              <a:t> stock </a:t>
            </a:r>
            <a:r>
              <a:rPr lang="de-DE" altLang="en-US" sz="2000" b="0" baseline="0" dirty="0" err="1">
                <a:solidFill>
                  <a:srgbClr val="0033CC"/>
                </a:solidFill>
              </a:rPr>
              <a:t>is</a:t>
            </a:r>
            <a:r>
              <a:rPr lang="de-DE" altLang="en-US" sz="2000" b="0" baseline="0" dirty="0">
                <a:solidFill>
                  <a:srgbClr val="0033CC"/>
                </a:solidFill>
              </a:rPr>
              <a:t> </a:t>
            </a:r>
            <a:r>
              <a:rPr lang="de-DE" altLang="en-US" sz="2000" b="0" baseline="0" dirty="0" err="1">
                <a:solidFill>
                  <a:srgbClr val="0033CC"/>
                </a:solidFill>
              </a:rPr>
              <a:t>higher</a:t>
            </a:r>
            <a:r>
              <a:rPr lang="de-DE" altLang="en-US" sz="2000" b="0" baseline="0" dirty="0">
                <a:solidFill>
                  <a:srgbClr val="0033CC"/>
                </a:solidFill>
              </a:rPr>
              <a:t> </a:t>
            </a:r>
            <a:r>
              <a:rPr lang="de-DE" altLang="en-US" sz="2000" b="0" baseline="0" dirty="0" err="1">
                <a:solidFill>
                  <a:srgbClr val="0033CC"/>
                </a:solidFill>
              </a:rPr>
              <a:t>than</a:t>
            </a:r>
            <a:r>
              <a:rPr lang="de-DE" altLang="en-US" sz="2000" b="0" baseline="0" dirty="0">
                <a:solidFill>
                  <a:srgbClr val="0033CC"/>
                </a:solidFill>
              </a:rPr>
              <a:t> </a:t>
            </a:r>
            <a:r>
              <a:rPr lang="de-DE" altLang="en-US" sz="2000" b="0" baseline="0" dirty="0" err="1">
                <a:solidFill>
                  <a:srgbClr val="0033CC"/>
                </a:solidFill>
              </a:rPr>
              <a:t>under</a:t>
            </a:r>
            <a:r>
              <a:rPr lang="de-DE" altLang="en-US" sz="2000" b="0" baseline="0" dirty="0">
                <a:solidFill>
                  <a:srgbClr val="0033CC"/>
                </a:solidFill>
              </a:rPr>
              <a:t> </a:t>
            </a:r>
            <a:r>
              <a:rPr lang="de-DE" altLang="en-US" sz="2000" b="0" baseline="0" dirty="0" err="1">
                <a:solidFill>
                  <a:srgbClr val="0033CC"/>
                </a:solidFill>
              </a:rPr>
              <a:t>autarky</a:t>
            </a:r>
            <a:r>
              <a:rPr lang="de-DE" altLang="en-US" sz="2000" b="0" baseline="0" dirty="0">
                <a:solidFill>
                  <a:srgbClr val="0033CC"/>
                </a:solidFill>
              </a:rPr>
              <a:t>!</a:t>
            </a:r>
          </a:p>
        </p:txBody>
      </p:sp>
      <p:sp>
        <p:nvSpPr>
          <p:cNvPr id="73751" name="Line 31"/>
          <p:cNvSpPr>
            <a:spLocks noChangeShapeType="1"/>
          </p:cNvSpPr>
          <p:nvPr/>
        </p:nvSpPr>
        <p:spPr bwMode="auto">
          <a:xfrm rot="5400000" flipH="1">
            <a:off x="3148807" y="124619"/>
            <a:ext cx="12700" cy="36845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12577" name="Line 33"/>
          <p:cNvSpPr>
            <a:spLocks noChangeShapeType="1"/>
          </p:cNvSpPr>
          <p:nvPr/>
        </p:nvSpPr>
        <p:spPr bwMode="auto">
          <a:xfrm rot="5400000" flipH="1">
            <a:off x="3669506" y="-685006"/>
            <a:ext cx="15875" cy="4751388"/>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12579" name="Line 35"/>
          <p:cNvSpPr>
            <a:spLocks noChangeShapeType="1"/>
          </p:cNvSpPr>
          <p:nvPr/>
        </p:nvSpPr>
        <p:spPr bwMode="auto">
          <a:xfrm rot="-5400000">
            <a:off x="1436688" y="1804988"/>
            <a:ext cx="24130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73754" name="Text Box 36"/>
          <p:cNvSpPr txBox="1">
            <a:spLocks noChangeArrowheads="1"/>
          </p:cNvSpPr>
          <p:nvPr/>
        </p:nvSpPr>
        <p:spPr bwMode="auto">
          <a:xfrm>
            <a:off x="747713" y="1822450"/>
            <a:ext cx="7191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1</a:t>
            </a:r>
            <a:endParaRPr lang="el-GR" altLang="en-US" sz="2200">
              <a:solidFill>
                <a:srgbClr val="FFFF00"/>
              </a:solidFill>
            </a:endParaRPr>
          </a:p>
        </p:txBody>
      </p:sp>
      <p:sp>
        <p:nvSpPr>
          <p:cNvPr id="5612581" name="Text Box 37"/>
          <p:cNvSpPr txBox="1">
            <a:spLocks noChangeArrowheads="1"/>
          </p:cNvSpPr>
          <p:nvPr/>
        </p:nvSpPr>
        <p:spPr bwMode="auto">
          <a:xfrm>
            <a:off x="736600" y="1354138"/>
            <a:ext cx="7191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2</a:t>
            </a:r>
            <a:endParaRPr lang="el-GR" altLang="en-US" sz="2200">
              <a:solidFill>
                <a:srgbClr val="FFFF00"/>
              </a:solidFill>
            </a:endParaRPr>
          </a:p>
        </p:txBody>
      </p:sp>
      <p:sp>
        <p:nvSpPr>
          <p:cNvPr id="73756" name="Text Box 38"/>
          <p:cNvSpPr txBox="1">
            <a:spLocks noChangeArrowheads="1"/>
          </p:cNvSpPr>
          <p:nvPr/>
        </p:nvSpPr>
        <p:spPr bwMode="auto">
          <a:xfrm>
            <a:off x="836613" y="93027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Y</a:t>
            </a:r>
            <a:r>
              <a:rPr lang="de-DE" altLang="en-US" sz="1800" baseline="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25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125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125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125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125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125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12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2560" grpId="0" animBg="1"/>
      <p:bldP spid="5612569" grpId="0"/>
      <p:bldP spid="5612570" grpId="0" animBg="1"/>
      <p:bldP spid="5612574" grpId="0" animBg="1"/>
      <p:bldP spid="5612577" grpId="0" animBg="1"/>
      <p:bldP spid="5612579" grpId="0" animBg="1"/>
      <p:bldP spid="5612581"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E850C65E-5E87-4317-9BA3-DC0D55B45E9B}" type="slidenum">
              <a:rPr lang="de-DE" altLang="en-US" sz="1600" smtClean="0"/>
              <a:pPr>
                <a:spcBef>
                  <a:spcPct val="0"/>
                </a:spcBef>
                <a:buClrTx/>
                <a:buFontTx/>
                <a:buNone/>
              </a:pPr>
              <a:t>41</a:t>
            </a:fld>
            <a:r>
              <a:rPr lang="de-DE" altLang="en-US" sz="1600"/>
              <a:t> -</a:t>
            </a:r>
          </a:p>
        </p:txBody>
      </p:sp>
      <p:sp>
        <p:nvSpPr>
          <p:cNvPr id="747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5622786" name="Rectangle 2"/>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2.2. The Solow-Swan Model</a:t>
            </a:r>
          </a:p>
        </p:txBody>
      </p:sp>
      <p:sp>
        <p:nvSpPr>
          <p:cNvPr id="5622787" name="Rectangle 3"/>
          <p:cNvSpPr>
            <a:spLocks noGrp="1" noChangeArrowheads="1"/>
          </p:cNvSpPr>
          <p:nvPr>
            <p:ph type="body" idx="1"/>
          </p:nvPr>
        </p:nvSpPr>
        <p:spPr>
          <a:xfrm>
            <a:off x="457200" y="1171575"/>
            <a:ext cx="8686800" cy="5486400"/>
          </a:xfrm>
        </p:spPr>
        <p:txBody>
          <a:bodyPr/>
          <a:lstStyle/>
          <a:p>
            <a:pPr eaLnBrk="1" hangingPunct="1">
              <a:defRPr/>
            </a:pPr>
            <a:r>
              <a:rPr lang="en-US" sz="2400" dirty="0"/>
              <a:t>Thus </a:t>
            </a:r>
            <a:r>
              <a:rPr lang="en-US" sz="2400" dirty="0">
                <a:solidFill>
                  <a:srgbClr val="00FF00"/>
                </a:solidFill>
              </a:rPr>
              <a:t>steady state GDP </a:t>
            </a:r>
            <a:r>
              <a:rPr lang="en-US" sz="2400" dirty="0"/>
              <a:t>is higher because of capital imports.</a:t>
            </a:r>
            <a:endParaRPr lang="en-US" altLang="en-US" sz="2400" dirty="0">
              <a:effectLst/>
            </a:endParaRPr>
          </a:p>
          <a:p>
            <a:pPr eaLnBrk="1" hangingPunct="1">
              <a:defRPr/>
            </a:pPr>
            <a:r>
              <a:rPr lang="en-US" altLang="en-US" sz="2400" dirty="0">
                <a:effectLst/>
              </a:rPr>
              <a:t>However, </a:t>
            </a:r>
            <a:r>
              <a:rPr lang="en-US" altLang="en-US" sz="2400" dirty="0">
                <a:solidFill>
                  <a:srgbClr val="00FF00"/>
                </a:solidFill>
                <a:effectLst/>
              </a:rPr>
              <a:t>interest</a:t>
            </a:r>
            <a:r>
              <a:rPr lang="en-US" altLang="en-US" sz="2400" dirty="0">
                <a:effectLst/>
              </a:rPr>
              <a:t> to foreigners </a:t>
            </a:r>
            <a:r>
              <a:rPr lang="en-US" altLang="en-US" sz="2400" dirty="0">
                <a:solidFill>
                  <a:srgbClr val="00FF00"/>
                </a:solidFill>
                <a:effectLst/>
              </a:rPr>
              <a:t>has to be paid </a:t>
            </a:r>
            <a:r>
              <a:rPr lang="en-US" altLang="en-US" sz="2400" dirty="0">
                <a:effectLst/>
              </a:rPr>
              <a:t>for the credits received from foreigners: </a:t>
            </a:r>
          </a:p>
          <a:p>
            <a:pPr lvl="1" eaLnBrk="1" hangingPunct="1">
              <a:defRPr/>
            </a:pPr>
            <a:r>
              <a:rPr lang="en-US" altLang="en-US" sz="2000" dirty="0">
                <a:effectLst/>
              </a:rPr>
              <a:t>As a result, a part of the </a:t>
            </a:r>
            <a:r>
              <a:rPr lang="en-US" altLang="en-US" sz="2000" dirty="0">
                <a:solidFill>
                  <a:srgbClr val="00FF00"/>
                </a:solidFill>
                <a:effectLst/>
              </a:rPr>
              <a:t>income</a:t>
            </a:r>
            <a:r>
              <a:rPr lang="en-US" altLang="en-US" sz="2000" dirty="0">
                <a:effectLst/>
              </a:rPr>
              <a:t> generated domestically </a:t>
            </a:r>
            <a:r>
              <a:rPr lang="en-US" altLang="en-US" sz="2000" dirty="0">
                <a:solidFill>
                  <a:srgbClr val="00FF00"/>
                </a:solidFill>
                <a:effectLst/>
              </a:rPr>
              <a:t>flows</a:t>
            </a:r>
            <a:r>
              <a:rPr lang="en-US" altLang="en-US" sz="2000" dirty="0">
                <a:effectLst/>
              </a:rPr>
              <a:t> as interest payments </a:t>
            </a:r>
            <a:r>
              <a:rPr lang="en-US" altLang="en-US" sz="2000" dirty="0">
                <a:solidFill>
                  <a:srgbClr val="00FF00"/>
                </a:solidFill>
                <a:effectLst/>
              </a:rPr>
              <a:t>abroad</a:t>
            </a:r>
            <a:r>
              <a:rPr lang="en-US" altLang="en-US" sz="2000" dirty="0">
                <a:effectLst/>
              </a:rPr>
              <a:t> every year.</a:t>
            </a:r>
          </a:p>
          <a:p>
            <a:pPr lvl="1" eaLnBrk="1" hangingPunct="1">
              <a:defRPr/>
            </a:pPr>
            <a:r>
              <a:rPr lang="en-US" altLang="en-US" sz="2000" dirty="0">
                <a:solidFill>
                  <a:srgbClr val="00FF00"/>
                </a:solidFill>
                <a:effectLst/>
              </a:rPr>
              <a:t>Gross National Product</a:t>
            </a:r>
            <a:r>
              <a:rPr lang="en-US" altLang="en-US" sz="2000" dirty="0">
                <a:effectLst/>
              </a:rPr>
              <a:t> (GNP = the part of income, which flows to residents) is </a:t>
            </a:r>
            <a:r>
              <a:rPr lang="en-US" altLang="en-US" sz="2000" dirty="0">
                <a:solidFill>
                  <a:srgbClr val="00FF00"/>
                </a:solidFill>
                <a:effectLst/>
              </a:rPr>
              <a:t>smaller than GDP </a:t>
            </a:r>
            <a:r>
              <a:rPr lang="en-US" altLang="en-US" sz="2000" dirty="0">
                <a:effectLst/>
              </a:rPr>
              <a:t>in case of capital imports.</a:t>
            </a:r>
          </a:p>
          <a:p>
            <a:pPr eaLnBrk="1" hangingPunct="1">
              <a:defRPr/>
            </a:pPr>
            <a:r>
              <a:rPr lang="en-US" altLang="en-US" sz="2400" dirty="0">
                <a:effectLst>
                  <a:outerShdw blurRad="38100" dist="38100" dir="2700000" algn="tl">
                    <a:srgbClr val="000000">
                      <a:alpha val="43137"/>
                    </a:srgbClr>
                  </a:outerShdw>
                </a:effectLst>
              </a:rPr>
              <a:t>A mathematical calculation of the impact of capital imports on domestic incomes shows that the </a:t>
            </a:r>
            <a:r>
              <a:rPr lang="en-US" altLang="en-US" sz="2400" dirty="0">
                <a:solidFill>
                  <a:srgbClr val="00FF00"/>
                </a:solidFill>
                <a:effectLst>
                  <a:outerShdw blurRad="38100" dist="38100" dir="2700000" algn="tl">
                    <a:srgbClr val="000000">
                      <a:alpha val="43137"/>
                    </a:srgbClr>
                  </a:outerShdw>
                </a:effectLst>
              </a:rPr>
              <a:t>net effect </a:t>
            </a:r>
            <a:r>
              <a:rPr lang="en-US" altLang="en-US" sz="2400" dirty="0">
                <a:effectLst>
                  <a:outerShdw blurRad="38100" dist="38100" dir="2700000" algn="tl">
                    <a:srgbClr val="000000">
                      <a:alpha val="43137"/>
                    </a:srgbClr>
                  </a:outerShdw>
                </a:effectLst>
              </a:rPr>
              <a:t>is typically positive </a:t>
            </a:r>
            <a:r>
              <a:rPr lang="en-US" altLang="en-US" sz="2400" dirty="0">
                <a:effectLst/>
              </a:rPr>
              <a:t>:</a:t>
            </a:r>
          </a:p>
          <a:p>
            <a:pPr lvl="1" eaLnBrk="1" hangingPunct="1">
              <a:defRPr/>
            </a:pPr>
            <a:r>
              <a:rPr lang="en-US" altLang="en-US" sz="2000" dirty="0">
                <a:effectLst/>
              </a:rPr>
              <a:t>Not only interest payments are sent abroad, but </a:t>
            </a:r>
            <a:r>
              <a:rPr lang="en-US" altLang="en-US" sz="2000" dirty="0">
                <a:solidFill>
                  <a:srgbClr val="00FF00"/>
                </a:solidFill>
                <a:effectLst/>
              </a:rPr>
              <a:t>the immobile domestic production factors</a:t>
            </a:r>
            <a:r>
              <a:rPr lang="en-US" altLang="en-US" sz="2000" dirty="0">
                <a:effectLst/>
              </a:rPr>
              <a:t> (especially the labor) also receive higher remuneration because the higher steady state capital stock </a:t>
            </a:r>
            <a:r>
              <a:rPr lang="en-US" altLang="en-US" sz="2000" dirty="0">
                <a:solidFill>
                  <a:srgbClr val="00FF00"/>
                </a:solidFill>
                <a:effectLst/>
              </a:rPr>
              <a:t>increases their productivity</a:t>
            </a:r>
            <a:r>
              <a:rPr lang="de-DE" altLang="en-US" sz="2000" dirty="0">
                <a:effectLs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227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227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227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227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227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61A7E891-CAA1-46FB-BB93-418037DBF3F4}" type="slidenum">
              <a:rPr lang="de-DE" altLang="en-US" sz="1600" smtClean="0"/>
              <a:pPr>
                <a:spcBef>
                  <a:spcPct val="0"/>
                </a:spcBef>
                <a:buClrTx/>
                <a:buFontTx/>
                <a:buNone/>
              </a:pPr>
              <a:t>42</a:t>
            </a:fld>
            <a:r>
              <a:rPr lang="de-DE" altLang="en-US" sz="1600"/>
              <a:t> -</a:t>
            </a:r>
          </a:p>
        </p:txBody>
      </p:sp>
      <p:sp>
        <p:nvSpPr>
          <p:cNvPr id="757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75780" name="Object 2"/>
          <p:cNvGraphicFramePr>
            <a:graphicFrameLocks/>
          </p:cNvGraphicFramePr>
          <p:nvPr/>
        </p:nvGraphicFramePr>
        <p:xfrm>
          <a:off x="1216025" y="1036638"/>
          <a:ext cx="6927850" cy="5416550"/>
        </p:xfrm>
        <a:graphic>
          <a:graphicData uri="http://schemas.openxmlformats.org/presentationml/2006/ole">
            <mc:AlternateContent xmlns:mc="http://schemas.openxmlformats.org/markup-compatibility/2006">
              <mc:Choice xmlns:v="urn:schemas-microsoft-com:vml" Requires="v">
                <p:oleObj spid="_x0000_s76032" name="Diagramm" r:id="rId4" imgW="7448702" imgH="5324551" progId="MSGraph.Chart.8">
                  <p:embed followColorScheme="full"/>
                </p:oleObj>
              </mc:Choice>
              <mc:Fallback>
                <p:oleObj name="Diagramm" r:id="rId4" imgW="7448702" imgH="532455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036638"/>
                        <a:ext cx="692785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1" name="Text Box 3"/>
          <p:cNvSpPr txBox="1">
            <a:spLocks noChangeArrowheads="1"/>
          </p:cNvSpPr>
          <p:nvPr/>
        </p:nvSpPr>
        <p:spPr bwMode="auto">
          <a:xfrm>
            <a:off x="836613" y="93027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Y</a:t>
            </a:r>
            <a:r>
              <a:rPr lang="de-DE" altLang="en-US" sz="1800" baseline="0"/>
              <a:t>  </a:t>
            </a:r>
          </a:p>
        </p:txBody>
      </p:sp>
      <p:sp>
        <p:nvSpPr>
          <p:cNvPr id="75782" name="Text Box 4"/>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K</a:t>
            </a:r>
            <a:r>
              <a:rPr lang="de-DE" altLang="en-US" sz="1800" baseline="0"/>
              <a:t>  </a:t>
            </a:r>
          </a:p>
        </p:txBody>
      </p:sp>
      <p:sp>
        <p:nvSpPr>
          <p:cNvPr id="5624837" name="Rectangle 5"/>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2.2. The Solow-Swan Model</a:t>
            </a:r>
          </a:p>
        </p:txBody>
      </p:sp>
      <p:sp>
        <p:nvSpPr>
          <p:cNvPr id="75784" name="Arc 6"/>
          <p:cNvSpPr>
            <a:spLocks/>
          </p:cNvSpPr>
          <p:nvPr/>
        </p:nvSpPr>
        <p:spPr bwMode="auto">
          <a:xfrm flipH="1">
            <a:off x="1358900" y="2936875"/>
            <a:ext cx="6270625" cy="3262313"/>
          </a:xfrm>
          <a:custGeom>
            <a:avLst/>
            <a:gdLst>
              <a:gd name="T0" fmla="*/ 2147483647 w 21600"/>
              <a:gd name="T1" fmla="*/ 0 h 21512"/>
              <a:gd name="T2" fmla="*/ 2147483647 w 21600"/>
              <a:gd name="T3" fmla="*/ 2147483647 h 21512"/>
              <a:gd name="T4" fmla="*/ 0 w 21600"/>
              <a:gd name="T5" fmla="*/ 2147483647 h 21512"/>
              <a:gd name="T6" fmla="*/ 0 60000 65536"/>
              <a:gd name="T7" fmla="*/ 0 60000 65536"/>
              <a:gd name="T8" fmla="*/ 0 60000 65536"/>
              <a:gd name="T9" fmla="*/ 0 w 21600"/>
              <a:gd name="T10" fmla="*/ 0 h 21512"/>
              <a:gd name="T11" fmla="*/ 21600 w 21600"/>
              <a:gd name="T12" fmla="*/ 21512 h 21512"/>
            </a:gdLst>
            <a:ahLst/>
            <a:cxnLst>
              <a:cxn ang="T6">
                <a:pos x="T0" y="T1"/>
              </a:cxn>
              <a:cxn ang="T7">
                <a:pos x="T2" y="T3"/>
              </a:cxn>
              <a:cxn ang="T8">
                <a:pos x="T4" y="T5"/>
              </a:cxn>
            </a:cxnLst>
            <a:rect l="T9" t="T10" r="T11" b="T12"/>
            <a:pathLst>
              <a:path w="21600" h="21512" fill="none" extrusionOk="0">
                <a:moveTo>
                  <a:pt x="1947" y="0"/>
                </a:moveTo>
                <a:cubicBezTo>
                  <a:pt x="13076" y="1007"/>
                  <a:pt x="21600" y="10337"/>
                  <a:pt x="21600" y="21512"/>
                </a:cubicBezTo>
              </a:path>
              <a:path w="21600" h="21512" stroke="0" extrusionOk="0">
                <a:moveTo>
                  <a:pt x="1947" y="0"/>
                </a:moveTo>
                <a:cubicBezTo>
                  <a:pt x="13076" y="1007"/>
                  <a:pt x="21600" y="10337"/>
                  <a:pt x="21600" y="21512"/>
                </a:cubicBezTo>
                <a:lnTo>
                  <a:pt x="0" y="21512"/>
                </a:lnTo>
                <a:lnTo>
                  <a:pt x="1947"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75785" name="Arc 7"/>
          <p:cNvSpPr>
            <a:spLocks/>
          </p:cNvSpPr>
          <p:nvPr/>
        </p:nvSpPr>
        <p:spPr bwMode="auto">
          <a:xfrm flipH="1">
            <a:off x="1346200" y="1616075"/>
            <a:ext cx="6270625" cy="4581525"/>
          </a:xfrm>
          <a:custGeom>
            <a:avLst/>
            <a:gdLst>
              <a:gd name="T0" fmla="*/ 2147483647 w 21600"/>
              <a:gd name="T1" fmla="*/ 0 h 21377"/>
              <a:gd name="T2" fmla="*/ 2147483647 w 21600"/>
              <a:gd name="T3" fmla="*/ 2147483647 h 21377"/>
              <a:gd name="T4" fmla="*/ 0 w 21600"/>
              <a:gd name="T5" fmla="*/ 2147483647 h 21377"/>
              <a:gd name="T6" fmla="*/ 0 60000 65536"/>
              <a:gd name="T7" fmla="*/ 0 60000 65536"/>
              <a:gd name="T8" fmla="*/ 0 60000 65536"/>
              <a:gd name="T9" fmla="*/ 0 w 21600"/>
              <a:gd name="T10" fmla="*/ 0 h 21377"/>
              <a:gd name="T11" fmla="*/ 21600 w 21600"/>
              <a:gd name="T12" fmla="*/ 21377 h 21377"/>
            </a:gdLst>
            <a:ahLst/>
            <a:cxnLst>
              <a:cxn ang="T6">
                <a:pos x="T0" y="T1"/>
              </a:cxn>
              <a:cxn ang="T7">
                <a:pos x="T2" y="T3"/>
              </a:cxn>
              <a:cxn ang="T8">
                <a:pos x="T4" y="T5"/>
              </a:cxn>
            </a:cxnLst>
            <a:rect l="T9" t="T10" r="T11" b="T12"/>
            <a:pathLst>
              <a:path w="21600" h="21377" fill="none" extrusionOk="0">
                <a:moveTo>
                  <a:pt x="3097" y="0"/>
                </a:moveTo>
                <a:cubicBezTo>
                  <a:pt x="13719" y="1539"/>
                  <a:pt x="21600" y="10644"/>
                  <a:pt x="21600" y="21377"/>
                </a:cubicBezTo>
              </a:path>
              <a:path w="21600" h="21377" stroke="0" extrusionOk="0">
                <a:moveTo>
                  <a:pt x="3097" y="0"/>
                </a:moveTo>
                <a:cubicBezTo>
                  <a:pt x="13719" y="1539"/>
                  <a:pt x="21600" y="10644"/>
                  <a:pt x="21600" y="21377"/>
                </a:cubicBezTo>
                <a:lnTo>
                  <a:pt x="0" y="21377"/>
                </a:lnTo>
                <a:lnTo>
                  <a:pt x="3097"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75786" name="Line 8"/>
          <p:cNvSpPr>
            <a:spLocks noChangeShapeType="1"/>
          </p:cNvSpPr>
          <p:nvPr/>
        </p:nvSpPr>
        <p:spPr bwMode="auto">
          <a:xfrm flipV="1">
            <a:off x="1335088" y="1882775"/>
            <a:ext cx="5341937" cy="42719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5787" name="Text Box 9"/>
          <p:cNvSpPr txBox="1">
            <a:spLocks noChangeArrowheads="1"/>
          </p:cNvSpPr>
          <p:nvPr/>
        </p:nvSpPr>
        <p:spPr bwMode="auto">
          <a:xfrm>
            <a:off x="6648450" y="1816100"/>
            <a:ext cx="8429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66FFFF"/>
                </a:solidFill>
              </a:rPr>
              <a:t>K * </a:t>
            </a:r>
            <a:r>
              <a:rPr lang="el-GR" altLang="en-US" sz="2200" baseline="0">
                <a:solidFill>
                  <a:srgbClr val="66FFFF"/>
                </a:solidFill>
                <a:cs typeface="Arial" charset="0"/>
              </a:rPr>
              <a:t>λ</a:t>
            </a:r>
          </a:p>
        </p:txBody>
      </p:sp>
      <p:sp>
        <p:nvSpPr>
          <p:cNvPr id="75788" name="Rectangle 10"/>
          <p:cNvSpPr>
            <a:spLocks noChangeArrowheads="1"/>
          </p:cNvSpPr>
          <p:nvPr/>
        </p:nvSpPr>
        <p:spPr bwMode="auto">
          <a:xfrm>
            <a:off x="1557338" y="1098550"/>
            <a:ext cx="1966912" cy="425450"/>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 typeface="Arial Unicode MS" pitchFamily="34" charset="-128"/>
              <a:buNone/>
            </a:pPr>
            <a:r>
              <a:rPr lang="de-DE" altLang="en-US" sz="2000" b="0" baseline="0">
                <a:solidFill>
                  <a:srgbClr val="0033CC"/>
                </a:solidFill>
              </a:rPr>
              <a:t>Capital import</a:t>
            </a:r>
            <a:endParaRPr lang="de-DE" altLang="en-US" sz="2000" b="0">
              <a:solidFill>
                <a:srgbClr val="0033CC"/>
              </a:solidFill>
            </a:endParaRPr>
          </a:p>
        </p:txBody>
      </p:sp>
      <p:sp>
        <p:nvSpPr>
          <p:cNvPr id="75789" name="Text Box 11"/>
          <p:cNvSpPr txBox="1">
            <a:spLocks noChangeArrowheads="1"/>
          </p:cNvSpPr>
          <p:nvPr/>
        </p:nvSpPr>
        <p:spPr bwMode="auto">
          <a:xfrm>
            <a:off x="4822825" y="6278563"/>
            <a:ext cx="6937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1</a:t>
            </a:r>
            <a:endParaRPr lang="el-GR" altLang="en-US" sz="2200">
              <a:solidFill>
                <a:srgbClr val="FFFF00"/>
              </a:solidFill>
              <a:cs typeface="Arial" charset="0"/>
            </a:endParaRPr>
          </a:p>
        </p:txBody>
      </p:sp>
      <p:sp>
        <p:nvSpPr>
          <p:cNvPr id="75790" name="Line 12"/>
          <p:cNvSpPr>
            <a:spLocks noChangeShapeType="1"/>
          </p:cNvSpPr>
          <p:nvPr/>
        </p:nvSpPr>
        <p:spPr bwMode="auto">
          <a:xfrm>
            <a:off x="5005388" y="6129338"/>
            <a:ext cx="0" cy="10795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5791" name="Line 13"/>
          <p:cNvSpPr>
            <a:spLocks noChangeShapeType="1"/>
          </p:cNvSpPr>
          <p:nvPr/>
        </p:nvSpPr>
        <p:spPr bwMode="auto">
          <a:xfrm flipH="1">
            <a:off x="5002213" y="1963738"/>
            <a:ext cx="25400" cy="42560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5792" name="Text Box 14"/>
          <p:cNvSpPr txBox="1">
            <a:spLocks noChangeArrowheads="1"/>
          </p:cNvSpPr>
          <p:nvPr/>
        </p:nvSpPr>
        <p:spPr bwMode="auto">
          <a:xfrm>
            <a:off x="7048500" y="2733675"/>
            <a:ext cx="1168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0" baseline="0">
                <a:solidFill>
                  <a:srgbClr val="00FF00"/>
                </a:solidFill>
              </a:rPr>
              <a:t>S = s*Y</a:t>
            </a:r>
            <a:endParaRPr lang="de-DE" altLang="en-US" sz="2200" b="0" baseline="0">
              <a:solidFill>
                <a:srgbClr val="FFFF00"/>
              </a:solidFill>
            </a:endParaRPr>
          </a:p>
        </p:txBody>
      </p:sp>
      <p:sp>
        <p:nvSpPr>
          <p:cNvPr id="75793" name="Line 16"/>
          <p:cNvSpPr>
            <a:spLocks noChangeShapeType="1"/>
          </p:cNvSpPr>
          <p:nvPr/>
        </p:nvSpPr>
        <p:spPr bwMode="auto">
          <a:xfrm>
            <a:off x="5067300" y="5994400"/>
            <a:ext cx="90170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75794" name="Arc 17"/>
          <p:cNvSpPr>
            <a:spLocks/>
          </p:cNvSpPr>
          <p:nvPr/>
        </p:nvSpPr>
        <p:spPr bwMode="auto">
          <a:xfrm flipH="1">
            <a:off x="1344613" y="2290763"/>
            <a:ext cx="6270625" cy="3262312"/>
          </a:xfrm>
          <a:custGeom>
            <a:avLst/>
            <a:gdLst>
              <a:gd name="T0" fmla="*/ 2147483647 w 21600"/>
              <a:gd name="T1" fmla="*/ 0 h 21512"/>
              <a:gd name="T2" fmla="*/ 2147483647 w 21600"/>
              <a:gd name="T3" fmla="*/ 2147483647 h 21512"/>
              <a:gd name="T4" fmla="*/ 0 w 21600"/>
              <a:gd name="T5" fmla="*/ 2147483647 h 21512"/>
              <a:gd name="T6" fmla="*/ 0 60000 65536"/>
              <a:gd name="T7" fmla="*/ 0 60000 65536"/>
              <a:gd name="T8" fmla="*/ 0 60000 65536"/>
              <a:gd name="T9" fmla="*/ 0 w 21600"/>
              <a:gd name="T10" fmla="*/ 0 h 21512"/>
              <a:gd name="T11" fmla="*/ 21600 w 21600"/>
              <a:gd name="T12" fmla="*/ 21512 h 21512"/>
            </a:gdLst>
            <a:ahLst/>
            <a:cxnLst>
              <a:cxn ang="T6">
                <a:pos x="T0" y="T1"/>
              </a:cxn>
              <a:cxn ang="T7">
                <a:pos x="T2" y="T3"/>
              </a:cxn>
              <a:cxn ang="T8">
                <a:pos x="T4" y="T5"/>
              </a:cxn>
            </a:cxnLst>
            <a:rect l="T9" t="T10" r="T11" b="T12"/>
            <a:pathLst>
              <a:path w="21600" h="21512" fill="none" extrusionOk="0">
                <a:moveTo>
                  <a:pt x="1947" y="0"/>
                </a:moveTo>
                <a:cubicBezTo>
                  <a:pt x="13076" y="1007"/>
                  <a:pt x="21600" y="10337"/>
                  <a:pt x="21600" y="21512"/>
                </a:cubicBezTo>
              </a:path>
              <a:path w="21600" h="21512" stroke="0" extrusionOk="0">
                <a:moveTo>
                  <a:pt x="1947" y="0"/>
                </a:moveTo>
                <a:cubicBezTo>
                  <a:pt x="13076" y="1007"/>
                  <a:pt x="21600" y="10337"/>
                  <a:pt x="21600" y="21512"/>
                </a:cubicBezTo>
                <a:lnTo>
                  <a:pt x="0" y="21512"/>
                </a:lnTo>
                <a:lnTo>
                  <a:pt x="1947" y="0"/>
                </a:lnTo>
                <a:close/>
              </a:path>
            </a:pathLst>
          </a:custGeom>
          <a:noFill/>
          <a:ln w="381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75795" name="Text Box 18"/>
          <p:cNvSpPr txBox="1">
            <a:spLocks noChangeArrowheads="1"/>
          </p:cNvSpPr>
          <p:nvPr/>
        </p:nvSpPr>
        <p:spPr bwMode="auto">
          <a:xfrm>
            <a:off x="7062788" y="2100263"/>
            <a:ext cx="1739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0" baseline="0">
                <a:solidFill>
                  <a:srgbClr val="FFFF00"/>
                </a:solidFill>
              </a:rPr>
              <a:t>I= s*Y + KM </a:t>
            </a:r>
          </a:p>
        </p:txBody>
      </p:sp>
      <p:sp>
        <p:nvSpPr>
          <p:cNvPr id="75796" name="Text Box 19"/>
          <p:cNvSpPr txBox="1">
            <a:spLocks noChangeArrowheads="1"/>
          </p:cNvSpPr>
          <p:nvPr/>
        </p:nvSpPr>
        <p:spPr bwMode="auto">
          <a:xfrm>
            <a:off x="5865813" y="6267450"/>
            <a:ext cx="6937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2</a:t>
            </a:r>
            <a:endParaRPr lang="el-GR" altLang="en-US" sz="2200">
              <a:solidFill>
                <a:srgbClr val="FFFF00"/>
              </a:solidFill>
              <a:cs typeface="Arial" charset="0"/>
            </a:endParaRPr>
          </a:p>
        </p:txBody>
      </p:sp>
      <p:sp>
        <p:nvSpPr>
          <p:cNvPr id="75797" name="Line 20"/>
          <p:cNvSpPr>
            <a:spLocks noChangeShapeType="1"/>
          </p:cNvSpPr>
          <p:nvPr/>
        </p:nvSpPr>
        <p:spPr bwMode="auto">
          <a:xfrm flipH="1">
            <a:off x="6045200" y="1673225"/>
            <a:ext cx="12700" cy="4535488"/>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5798" name="Rectangle 21"/>
          <p:cNvSpPr>
            <a:spLocks noChangeArrowheads="1"/>
          </p:cNvSpPr>
          <p:nvPr/>
        </p:nvSpPr>
        <p:spPr bwMode="auto">
          <a:xfrm>
            <a:off x="6211888" y="3328988"/>
            <a:ext cx="2767012" cy="2886075"/>
          </a:xfrm>
          <a:prstGeom prst="rect">
            <a:avLst/>
          </a:prstGeom>
          <a:solidFill>
            <a:srgbClr val="FFFF99"/>
          </a:solidFill>
          <a:ln w="28575">
            <a:solidFill>
              <a:srgbClr val="FF0000"/>
            </a:solidFill>
            <a:miter lim="800000"/>
            <a:headEnd/>
            <a:tailEnd/>
          </a:ln>
        </p:spPr>
        <p:txBody>
          <a:bodyPr lIns="0" tIns="46038" rIns="0"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rgbClr val="0033CC"/>
                </a:solidFill>
              </a:rPr>
              <a:t>Part of the higher GDP flows in the form of interest payments to foreign countries. As a result, in case of capital imports, the incomes of the residents grow somewhat less than the GDP.</a:t>
            </a:r>
            <a:endParaRPr lang="de-DE" altLang="en-US" sz="2000" b="0" baseline="0">
              <a:solidFill>
                <a:srgbClr val="0033CC"/>
              </a:solidFill>
            </a:endParaRPr>
          </a:p>
        </p:txBody>
      </p:sp>
      <p:sp>
        <p:nvSpPr>
          <p:cNvPr id="75799" name="Line 22"/>
          <p:cNvSpPr>
            <a:spLocks noChangeShapeType="1"/>
          </p:cNvSpPr>
          <p:nvPr/>
        </p:nvSpPr>
        <p:spPr bwMode="auto">
          <a:xfrm rot="5400000" flipH="1">
            <a:off x="3148807" y="124619"/>
            <a:ext cx="12700" cy="36845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5800" name="Text Box 23"/>
          <p:cNvSpPr txBox="1">
            <a:spLocks noChangeArrowheads="1"/>
          </p:cNvSpPr>
          <p:nvPr/>
        </p:nvSpPr>
        <p:spPr bwMode="auto">
          <a:xfrm>
            <a:off x="747713" y="1822450"/>
            <a:ext cx="7191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1</a:t>
            </a:r>
            <a:endParaRPr lang="el-GR" altLang="en-US" sz="2200">
              <a:solidFill>
                <a:srgbClr val="FFFF00"/>
              </a:solidFill>
            </a:endParaRPr>
          </a:p>
        </p:txBody>
      </p:sp>
      <p:sp>
        <p:nvSpPr>
          <p:cNvPr id="75801" name="Line 24"/>
          <p:cNvSpPr>
            <a:spLocks noChangeShapeType="1"/>
          </p:cNvSpPr>
          <p:nvPr/>
        </p:nvSpPr>
        <p:spPr bwMode="auto">
          <a:xfrm rot="5400000" flipH="1">
            <a:off x="3669506" y="-685006"/>
            <a:ext cx="15875" cy="4751388"/>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5802" name="Text Box 25"/>
          <p:cNvSpPr txBox="1">
            <a:spLocks noChangeArrowheads="1"/>
          </p:cNvSpPr>
          <p:nvPr/>
        </p:nvSpPr>
        <p:spPr bwMode="auto">
          <a:xfrm>
            <a:off x="736600" y="1354138"/>
            <a:ext cx="7191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2</a:t>
            </a:r>
            <a:endParaRPr lang="el-GR" altLang="en-US" sz="2200">
              <a:solidFill>
                <a:srgbClr val="FFFF00"/>
              </a:solidFill>
            </a:endParaRPr>
          </a:p>
        </p:txBody>
      </p:sp>
      <p:sp>
        <p:nvSpPr>
          <p:cNvPr id="5624858" name="Line 26"/>
          <p:cNvSpPr>
            <a:spLocks noChangeShapeType="1"/>
          </p:cNvSpPr>
          <p:nvPr/>
        </p:nvSpPr>
        <p:spPr bwMode="auto">
          <a:xfrm rot="5400000" flipV="1">
            <a:off x="1379538" y="1709738"/>
            <a:ext cx="15240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624862" name="Line 30"/>
          <p:cNvSpPr>
            <a:spLocks noChangeShapeType="1"/>
          </p:cNvSpPr>
          <p:nvPr/>
        </p:nvSpPr>
        <p:spPr bwMode="auto">
          <a:xfrm rot="5400000" flipH="1">
            <a:off x="3383757" y="-881856"/>
            <a:ext cx="19050" cy="53736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5805" name="Text Box 31"/>
          <p:cNvSpPr txBox="1">
            <a:spLocks noChangeArrowheads="1"/>
          </p:cNvSpPr>
          <p:nvPr/>
        </p:nvSpPr>
        <p:spPr bwMode="auto">
          <a:xfrm>
            <a:off x="6680200" y="1323975"/>
            <a:ext cx="21494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
        <p:nvSpPr>
          <p:cNvPr id="5624864" name="Text Box 32"/>
          <p:cNvSpPr txBox="1">
            <a:spLocks noChangeArrowheads="1"/>
          </p:cNvSpPr>
          <p:nvPr/>
        </p:nvSpPr>
        <p:spPr bwMode="auto">
          <a:xfrm>
            <a:off x="25400" y="1597025"/>
            <a:ext cx="8731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46800" rIns="0" bIns="46800"/>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0" baseline="0">
                <a:solidFill>
                  <a:srgbClr val="FFFF00"/>
                </a:solidFill>
              </a:rPr>
              <a:t>GNP</a:t>
            </a:r>
            <a:r>
              <a:rPr lang="de-DE" altLang="en-US" sz="2200" b="0">
                <a:solidFill>
                  <a:srgbClr val="FFFF00"/>
                </a:solidFill>
              </a:rPr>
              <a:t>2</a:t>
            </a:r>
            <a:endParaRPr lang="el-GR" altLang="en-US" sz="2200" b="0">
              <a:solidFill>
                <a:srgbClr val="FFFF00"/>
              </a:solidFill>
            </a:endParaRPr>
          </a:p>
        </p:txBody>
      </p:sp>
      <p:sp>
        <p:nvSpPr>
          <p:cNvPr id="5624865" name="Rectangle 33"/>
          <p:cNvSpPr>
            <a:spLocks noChangeArrowheads="1"/>
          </p:cNvSpPr>
          <p:nvPr/>
        </p:nvSpPr>
        <p:spPr bwMode="auto">
          <a:xfrm>
            <a:off x="215900" y="2471738"/>
            <a:ext cx="2246313" cy="679450"/>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rgbClr val="0033CC"/>
                </a:solidFill>
              </a:rPr>
              <a:t>Interest payments to foreign savers</a:t>
            </a:r>
            <a:endParaRPr lang="en-US" altLang="en-US" sz="2000" b="0">
              <a:solidFill>
                <a:srgbClr val="0033CC"/>
              </a:solidFill>
            </a:endParaRPr>
          </a:p>
        </p:txBody>
      </p:sp>
      <p:sp>
        <p:nvSpPr>
          <p:cNvPr id="5624866" name="AutoShape 34"/>
          <p:cNvSpPr>
            <a:spLocks/>
          </p:cNvSpPr>
          <p:nvPr/>
        </p:nvSpPr>
        <p:spPr bwMode="auto">
          <a:xfrm>
            <a:off x="3352800" y="1689100"/>
            <a:ext cx="114300" cy="127000"/>
          </a:xfrm>
          <a:prstGeom prst="leftBrace">
            <a:avLst>
              <a:gd name="adj1" fmla="val 9259"/>
              <a:gd name="adj2" fmla="val 50000"/>
            </a:avLst>
          </a:prstGeom>
          <a:noFill/>
          <a:ln w="28575">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624867" name="Line 35"/>
          <p:cNvSpPr>
            <a:spLocks noChangeShapeType="1"/>
          </p:cNvSpPr>
          <p:nvPr/>
        </p:nvSpPr>
        <p:spPr bwMode="auto">
          <a:xfrm flipH="1">
            <a:off x="2260600" y="1739900"/>
            <a:ext cx="1104900" cy="6477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248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248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248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248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248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248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4858" grpId="0" animBg="1"/>
      <p:bldP spid="5624862" grpId="0" animBg="1"/>
      <p:bldP spid="5624864" grpId="0"/>
      <p:bldP spid="5624865" grpId="0" animBg="1"/>
      <p:bldP spid="5624866" grpId="0" animBg="1"/>
      <p:bldP spid="562486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6DF3E553-3A46-402B-9CC0-A9EA851F0FC7}" type="slidenum">
              <a:rPr lang="de-DE" altLang="en-US" sz="1600" smtClean="0"/>
              <a:pPr>
                <a:spcBef>
                  <a:spcPct val="0"/>
                </a:spcBef>
                <a:buClrTx/>
                <a:buFontTx/>
                <a:buNone/>
              </a:pPr>
              <a:t>43</a:t>
            </a:fld>
            <a:r>
              <a:rPr lang="de-DE" altLang="en-US" sz="1600"/>
              <a:t> -</a:t>
            </a:r>
          </a:p>
        </p:txBody>
      </p:sp>
      <p:sp>
        <p:nvSpPr>
          <p:cNvPr id="768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5517314" name="Rectangle 2"/>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2.2. The Solow-Swan Model</a:t>
            </a:r>
          </a:p>
        </p:txBody>
      </p:sp>
      <p:sp>
        <p:nvSpPr>
          <p:cNvPr id="76805" name="Rectangle 3"/>
          <p:cNvSpPr>
            <a:spLocks noGrp="1" noChangeArrowheads="1"/>
          </p:cNvSpPr>
          <p:nvPr>
            <p:ph type="body" idx="1"/>
          </p:nvPr>
        </p:nvSpPr>
        <p:spPr>
          <a:xfrm>
            <a:off x="457200" y="1171575"/>
            <a:ext cx="8455025" cy="54864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en-US" sz="2600" dirty="0">
                <a:effectLst/>
              </a:rPr>
              <a:t>In the obverse case:</a:t>
            </a:r>
          </a:p>
          <a:p>
            <a:pPr lvl="1" eaLnBrk="1" hangingPunct="1"/>
            <a:r>
              <a:rPr lang="en-US" altLang="en-US" sz="2200" dirty="0">
                <a:effectLst/>
              </a:rPr>
              <a:t>If the </a:t>
            </a:r>
            <a:r>
              <a:rPr lang="en-US" altLang="en-US" sz="2200" dirty="0">
                <a:solidFill>
                  <a:srgbClr val="00FF00"/>
                </a:solidFill>
                <a:effectLst/>
              </a:rPr>
              <a:t>world market interest rate is higher</a:t>
            </a:r>
            <a:r>
              <a:rPr lang="en-US" altLang="en-US" sz="2200" dirty="0">
                <a:effectLst/>
              </a:rPr>
              <a:t> than the </a:t>
            </a:r>
            <a:r>
              <a:rPr lang="en-US" altLang="en-US" sz="2200" dirty="0">
                <a:solidFill>
                  <a:srgbClr val="00FF00"/>
                </a:solidFill>
                <a:effectLst/>
              </a:rPr>
              <a:t>domestic</a:t>
            </a:r>
            <a:r>
              <a:rPr lang="en-US" altLang="en-US" sz="2200" dirty="0">
                <a:effectLst/>
              </a:rPr>
              <a:t> </a:t>
            </a:r>
            <a:r>
              <a:rPr lang="en-US" altLang="en-US" sz="2200" dirty="0">
                <a:solidFill>
                  <a:srgbClr val="00FF00"/>
                </a:solidFill>
                <a:effectLst/>
              </a:rPr>
              <a:t>market interest rate</a:t>
            </a:r>
            <a:r>
              <a:rPr lang="en-US" altLang="en-US" sz="2200" dirty="0">
                <a:effectLst/>
              </a:rPr>
              <a:t> in case of </a:t>
            </a:r>
            <a:r>
              <a:rPr lang="en-US" altLang="en-US" sz="2200" dirty="0">
                <a:solidFill>
                  <a:srgbClr val="00FF00"/>
                </a:solidFill>
                <a:effectLst/>
              </a:rPr>
              <a:t>autarky</a:t>
            </a:r>
            <a:r>
              <a:rPr lang="en-US" altLang="en-US" sz="2200" dirty="0">
                <a:effectLst/>
              </a:rPr>
              <a:t>, </a:t>
            </a:r>
          </a:p>
          <a:p>
            <a:pPr lvl="2" eaLnBrk="1" hangingPunct="1"/>
            <a:r>
              <a:rPr lang="en-US" altLang="en-US" sz="2200" dirty="0">
                <a:effectLst/>
              </a:rPr>
              <a:t>the </a:t>
            </a:r>
            <a:r>
              <a:rPr lang="en-US" altLang="en-US" sz="2200" dirty="0">
                <a:solidFill>
                  <a:srgbClr val="00FF00"/>
                </a:solidFill>
                <a:effectLst/>
              </a:rPr>
              <a:t>foreign countries</a:t>
            </a:r>
            <a:r>
              <a:rPr lang="en-US" altLang="en-US" sz="2200" dirty="0">
                <a:effectLst/>
              </a:rPr>
              <a:t> borrow from the inland and</a:t>
            </a:r>
          </a:p>
          <a:p>
            <a:pPr lvl="2" eaLnBrk="1" hangingPunct="1"/>
            <a:r>
              <a:rPr lang="en-US" altLang="en-US" sz="2200" dirty="0">
                <a:solidFill>
                  <a:srgbClr val="00FF00"/>
                </a:solidFill>
                <a:effectLst/>
              </a:rPr>
              <a:t>purchase</a:t>
            </a:r>
            <a:r>
              <a:rPr lang="en-US" altLang="en-US" sz="2200" dirty="0">
                <a:effectLst/>
              </a:rPr>
              <a:t> with these credits </a:t>
            </a:r>
            <a:r>
              <a:rPr lang="en-US" altLang="en-US" sz="2200" dirty="0">
                <a:solidFill>
                  <a:srgbClr val="00FF00"/>
                </a:solidFill>
                <a:effectLst/>
              </a:rPr>
              <a:t>goods from the inland</a:t>
            </a:r>
            <a:r>
              <a:rPr lang="en-US" altLang="en-US" sz="2200" dirty="0">
                <a:effectLst/>
              </a:rPr>
              <a:t>,</a:t>
            </a:r>
          </a:p>
          <a:p>
            <a:pPr lvl="2" eaLnBrk="1" hangingPunct="1"/>
            <a:r>
              <a:rPr lang="en-US" altLang="en-US" sz="2200" dirty="0">
                <a:effectLst/>
              </a:rPr>
              <a:t>which are then invested </a:t>
            </a:r>
            <a:r>
              <a:rPr lang="en-US" altLang="en-US" sz="2200" dirty="0">
                <a:solidFill>
                  <a:srgbClr val="00FF00"/>
                </a:solidFill>
                <a:effectLst/>
              </a:rPr>
              <a:t>in</a:t>
            </a:r>
            <a:r>
              <a:rPr lang="en-US" altLang="en-US" sz="2200" dirty="0">
                <a:effectLst/>
              </a:rPr>
              <a:t> </a:t>
            </a:r>
            <a:r>
              <a:rPr lang="en-US" altLang="en-US" sz="2200" dirty="0">
                <a:solidFill>
                  <a:srgbClr val="00FF00"/>
                </a:solidFill>
                <a:effectLst/>
              </a:rPr>
              <a:t>foreign capital stocks</a:t>
            </a:r>
            <a:r>
              <a:rPr lang="en-US" altLang="en-US" sz="2200" dirty="0">
                <a:effectLst/>
              </a:rPr>
              <a:t>.</a:t>
            </a:r>
          </a:p>
          <a:p>
            <a:pPr lvl="1" eaLnBrk="1" hangingPunct="1">
              <a:buFont typeface="Arial Unicode MS" pitchFamily="34" charset="-128"/>
              <a:buNone/>
            </a:pPr>
            <a:r>
              <a:rPr lang="en-US" altLang="en-US" sz="2200" dirty="0">
                <a:solidFill>
                  <a:srgbClr val="FF0066"/>
                </a:solidFill>
                <a:effectLst/>
              </a:rPr>
              <a:t>   =&gt; </a:t>
            </a:r>
            <a:r>
              <a:rPr lang="en-US" altLang="en-US" sz="2200" dirty="0">
                <a:effectLst/>
              </a:rPr>
              <a:t>The </a:t>
            </a:r>
            <a:r>
              <a:rPr lang="en-US" altLang="en-US" sz="2200" dirty="0">
                <a:solidFill>
                  <a:srgbClr val="00FF00"/>
                </a:solidFill>
                <a:effectLst/>
              </a:rPr>
              <a:t>domestic capital stock </a:t>
            </a:r>
            <a:r>
              <a:rPr lang="en-US" altLang="en-US" sz="2200" dirty="0">
                <a:effectLst/>
              </a:rPr>
              <a:t>does then grow </a:t>
            </a:r>
            <a:r>
              <a:rPr lang="en-US" altLang="en-US" sz="2200" dirty="0">
                <a:solidFill>
                  <a:srgbClr val="00FF00"/>
                </a:solidFill>
                <a:effectLst/>
              </a:rPr>
              <a:t>slower</a:t>
            </a:r>
            <a:r>
              <a:rPr lang="en-US" altLang="en-US" sz="2200" dirty="0">
                <a:effectLst/>
              </a:rPr>
              <a:t> as in                  </a:t>
            </a:r>
          </a:p>
          <a:p>
            <a:pPr lvl="1" eaLnBrk="1" hangingPunct="1">
              <a:buFont typeface="Arial Unicode MS" pitchFamily="34" charset="-128"/>
              <a:buNone/>
            </a:pPr>
            <a:r>
              <a:rPr lang="en-US" altLang="en-US" sz="2200" dirty="0">
                <a:effectLst/>
              </a:rPr>
              <a:t>        the case of autarky and its steady </a:t>
            </a:r>
            <a:r>
              <a:rPr lang="en-US" altLang="en-US" sz="2200" dirty="0">
                <a:solidFill>
                  <a:srgbClr val="00FF00"/>
                </a:solidFill>
                <a:effectLst/>
              </a:rPr>
              <a:t>state level is lower</a:t>
            </a:r>
            <a:r>
              <a:rPr lang="en-US" altLang="en-US" sz="2200" dirty="0">
                <a:effectLst/>
              </a:rPr>
              <a:t>.</a:t>
            </a:r>
          </a:p>
          <a:p>
            <a:pPr lvl="1" eaLnBrk="1" hangingPunct="1">
              <a:buFont typeface="Arial Unicode MS" pitchFamily="34" charset="-128"/>
              <a:buNone/>
            </a:pPr>
            <a:endParaRPr lang="de-DE" altLang="en-US" sz="2200" dirty="0">
              <a:effectLst/>
            </a:endParaRPr>
          </a:p>
        </p:txBody>
      </p:sp>
      <p:sp>
        <p:nvSpPr>
          <p:cNvPr id="5517316" name="Rectangle 4"/>
          <p:cNvSpPr>
            <a:spLocks noChangeArrowheads="1"/>
          </p:cNvSpPr>
          <p:nvPr/>
        </p:nvSpPr>
        <p:spPr bwMode="auto">
          <a:xfrm>
            <a:off x="228600" y="5053013"/>
            <a:ext cx="8674100" cy="1338262"/>
          </a:xfrm>
          <a:prstGeom prst="rect">
            <a:avLst/>
          </a:prstGeom>
          <a:solidFill>
            <a:srgbClr val="FFFF99"/>
          </a:solidFill>
          <a:ln w="28575">
            <a:solidFill>
              <a:srgbClr val="FF0000"/>
            </a:solidFill>
            <a:miter lim="800000"/>
            <a:headEnd/>
            <a:tailEnd/>
          </a:ln>
        </p:spPr>
        <p:txBody>
          <a:bodyPr lIns="92075" tIns="46038" rIns="92075" bIns="46038"/>
          <a:lstStyle>
            <a:lvl1pPr algn="l" defTabSz="762000" eaLnBrk="0" hangingPunct="0">
              <a:spcBef>
                <a:spcPct val="20000"/>
              </a:spcBef>
              <a:buClr>
                <a:srgbClr val="FF0000"/>
              </a:buClr>
              <a:buFont typeface="Arial Unicode MS" pitchFamily="34" charset="-128"/>
              <a:buChar char="➤"/>
              <a:defRPr sz="3000">
                <a:solidFill>
                  <a:schemeClr val="tx1"/>
                </a:solidFill>
                <a:latin typeface="Arial" charset="0"/>
              </a:defRPr>
            </a:lvl1pPr>
            <a:lvl2pPr marL="742950" indent="-285750" algn="l" defTabSz="762000" eaLnBrk="0" hangingPunct="0">
              <a:spcBef>
                <a:spcPct val="20000"/>
              </a:spcBef>
              <a:buClr>
                <a:srgbClr val="FF0000"/>
              </a:buClr>
              <a:buFont typeface="Arial Unicode MS" pitchFamily="34" charset="-128"/>
              <a:buChar char="■"/>
              <a:defRPr sz="2600">
                <a:solidFill>
                  <a:schemeClr val="tx1"/>
                </a:solidFill>
                <a:latin typeface="Arial" charset="0"/>
              </a:defRPr>
            </a:lvl2pPr>
            <a:lvl3pPr marL="1143000" indent="-228600" algn="l" defTabSz="762000" eaLnBrk="0" hangingPunct="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lgn="l" defTabSz="762000" eaLnBrk="0" hangingPunct="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lgn="l" defTabSz="762000" eaLnBrk="0" hangingPunct="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defRPr/>
            </a:pPr>
            <a:r>
              <a:rPr lang="de-DE" altLang="en-US" sz="2000" b="0" baseline="0" dirty="0">
                <a:solidFill>
                  <a:schemeClr val="bg1"/>
                </a:solidFill>
              </a:rPr>
              <a:t>Capital </a:t>
            </a:r>
            <a:r>
              <a:rPr lang="de-DE" altLang="en-US" sz="2000" b="0" baseline="0" dirty="0" err="1">
                <a:solidFill>
                  <a:schemeClr val="bg1"/>
                </a:solidFill>
              </a:rPr>
              <a:t>export</a:t>
            </a:r>
            <a:r>
              <a:rPr lang="de-DE" altLang="en-US" sz="2000" b="0" baseline="0" dirty="0">
                <a:solidFill>
                  <a:schemeClr val="bg1"/>
                </a:solidFill>
              </a:rPr>
              <a:t> (</a:t>
            </a:r>
            <a:r>
              <a:rPr lang="de-DE" altLang="en-US" sz="2000" b="0" baseline="0" dirty="0" err="1">
                <a:solidFill>
                  <a:schemeClr val="tx2">
                    <a:lumMod val="25000"/>
                  </a:schemeClr>
                </a:solidFill>
              </a:rPr>
              <a:t>KX</a:t>
            </a:r>
            <a:r>
              <a:rPr lang="de-DE" altLang="en-US" sz="2000" b="0" dirty="0" err="1">
                <a:solidFill>
                  <a:schemeClr val="tx2">
                    <a:lumMod val="25000"/>
                  </a:schemeClr>
                </a:solidFill>
              </a:rPr>
              <a:t>t</a:t>
            </a:r>
            <a:r>
              <a:rPr lang="de-DE" altLang="en-US" sz="2000" b="0" baseline="0" dirty="0">
                <a:solidFill>
                  <a:schemeClr val="tx2">
                    <a:lumMod val="25000"/>
                  </a:schemeClr>
                </a:solidFill>
              </a:rPr>
              <a:t> = </a:t>
            </a:r>
            <a:r>
              <a:rPr lang="de-DE" altLang="en-US" sz="2000" b="0" baseline="0" dirty="0">
                <a:solidFill>
                  <a:srgbClr val="FF3300"/>
                </a:solidFill>
              </a:rPr>
              <a:t>S</a:t>
            </a:r>
            <a:r>
              <a:rPr lang="de-DE" altLang="en-US" sz="2000" b="0" dirty="0">
                <a:solidFill>
                  <a:srgbClr val="FF3300"/>
                </a:solidFill>
              </a:rPr>
              <a:t>t  </a:t>
            </a:r>
            <a:r>
              <a:rPr lang="de-DE" altLang="en-US" sz="2000" b="0" baseline="0" dirty="0">
                <a:solidFill>
                  <a:srgbClr val="FF3300"/>
                </a:solidFill>
              </a:rPr>
              <a:t>- </a:t>
            </a:r>
            <a:r>
              <a:rPr lang="de-DE" altLang="en-US" sz="2000" b="0" baseline="0" dirty="0" err="1">
                <a:solidFill>
                  <a:srgbClr val="FF3300"/>
                </a:solidFill>
              </a:rPr>
              <a:t>I</a:t>
            </a:r>
            <a:r>
              <a:rPr lang="de-DE" altLang="en-US" sz="2000" b="0" dirty="0" err="1">
                <a:solidFill>
                  <a:srgbClr val="FF3300"/>
                </a:solidFill>
              </a:rPr>
              <a:t>t</a:t>
            </a:r>
            <a:r>
              <a:rPr lang="de-DE" altLang="en-US" sz="2000" b="0" baseline="0" dirty="0">
                <a:solidFill>
                  <a:srgbClr val="FF3300"/>
                </a:solidFill>
              </a:rPr>
              <a:t> &gt; 0 </a:t>
            </a:r>
            <a:r>
              <a:rPr lang="de-DE" altLang="en-US" sz="2000" b="0" baseline="0" dirty="0">
                <a:solidFill>
                  <a:schemeClr val="bg1"/>
                </a:solidFill>
              </a:rPr>
              <a:t>) </a:t>
            </a:r>
            <a:r>
              <a:rPr lang="de-DE" altLang="en-US" sz="2000" b="0" baseline="0" dirty="0" err="1">
                <a:solidFill>
                  <a:schemeClr val="bg1"/>
                </a:solidFill>
              </a:rPr>
              <a:t>comes</a:t>
            </a:r>
            <a:r>
              <a:rPr lang="de-DE" altLang="en-US" sz="2000" b="0" baseline="0" dirty="0">
                <a:solidFill>
                  <a:schemeClr val="bg1"/>
                </a:solidFill>
              </a:rPr>
              <a:t> </a:t>
            </a:r>
            <a:r>
              <a:rPr lang="de-DE" altLang="en-US" sz="2000" b="0" baseline="0" dirty="0" err="1">
                <a:solidFill>
                  <a:schemeClr val="bg1"/>
                </a:solidFill>
              </a:rPr>
              <a:t>along</a:t>
            </a:r>
            <a:r>
              <a:rPr lang="de-DE" altLang="en-US" sz="2000" b="0" baseline="0" dirty="0">
                <a:solidFill>
                  <a:schemeClr val="bg1"/>
                </a:solidFill>
              </a:rPr>
              <a:t> </a:t>
            </a:r>
            <a:r>
              <a:rPr lang="de-DE" altLang="en-US" sz="2000" b="0" baseline="0" dirty="0" err="1">
                <a:solidFill>
                  <a:schemeClr val="bg1"/>
                </a:solidFill>
              </a:rPr>
              <a:t>with</a:t>
            </a:r>
            <a:r>
              <a:rPr lang="de-DE" altLang="en-US" sz="2000" b="0" baseline="0" dirty="0">
                <a:solidFill>
                  <a:schemeClr val="bg1"/>
                </a:solidFill>
              </a:rPr>
              <a:t> a                                                              </a:t>
            </a:r>
            <a:r>
              <a:rPr lang="de-DE" altLang="en-US" sz="2000" b="0" baseline="0" dirty="0" err="1">
                <a:solidFill>
                  <a:srgbClr val="FF0000"/>
                </a:solidFill>
              </a:rPr>
              <a:t>current</a:t>
            </a:r>
            <a:r>
              <a:rPr lang="de-DE" altLang="en-US" sz="2000" b="0" baseline="0" dirty="0">
                <a:solidFill>
                  <a:srgbClr val="FF0000"/>
                </a:solidFill>
              </a:rPr>
              <a:t> </a:t>
            </a:r>
            <a:r>
              <a:rPr lang="de-DE" altLang="en-US" sz="2000" b="0" baseline="0" dirty="0" err="1">
                <a:solidFill>
                  <a:srgbClr val="FF0000"/>
                </a:solidFill>
              </a:rPr>
              <a:t>account</a:t>
            </a:r>
            <a:r>
              <a:rPr lang="de-DE" altLang="en-US" sz="2000" b="0" baseline="0" dirty="0">
                <a:solidFill>
                  <a:srgbClr val="FF0000"/>
                </a:solidFill>
              </a:rPr>
              <a:t> </a:t>
            </a:r>
            <a:r>
              <a:rPr lang="de-DE" altLang="en-US" sz="2000" b="0" baseline="0" dirty="0" err="1">
                <a:solidFill>
                  <a:srgbClr val="FF0000"/>
                </a:solidFill>
              </a:rPr>
              <a:t>surplus</a:t>
            </a:r>
            <a:r>
              <a:rPr lang="de-DE" altLang="en-US" sz="2000" b="0" baseline="0" dirty="0">
                <a:solidFill>
                  <a:srgbClr val="FF0000"/>
                </a:solidFill>
              </a:rPr>
              <a:t>:</a:t>
            </a:r>
          </a:p>
          <a:p>
            <a:pPr algn="ctr">
              <a:lnSpc>
                <a:spcPts val="600"/>
              </a:lnSpc>
              <a:spcBef>
                <a:spcPct val="0"/>
              </a:spcBef>
              <a:buClrTx/>
              <a:buFontTx/>
              <a:buNone/>
              <a:defRPr/>
            </a:pPr>
            <a:endParaRPr lang="de-DE" altLang="en-US" sz="2000" b="0" baseline="0" dirty="0">
              <a:solidFill>
                <a:srgbClr val="FF0000"/>
              </a:solidFill>
            </a:endParaRPr>
          </a:p>
          <a:p>
            <a:pPr algn="ctr">
              <a:spcBef>
                <a:spcPct val="0"/>
              </a:spcBef>
              <a:buClrTx/>
              <a:buFont typeface="Arial Unicode MS" pitchFamily="34" charset="-128"/>
              <a:buNone/>
              <a:defRPr/>
            </a:pPr>
            <a:r>
              <a:rPr lang="de-DE" sz="2400" b="0" baseline="0" dirty="0">
                <a:solidFill>
                  <a:schemeClr val="bg2">
                    <a:lumMod val="75000"/>
                    <a:lumOff val="25000"/>
                  </a:schemeClr>
                </a:solidFill>
              </a:rPr>
              <a:t>S</a:t>
            </a:r>
            <a:r>
              <a:rPr lang="de-DE" sz="2400" b="0" dirty="0">
                <a:solidFill>
                  <a:schemeClr val="bg2">
                    <a:lumMod val="75000"/>
                    <a:lumOff val="25000"/>
                  </a:schemeClr>
                </a:solidFill>
              </a:rPr>
              <a:t>t</a:t>
            </a:r>
            <a:r>
              <a:rPr lang="de-DE" sz="2400" b="0" baseline="0" dirty="0">
                <a:solidFill>
                  <a:schemeClr val="bg2">
                    <a:lumMod val="75000"/>
                    <a:lumOff val="25000"/>
                  </a:schemeClr>
                </a:solidFill>
              </a:rPr>
              <a:t>    –   </a:t>
            </a:r>
            <a:r>
              <a:rPr lang="de-DE" sz="2400" b="0" baseline="0" dirty="0" err="1">
                <a:solidFill>
                  <a:schemeClr val="bg2">
                    <a:lumMod val="75000"/>
                    <a:lumOff val="25000"/>
                  </a:schemeClr>
                </a:solidFill>
              </a:rPr>
              <a:t>I</a:t>
            </a:r>
            <a:r>
              <a:rPr lang="de-DE" sz="2400" b="0" dirty="0" err="1">
                <a:solidFill>
                  <a:schemeClr val="bg2">
                    <a:lumMod val="75000"/>
                    <a:lumOff val="25000"/>
                  </a:schemeClr>
                </a:solidFill>
              </a:rPr>
              <a:t>t</a:t>
            </a:r>
            <a:r>
              <a:rPr lang="de-DE" sz="2400" b="0" baseline="0" dirty="0">
                <a:solidFill>
                  <a:schemeClr val="bg2">
                    <a:lumMod val="75000"/>
                    <a:lumOff val="25000"/>
                  </a:schemeClr>
                </a:solidFill>
              </a:rPr>
              <a:t>        =         </a:t>
            </a:r>
            <a:r>
              <a:rPr lang="de-DE" sz="2400" b="0" baseline="0" dirty="0" err="1">
                <a:solidFill>
                  <a:schemeClr val="bg2">
                    <a:lumMod val="75000"/>
                    <a:lumOff val="25000"/>
                  </a:schemeClr>
                </a:solidFill>
              </a:rPr>
              <a:t>X</a:t>
            </a:r>
            <a:r>
              <a:rPr lang="de-DE" sz="2400" b="0" dirty="0" err="1">
                <a:solidFill>
                  <a:schemeClr val="bg2">
                    <a:lumMod val="75000"/>
                    <a:lumOff val="25000"/>
                  </a:schemeClr>
                </a:solidFill>
              </a:rPr>
              <a:t>t</a:t>
            </a:r>
            <a:r>
              <a:rPr lang="de-DE" sz="2400" b="0" baseline="0" dirty="0">
                <a:solidFill>
                  <a:schemeClr val="bg2">
                    <a:lumMod val="75000"/>
                    <a:lumOff val="25000"/>
                  </a:schemeClr>
                </a:solidFill>
              </a:rPr>
              <a:t>   –   </a:t>
            </a:r>
            <a:r>
              <a:rPr lang="de-DE" sz="2400" b="0" baseline="0" dirty="0" err="1">
                <a:solidFill>
                  <a:schemeClr val="bg2">
                    <a:lumMod val="75000"/>
                    <a:lumOff val="25000"/>
                  </a:schemeClr>
                </a:solidFill>
              </a:rPr>
              <a:t>M</a:t>
            </a:r>
            <a:r>
              <a:rPr lang="de-DE" sz="2400" b="0" dirty="0" err="1">
                <a:solidFill>
                  <a:schemeClr val="bg2">
                    <a:lumMod val="75000"/>
                    <a:lumOff val="25000"/>
                  </a:schemeClr>
                </a:solidFill>
              </a:rPr>
              <a:t>t</a:t>
            </a:r>
            <a:r>
              <a:rPr lang="de-DE" sz="2400" b="0" baseline="0" dirty="0">
                <a:solidFill>
                  <a:schemeClr val="bg2">
                    <a:lumMod val="75000"/>
                    <a:lumOff val="25000"/>
                  </a:schemeClr>
                </a:solidFill>
              </a:rPr>
              <a:t>       </a:t>
            </a:r>
            <a:r>
              <a:rPr lang="de-DE" sz="2400" b="0" baseline="0" dirty="0">
                <a:solidFill>
                  <a:srgbClr val="FF0000"/>
                </a:solidFill>
              </a:rPr>
              <a:t>&gt; 0</a:t>
            </a:r>
            <a:endParaRPr lang="en-US" sz="2400" b="0" dirty="0">
              <a:solidFill>
                <a:srgbClr val="FF0000"/>
              </a:solidFill>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110B7023-4FC3-4F7E-B59F-F98F47D51C3A}" type="slidenum">
              <a:rPr lang="de-DE" altLang="en-US" sz="1600" smtClean="0"/>
              <a:pPr>
                <a:spcBef>
                  <a:spcPct val="0"/>
                </a:spcBef>
                <a:buClrTx/>
                <a:buFontTx/>
                <a:buNone/>
              </a:pPr>
              <a:t>44</a:t>
            </a:fld>
            <a:r>
              <a:rPr lang="de-DE" altLang="en-US" sz="1600"/>
              <a:t> -</a:t>
            </a:r>
          </a:p>
        </p:txBody>
      </p:sp>
      <p:sp>
        <p:nvSpPr>
          <p:cNvPr id="778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77828" name="Object 2"/>
          <p:cNvGraphicFramePr>
            <a:graphicFrameLocks/>
          </p:cNvGraphicFramePr>
          <p:nvPr/>
        </p:nvGraphicFramePr>
        <p:xfrm>
          <a:off x="1236663" y="1039813"/>
          <a:ext cx="6923087" cy="5422900"/>
        </p:xfrm>
        <a:graphic>
          <a:graphicData uri="http://schemas.openxmlformats.org/presentationml/2006/ole">
            <mc:AlternateContent xmlns:mc="http://schemas.openxmlformats.org/markup-compatibility/2006">
              <mc:Choice xmlns:v="urn:schemas-microsoft-com:vml" Requires="v">
                <p:oleObj spid="_x0000_s78077"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663" y="1039813"/>
                        <a:ext cx="6923087"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829" name="Arc 3"/>
          <p:cNvSpPr>
            <a:spLocks/>
          </p:cNvSpPr>
          <p:nvPr/>
        </p:nvSpPr>
        <p:spPr bwMode="auto">
          <a:xfrm flipH="1" flipV="1">
            <a:off x="2679700" y="1023938"/>
            <a:ext cx="5199063" cy="4037012"/>
          </a:xfrm>
          <a:custGeom>
            <a:avLst/>
            <a:gdLst>
              <a:gd name="T0" fmla="*/ 2147483647 w 21450"/>
              <a:gd name="T1" fmla="*/ 0 h 20721"/>
              <a:gd name="T2" fmla="*/ 2147483647 w 21450"/>
              <a:gd name="T3" fmla="*/ 2147483647 h 20721"/>
              <a:gd name="T4" fmla="*/ 0 w 21450"/>
              <a:gd name="T5" fmla="*/ 2147483647 h 20721"/>
              <a:gd name="T6" fmla="*/ 0 60000 65536"/>
              <a:gd name="T7" fmla="*/ 0 60000 65536"/>
              <a:gd name="T8" fmla="*/ 0 60000 65536"/>
              <a:gd name="T9" fmla="*/ 0 w 21450"/>
              <a:gd name="T10" fmla="*/ 0 h 20721"/>
              <a:gd name="T11" fmla="*/ 21450 w 21450"/>
              <a:gd name="T12" fmla="*/ 20721 h 20721"/>
            </a:gdLst>
            <a:ahLst/>
            <a:cxnLst>
              <a:cxn ang="T6">
                <a:pos x="T0" y="T1"/>
              </a:cxn>
              <a:cxn ang="T7">
                <a:pos x="T2" y="T3"/>
              </a:cxn>
              <a:cxn ang="T8">
                <a:pos x="T4" y="T5"/>
              </a:cxn>
            </a:cxnLst>
            <a:rect l="T9" t="T10" r="T11" b="T12"/>
            <a:pathLst>
              <a:path w="21450" h="20721" fill="none" extrusionOk="0">
                <a:moveTo>
                  <a:pt x="6098" y="-1"/>
                </a:moveTo>
                <a:cubicBezTo>
                  <a:pt x="14394" y="2441"/>
                  <a:pt x="20434" y="9595"/>
                  <a:pt x="21450" y="18183"/>
                </a:cubicBezTo>
              </a:path>
              <a:path w="21450" h="20721" stroke="0" extrusionOk="0">
                <a:moveTo>
                  <a:pt x="6098" y="-1"/>
                </a:moveTo>
                <a:cubicBezTo>
                  <a:pt x="14394" y="2441"/>
                  <a:pt x="20434" y="9595"/>
                  <a:pt x="21450" y="18183"/>
                </a:cubicBezTo>
                <a:lnTo>
                  <a:pt x="0" y="20721"/>
                </a:lnTo>
                <a:lnTo>
                  <a:pt x="6098" y="-1"/>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77830" name="Line 4"/>
          <p:cNvSpPr>
            <a:spLocks noChangeShapeType="1"/>
          </p:cNvSpPr>
          <p:nvPr/>
        </p:nvSpPr>
        <p:spPr bwMode="auto">
          <a:xfrm flipH="1">
            <a:off x="1319213" y="3871913"/>
            <a:ext cx="27051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7831" name="Line 5"/>
          <p:cNvSpPr>
            <a:spLocks noChangeShapeType="1"/>
          </p:cNvSpPr>
          <p:nvPr/>
        </p:nvSpPr>
        <p:spPr bwMode="auto">
          <a:xfrm>
            <a:off x="4038600" y="3886200"/>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7832" name="Text Box 6"/>
          <p:cNvSpPr txBox="1">
            <a:spLocks noChangeArrowheads="1"/>
          </p:cNvSpPr>
          <p:nvPr/>
        </p:nvSpPr>
        <p:spPr bwMode="auto">
          <a:xfrm>
            <a:off x="215900" y="3624263"/>
            <a:ext cx="1066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a:t>
            </a:r>
            <a:r>
              <a:rPr lang="de-DE" altLang="en-US" sz="2400" b="0">
                <a:solidFill>
                  <a:srgbClr val="FFFF00"/>
                </a:solidFill>
              </a:rPr>
              <a:t>Autarky</a:t>
            </a:r>
            <a:endParaRPr lang="de-DE" altLang="en-US" sz="1800">
              <a:solidFill>
                <a:srgbClr val="FFFF00"/>
              </a:solidFill>
            </a:endParaRPr>
          </a:p>
        </p:txBody>
      </p:sp>
      <p:sp>
        <p:nvSpPr>
          <p:cNvPr id="77833" name="Text Box 7"/>
          <p:cNvSpPr txBox="1">
            <a:spLocks noChangeArrowheads="1"/>
          </p:cNvSpPr>
          <p:nvPr/>
        </p:nvSpPr>
        <p:spPr bwMode="auto">
          <a:xfrm>
            <a:off x="3819525" y="6205538"/>
            <a:ext cx="46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S</a:t>
            </a:r>
            <a:r>
              <a:rPr lang="de-DE" altLang="en-US" sz="1800" baseline="0">
                <a:solidFill>
                  <a:srgbClr val="FFFF00"/>
                </a:solidFill>
              </a:rPr>
              <a:t>  </a:t>
            </a:r>
          </a:p>
        </p:txBody>
      </p:sp>
      <p:sp>
        <p:nvSpPr>
          <p:cNvPr id="77834" name="Text Box 9"/>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t>i</a:t>
            </a:r>
            <a:r>
              <a:rPr lang="de-DE" altLang="en-US" sz="1800" baseline="0"/>
              <a:t>  </a:t>
            </a:r>
          </a:p>
        </p:txBody>
      </p:sp>
      <p:sp>
        <p:nvSpPr>
          <p:cNvPr id="77835" name="Text Box 11"/>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I, S</a:t>
            </a:r>
            <a:r>
              <a:rPr lang="de-DE" altLang="en-US" sz="1800" baseline="0"/>
              <a:t>  </a:t>
            </a:r>
          </a:p>
        </p:txBody>
      </p:sp>
      <p:sp>
        <p:nvSpPr>
          <p:cNvPr id="77836" name="Line 13"/>
          <p:cNvSpPr>
            <a:spLocks noChangeShapeType="1"/>
          </p:cNvSpPr>
          <p:nvPr/>
        </p:nvSpPr>
        <p:spPr bwMode="auto">
          <a:xfrm flipV="1">
            <a:off x="4035425" y="1538288"/>
            <a:ext cx="0" cy="4659312"/>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7837" name="Line 15"/>
          <p:cNvSpPr>
            <a:spLocks noChangeShapeType="1"/>
          </p:cNvSpPr>
          <p:nvPr/>
        </p:nvSpPr>
        <p:spPr bwMode="auto">
          <a:xfrm flipH="1">
            <a:off x="1331913" y="2565400"/>
            <a:ext cx="27051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7838" name="Text Box 16"/>
          <p:cNvSpPr txBox="1">
            <a:spLocks noChangeArrowheads="1"/>
          </p:cNvSpPr>
          <p:nvPr/>
        </p:nvSpPr>
        <p:spPr bwMode="auto">
          <a:xfrm>
            <a:off x="-52388" y="2312988"/>
            <a:ext cx="15827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a:t>
            </a:r>
            <a:r>
              <a:rPr lang="de-DE" altLang="en-US" sz="2400" b="0">
                <a:solidFill>
                  <a:srgbClr val="FFFF00"/>
                </a:solidFill>
              </a:rPr>
              <a:t>World market</a:t>
            </a:r>
            <a:endParaRPr lang="de-DE" altLang="en-US" sz="1800">
              <a:solidFill>
                <a:srgbClr val="FFFF00"/>
              </a:solidFill>
            </a:endParaRPr>
          </a:p>
        </p:txBody>
      </p:sp>
      <p:sp>
        <p:nvSpPr>
          <p:cNvPr id="5515278" name="Rectangle 14"/>
          <p:cNvSpPr>
            <a:spLocks noChangeArrowheads="1"/>
          </p:cNvSpPr>
          <p:nvPr/>
        </p:nvSpPr>
        <p:spPr bwMode="auto">
          <a:xfrm>
            <a:off x="4984750" y="2878138"/>
            <a:ext cx="4159250" cy="1368425"/>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chemeClr val="bg1"/>
                </a:solidFill>
              </a:rPr>
              <a:t>Capital export (=</a:t>
            </a:r>
            <a:r>
              <a:rPr lang="en-US" altLang="en-US" sz="2000" b="0" baseline="0">
                <a:solidFill>
                  <a:srgbClr val="FF3300"/>
                </a:solidFill>
              </a:rPr>
              <a:t>KX</a:t>
            </a:r>
            <a:r>
              <a:rPr lang="en-US" altLang="en-US" sz="2000" b="0" baseline="0">
                <a:solidFill>
                  <a:schemeClr val="bg1"/>
                </a:solidFill>
              </a:rPr>
              <a:t>) in an open economy if the world interest rate is higher than the domestic autarky interest rate.</a:t>
            </a:r>
            <a:endParaRPr lang="en-US" altLang="en-US" sz="2000" b="0">
              <a:solidFill>
                <a:schemeClr val="bg1"/>
              </a:solidFill>
            </a:endParaRPr>
          </a:p>
        </p:txBody>
      </p:sp>
      <p:sp>
        <p:nvSpPr>
          <p:cNvPr id="5515281" name="AutoShape 17"/>
          <p:cNvSpPr>
            <a:spLocks/>
          </p:cNvSpPr>
          <p:nvPr/>
        </p:nvSpPr>
        <p:spPr bwMode="auto">
          <a:xfrm rot="5400000" flipV="1">
            <a:off x="3437731" y="2186782"/>
            <a:ext cx="180975" cy="1008062"/>
          </a:xfrm>
          <a:prstGeom prst="rightBrace">
            <a:avLst>
              <a:gd name="adj1" fmla="val 46418"/>
              <a:gd name="adj2" fmla="val 50000"/>
            </a:avLst>
          </a:pr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515282" name="Line 18"/>
          <p:cNvSpPr>
            <a:spLocks noChangeShapeType="1"/>
          </p:cNvSpPr>
          <p:nvPr/>
        </p:nvSpPr>
        <p:spPr bwMode="auto">
          <a:xfrm>
            <a:off x="3527425" y="2781300"/>
            <a:ext cx="1419225" cy="800100"/>
          </a:xfrm>
          <a:prstGeom prst="line">
            <a:avLst/>
          </a:prstGeom>
          <a:noFill/>
          <a:ln w="38100">
            <a:solidFill>
              <a:srgbClr val="00FF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515283" name="Line 19"/>
          <p:cNvSpPr>
            <a:spLocks noChangeShapeType="1"/>
          </p:cNvSpPr>
          <p:nvPr/>
        </p:nvSpPr>
        <p:spPr bwMode="auto">
          <a:xfrm rot="5400000" flipH="1">
            <a:off x="1221582" y="4398169"/>
            <a:ext cx="3605212"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7843" name="Text Box 20"/>
          <p:cNvSpPr txBox="1">
            <a:spLocks noChangeArrowheads="1"/>
          </p:cNvSpPr>
          <p:nvPr/>
        </p:nvSpPr>
        <p:spPr bwMode="auto">
          <a:xfrm>
            <a:off x="2843213" y="6200775"/>
            <a:ext cx="865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    &lt;</a:t>
            </a:r>
            <a:endParaRPr lang="de-DE" altLang="en-US" sz="1800" baseline="0">
              <a:solidFill>
                <a:srgbClr val="FFFF00"/>
              </a:solidFill>
            </a:endParaRPr>
          </a:p>
        </p:txBody>
      </p:sp>
      <p:sp>
        <p:nvSpPr>
          <p:cNvPr id="5515285" name="Rectangle 21"/>
          <p:cNvSpPr>
            <a:spLocks noChangeArrowheads="1"/>
          </p:cNvSpPr>
          <p:nvPr/>
        </p:nvSpPr>
        <p:spPr bwMode="auto">
          <a:xfrm>
            <a:off x="4376738" y="5354638"/>
            <a:ext cx="3751262" cy="1335087"/>
          </a:xfrm>
          <a:prstGeom prst="rect">
            <a:avLst/>
          </a:prstGeom>
          <a:solidFill>
            <a:srgbClr val="FFFF99"/>
          </a:solidFill>
          <a:ln w="28575">
            <a:solidFill>
              <a:srgbClr val="FF0000"/>
            </a:solidFill>
            <a:miter lim="800000"/>
            <a:headEnd/>
            <a:tailEnd/>
          </a:ln>
        </p:spPr>
        <p:txBody>
          <a:bodyPr lIns="0" tIns="46038" rIns="0"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chemeClr val="bg1"/>
                </a:solidFill>
              </a:rPr>
              <a:t>Locals invest their savings in foreign countries</a:t>
            </a:r>
            <a:r>
              <a:rPr lang="en-US" altLang="en-US" sz="2000" b="0" baseline="0">
                <a:solidFill>
                  <a:schemeClr val="bg2"/>
                </a:solidFill>
              </a:rPr>
              <a:t>. </a:t>
            </a:r>
            <a:r>
              <a:rPr lang="en-US" altLang="en-US" sz="2000" b="0" baseline="0">
                <a:solidFill>
                  <a:srgbClr val="FF6600"/>
                </a:solidFill>
              </a:rPr>
              <a:t>=&gt; </a:t>
            </a:r>
            <a:r>
              <a:rPr lang="en-US" altLang="en-US" sz="2000" b="0" baseline="0">
                <a:solidFill>
                  <a:srgbClr val="FF3300"/>
                </a:solidFill>
              </a:rPr>
              <a:t>Domestic investment falls </a:t>
            </a:r>
            <a:r>
              <a:rPr lang="en-US" altLang="en-US" sz="2000" b="0" baseline="0">
                <a:solidFill>
                  <a:schemeClr val="bg1"/>
                </a:solidFill>
              </a:rPr>
              <a:t>compared to autarky!</a:t>
            </a:r>
          </a:p>
        </p:txBody>
      </p:sp>
      <p:sp>
        <p:nvSpPr>
          <p:cNvPr id="77845" name="Text Box 22"/>
          <p:cNvSpPr txBox="1">
            <a:spLocks noChangeArrowheads="1"/>
          </p:cNvSpPr>
          <p:nvPr/>
        </p:nvSpPr>
        <p:spPr bwMode="auto">
          <a:xfrm>
            <a:off x="3384550" y="1068388"/>
            <a:ext cx="1527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600" b="0" baseline="0">
                <a:solidFill>
                  <a:srgbClr val="66FFFF"/>
                </a:solidFill>
              </a:rPr>
              <a:t>S = s*Y</a:t>
            </a:r>
            <a:endParaRPr lang="el-GR" altLang="en-US" sz="2600" b="0" baseline="0">
              <a:solidFill>
                <a:srgbClr val="66FFFF"/>
              </a:solidFill>
            </a:endParaRPr>
          </a:p>
        </p:txBody>
      </p:sp>
      <p:sp>
        <p:nvSpPr>
          <p:cNvPr id="5515288" name="AutoShape 24"/>
          <p:cNvSpPr>
            <a:spLocks/>
          </p:cNvSpPr>
          <p:nvPr/>
        </p:nvSpPr>
        <p:spPr bwMode="auto">
          <a:xfrm rot="16200000" flipV="1">
            <a:off x="2609057" y="1070768"/>
            <a:ext cx="215900" cy="2627313"/>
          </a:xfrm>
          <a:prstGeom prst="rightBrace">
            <a:avLst>
              <a:gd name="adj1" fmla="val 101409"/>
              <a:gd name="adj2" fmla="val 50000"/>
            </a:avLst>
          </a:prstGeom>
          <a:noFill/>
          <a:ln w="3175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3600" tIns="3600" rIns="3600" bIns="3600" anchor="ct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515289" name="Text Box 25"/>
          <p:cNvSpPr txBox="1">
            <a:spLocks noChangeArrowheads="1"/>
          </p:cNvSpPr>
          <p:nvPr/>
        </p:nvSpPr>
        <p:spPr bwMode="auto">
          <a:xfrm>
            <a:off x="1690688" y="1844675"/>
            <a:ext cx="20526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med" len="lg"/>
                <a:tailEnd type="none" w="lg" len="lg"/>
              </a14:hiddenLine>
            </a:ext>
          </a:extLst>
        </p:spPr>
        <p:txBody>
          <a:bodyPr lIns="3600" tIns="3600" rIns="3600" bIns="36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50000"/>
              </a:spcBef>
              <a:buClrTx/>
              <a:buFontTx/>
              <a:buNone/>
            </a:pPr>
            <a:r>
              <a:rPr lang="de-DE" altLang="en-US" sz="2400" b="0" baseline="0">
                <a:solidFill>
                  <a:srgbClr val="FF0000"/>
                </a:solidFill>
              </a:rPr>
              <a:t>Dom. Savings</a:t>
            </a:r>
          </a:p>
        </p:txBody>
      </p:sp>
      <p:sp>
        <p:nvSpPr>
          <p:cNvPr id="5515291" name="AutoShape 27"/>
          <p:cNvSpPr>
            <a:spLocks/>
          </p:cNvSpPr>
          <p:nvPr/>
        </p:nvSpPr>
        <p:spPr bwMode="auto">
          <a:xfrm rot="5400000">
            <a:off x="2088357" y="1916906"/>
            <a:ext cx="215900" cy="1582737"/>
          </a:xfrm>
          <a:prstGeom prst="rightBrace">
            <a:avLst>
              <a:gd name="adj1" fmla="val 61091"/>
              <a:gd name="adj2" fmla="val 50000"/>
            </a:avLst>
          </a:prstGeom>
          <a:noFill/>
          <a:ln w="3175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3600" tIns="3600" rIns="3600" bIns="3600" anchor="ct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515292" name="Text Box 28"/>
          <p:cNvSpPr txBox="1">
            <a:spLocks noChangeArrowheads="1"/>
          </p:cNvSpPr>
          <p:nvPr/>
        </p:nvSpPr>
        <p:spPr bwMode="auto">
          <a:xfrm>
            <a:off x="1008063" y="2841625"/>
            <a:ext cx="23764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med" len="lg"/>
                <a:tailEnd type="none" w="lg" len="lg"/>
              </a14:hiddenLine>
            </a:ext>
          </a:extLst>
        </p:spPr>
        <p:txBody>
          <a:bodyPr lIns="3600" tIns="3600" rIns="3600" bIns="36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50000"/>
              </a:spcBef>
              <a:buClrTx/>
              <a:buFontTx/>
              <a:buNone/>
            </a:pPr>
            <a:r>
              <a:rPr lang="de-DE" altLang="en-US" sz="2400" b="0" baseline="0">
                <a:solidFill>
                  <a:srgbClr val="FF0000"/>
                </a:solidFill>
              </a:rPr>
              <a:t>Dom. Investment</a:t>
            </a:r>
          </a:p>
        </p:txBody>
      </p:sp>
      <p:sp>
        <p:nvSpPr>
          <p:cNvPr id="77850" name="Rectangle 32"/>
          <p:cNvSpPr>
            <a:spLocks noChangeArrowheads="1"/>
          </p:cNvSpPr>
          <p:nvPr/>
        </p:nvSpPr>
        <p:spPr bwMode="auto">
          <a:xfrm>
            <a:off x="6557963" y="593725"/>
            <a:ext cx="2114550" cy="720725"/>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de-DE" altLang="en-US" sz="2000" b="0" baseline="0">
                <a:solidFill>
                  <a:schemeClr val="bg1"/>
                </a:solidFill>
              </a:rPr>
              <a:t>Case of an</a:t>
            </a:r>
            <a:r>
              <a:rPr lang="de-DE" altLang="en-US" sz="2000" b="0" baseline="0">
                <a:solidFill>
                  <a:schemeClr val="bg2"/>
                </a:solidFill>
              </a:rPr>
              <a:t> </a:t>
            </a:r>
            <a:r>
              <a:rPr lang="de-DE" altLang="en-US" sz="2000" b="0" baseline="0">
                <a:solidFill>
                  <a:srgbClr val="FF3300"/>
                </a:solidFill>
              </a:rPr>
              <a:t>open</a:t>
            </a:r>
            <a:r>
              <a:rPr lang="de-DE" altLang="en-US" sz="2000" b="0" baseline="0">
                <a:solidFill>
                  <a:schemeClr val="bg2"/>
                </a:solidFill>
              </a:rPr>
              <a:t> </a:t>
            </a:r>
            <a:r>
              <a:rPr lang="de-DE" altLang="en-US" sz="2000" b="0" baseline="0">
                <a:solidFill>
                  <a:schemeClr val="bg1"/>
                </a:solidFill>
              </a:rPr>
              <a:t>economy</a:t>
            </a:r>
            <a:endParaRPr lang="de-DE" altLang="en-US" sz="2000" b="0">
              <a:solidFill>
                <a:schemeClr val="bg1"/>
              </a:solidFill>
            </a:endParaRPr>
          </a:p>
        </p:txBody>
      </p:sp>
      <p:sp>
        <p:nvSpPr>
          <p:cNvPr id="5515301" name="Rectangle 37"/>
          <p:cNvSpPr>
            <a:spLocks noGrp="1" noChangeArrowheads="1"/>
          </p:cNvSpPr>
          <p:nvPr>
            <p:ph type="title"/>
          </p:nvPr>
        </p:nvSpPr>
        <p:spPr>
          <a:xfrm>
            <a:off x="0" y="31750"/>
            <a:ext cx="9144000" cy="782638"/>
          </a:xfrm>
        </p:spPr>
        <p:txBody>
          <a:bodyPr/>
          <a:lstStyle/>
          <a:p>
            <a:pPr eaLnBrk="1" hangingPunct="1">
              <a:defRPr/>
            </a:pPr>
            <a:r>
              <a:rPr lang="en-US" sz="2400" dirty="0"/>
              <a:t>Capital Market in a Small Open Economy</a:t>
            </a:r>
            <a:endParaRPr lang="de-DE" sz="2400" dirty="0"/>
          </a:p>
        </p:txBody>
      </p:sp>
      <p:sp>
        <p:nvSpPr>
          <p:cNvPr id="5515302" name="Line 38"/>
          <p:cNvSpPr>
            <a:spLocks noChangeShapeType="1"/>
          </p:cNvSpPr>
          <p:nvPr/>
        </p:nvSpPr>
        <p:spPr bwMode="auto">
          <a:xfrm flipV="1">
            <a:off x="3009900" y="2562225"/>
            <a:ext cx="1030288" cy="3175"/>
          </a:xfrm>
          <a:prstGeom prst="line">
            <a:avLst/>
          </a:prstGeom>
          <a:noFill/>
          <a:ln w="38100">
            <a:solidFill>
              <a:srgbClr val="00FF00"/>
            </a:solidFill>
            <a:round/>
            <a:headEnd type="none" w="med" len="lg"/>
            <a:tailEnd type="non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515303" name="Line 39"/>
          <p:cNvSpPr>
            <a:spLocks noChangeShapeType="1"/>
          </p:cNvSpPr>
          <p:nvPr/>
        </p:nvSpPr>
        <p:spPr bwMode="auto">
          <a:xfrm>
            <a:off x="1385888" y="2566988"/>
            <a:ext cx="1627187" cy="9525"/>
          </a:xfrm>
          <a:prstGeom prst="line">
            <a:avLst/>
          </a:prstGeom>
          <a:noFill/>
          <a:ln w="38100">
            <a:solidFill>
              <a:srgbClr val="FF00FF"/>
            </a:solidFill>
            <a:round/>
            <a:headEnd type="none" w="med" len="lg"/>
            <a:tailEnd type="non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515304" name="Line 40"/>
          <p:cNvSpPr>
            <a:spLocks noChangeShapeType="1"/>
          </p:cNvSpPr>
          <p:nvPr/>
        </p:nvSpPr>
        <p:spPr bwMode="auto">
          <a:xfrm flipV="1">
            <a:off x="1362075" y="3860800"/>
            <a:ext cx="2643188" cy="15875"/>
          </a:xfrm>
          <a:prstGeom prst="line">
            <a:avLst/>
          </a:prstGeom>
          <a:noFill/>
          <a:ln w="38100">
            <a:solidFill>
              <a:srgbClr val="FF00FF"/>
            </a:solidFill>
            <a:round/>
            <a:headEnd type="none" w="med" len="lg"/>
            <a:tailEnd type="non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77855" name="Text Box 41"/>
          <p:cNvSpPr txBox="1">
            <a:spLocks noChangeArrowheads="1"/>
          </p:cNvSpPr>
          <p:nvPr/>
        </p:nvSpPr>
        <p:spPr bwMode="auto">
          <a:xfrm>
            <a:off x="6399213" y="4775200"/>
            <a:ext cx="2530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600" b="0" baseline="0">
                <a:solidFill>
                  <a:srgbClr val="66FFFF"/>
                </a:solidFill>
              </a:rPr>
              <a:t>I(i,K,A,P,L,H,B)</a:t>
            </a:r>
            <a:endParaRPr lang="el-GR" altLang="en-US" sz="2600" b="0" baseline="0">
              <a:solidFill>
                <a:srgbClr val="66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152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152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152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152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1529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1530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152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152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1527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1528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1530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51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5278" grpId="0" animBg="1"/>
      <p:bldP spid="5515281" grpId="0" animBg="1"/>
      <p:bldP spid="5515282" grpId="0" animBg="1"/>
      <p:bldP spid="5515283" grpId="0" animBg="1"/>
      <p:bldP spid="5515285" grpId="0" animBg="1"/>
      <p:bldP spid="5515288" grpId="0" animBg="1"/>
      <p:bldP spid="5515289" grpId="0"/>
      <p:bldP spid="5515291" grpId="0" animBg="1"/>
      <p:bldP spid="5515292" grpId="0"/>
      <p:bldP spid="5515302" grpId="0" animBg="1"/>
      <p:bldP spid="5515303" grpId="0" animBg="1"/>
      <p:bldP spid="551530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80333EB1-12E0-4C3D-88FD-D78430C8A8FE}" type="slidenum">
              <a:rPr lang="de-DE" altLang="en-US" sz="1600" smtClean="0"/>
              <a:pPr>
                <a:spcBef>
                  <a:spcPct val="0"/>
                </a:spcBef>
                <a:buClrTx/>
                <a:buFontTx/>
                <a:buNone/>
              </a:pPr>
              <a:t>45</a:t>
            </a:fld>
            <a:r>
              <a:rPr lang="de-DE" altLang="en-US" sz="1600"/>
              <a:t> -</a:t>
            </a:r>
          </a:p>
        </p:txBody>
      </p:sp>
      <p:sp>
        <p:nvSpPr>
          <p:cNvPr id="78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78852" name="Object 2"/>
          <p:cNvGraphicFramePr>
            <a:graphicFrameLocks/>
          </p:cNvGraphicFramePr>
          <p:nvPr/>
        </p:nvGraphicFramePr>
        <p:xfrm>
          <a:off x="1216025" y="1036638"/>
          <a:ext cx="6927850" cy="5416550"/>
        </p:xfrm>
        <a:graphic>
          <a:graphicData uri="http://schemas.openxmlformats.org/presentationml/2006/ole">
            <mc:AlternateContent xmlns:mc="http://schemas.openxmlformats.org/markup-compatibility/2006">
              <mc:Choice xmlns:v="urn:schemas-microsoft-com:vml" Requires="v">
                <p:oleObj spid="_x0000_s79098" name="Diagramm" r:id="rId4" imgW="7448702" imgH="5324551" progId="MSGraph.Chart.8">
                  <p:embed followColorScheme="full"/>
                </p:oleObj>
              </mc:Choice>
              <mc:Fallback>
                <p:oleObj name="Diagramm" r:id="rId4" imgW="7448702" imgH="532455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036638"/>
                        <a:ext cx="692785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53" name="Text Box 3"/>
          <p:cNvSpPr txBox="1">
            <a:spLocks noChangeArrowheads="1"/>
          </p:cNvSpPr>
          <p:nvPr/>
        </p:nvSpPr>
        <p:spPr bwMode="auto">
          <a:xfrm>
            <a:off x="836613" y="112077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Y</a:t>
            </a:r>
            <a:r>
              <a:rPr lang="de-DE" altLang="en-US" sz="1800" baseline="0"/>
              <a:t>  </a:t>
            </a:r>
          </a:p>
        </p:txBody>
      </p:sp>
      <p:sp>
        <p:nvSpPr>
          <p:cNvPr id="78854" name="Text Box 4"/>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K</a:t>
            </a:r>
            <a:r>
              <a:rPr lang="de-DE" altLang="en-US" sz="1800" baseline="0"/>
              <a:t>  </a:t>
            </a:r>
          </a:p>
        </p:txBody>
      </p:sp>
      <p:sp>
        <p:nvSpPr>
          <p:cNvPr id="5616645" name="Rectangle 5"/>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2.2. The Solow-Swan Model</a:t>
            </a:r>
          </a:p>
        </p:txBody>
      </p:sp>
      <p:sp>
        <p:nvSpPr>
          <p:cNvPr id="78856" name="Arc 6"/>
          <p:cNvSpPr>
            <a:spLocks/>
          </p:cNvSpPr>
          <p:nvPr/>
        </p:nvSpPr>
        <p:spPr bwMode="auto">
          <a:xfrm flipH="1">
            <a:off x="1358900" y="2936875"/>
            <a:ext cx="6270625" cy="3262313"/>
          </a:xfrm>
          <a:custGeom>
            <a:avLst/>
            <a:gdLst>
              <a:gd name="T0" fmla="*/ 2147483647 w 21600"/>
              <a:gd name="T1" fmla="*/ 0 h 21512"/>
              <a:gd name="T2" fmla="*/ 2147483647 w 21600"/>
              <a:gd name="T3" fmla="*/ 2147483647 h 21512"/>
              <a:gd name="T4" fmla="*/ 0 w 21600"/>
              <a:gd name="T5" fmla="*/ 2147483647 h 21512"/>
              <a:gd name="T6" fmla="*/ 0 60000 65536"/>
              <a:gd name="T7" fmla="*/ 0 60000 65536"/>
              <a:gd name="T8" fmla="*/ 0 60000 65536"/>
              <a:gd name="T9" fmla="*/ 0 w 21600"/>
              <a:gd name="T10" fmla="*/ 0 h 21512"/>
              <a:gd name="T11" fmla="*/ 21600 w 21600"/>
              <a:gd name="T12" fmla="*/ 21512 h 21512"/>
            </a:gdLst>
            <a:ahLst/>
            <a:cxnLst>
              <a:cxn ang="T6">
                <a:pos x="T0" y="T1"/>
              </a:cxn>
              <a:cxn ang="T7">
                <a:pos x="T2" y="T3"/>
              </a:cxn>
              <a:cxn ang="T8">
                <a:pos x="T4" y="T5"/>
              </a:cxn>
            </a:cxnLst>
            <a:rect l="T9" t="T10" r="T11" b="T12"/>
            <a:pathLst>
              <a:path w="21600" h="21512" fill="none" extrusionOk="0">
                <a:moveTo>
                  <a:pt x="1947" y="0"/>
                </a:moveTo>
                <a:cubicBezTo>
                  <a:pt x="13076" y="1007"/>
                  <a:pt x="21600" y="10337"/>
                  <a:pt x="21600" y="21512"/>
                </a:cubicBezTo>
              </a:path>
              <a:path w="21600" h="21512" stroke="0" extrusionOk="0">
                <a:moveTo>
                  <a:pt x="1947" y="0"/>
                </a:moveTo>
                <a:cubicBezTo>
                  <a:pt x="13076" y="1007"/>
                  <a:pt x="21600" y="10337"/>
                  <a:pt x="21600" y="21512"/>
                </a:cubicBezTo>
                <a:lnTo>
                  <a:pt x="0" y="21512"/>
                </a:lnTo>
                <a:lnTo>
                  <a:pt x="1947"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78857" name="Arc 7"/>
          <p:cNvSpPr>
            <a:spLocks/>
          </p:cNvSpPr>
          <p:nvPr/>
        </p:nvSpPr>
        <p:spPr bwMode="auto">
          <a:xfrm flipH="1">
            <a:off x="1346200" y="1616075"/>
            <a:ext cx="6270625" cy="4581525"/>
          </a:xfrm>
          <a:custGeom>
            <a:avLst/>
            <a:gdLst>
              <a:gd name="T0" fmla="*/ 2147483647 w 21600"/>
              <a:gd name="T1" fmla="*/ 0 h 21377"/>
              <a:gd name="T2" fmla="*/ 2147483647 w 21600"/>
              <a:gd name="T3" fmla="*/ 2147483647 h 21377"/>
              <a:gd name="T4" fmla="*/ 0 w 21600"/>
              <a:gd name="T5" fmla="*/ 2147483647 h 21377"/>
              <a:gd name="T6" fmla="*/ 0 60000 65536"/>
              <a:gd name="T7" fmla="*/ 0 60000 65536"/>
              <a:gd name="T8" fmla="*/ 0 60000 65536"/>
              <a:gd name="T9" fmla="*/ 0 w 21600"/>
              <a:gd name="T10" fmla="*/ 0 h 21377"/>
              <a:gd name="T11" fmla="*/ 21600 w 21600"/>
              <a:gd name="T12" fmla="*/ 21377 h 21377"/>
            </a:gdLst>
            <a:ahLst/>
            <a:cxnLst>
              <a:cxn ang="T6">
                <a:pos x="T0" y="T1"/>
              </a:cxn>
              <a:cxn ang="T7">
                <a:pos x="T2" y="T3"/>
              </a:cxn>
              <a:cxn ang="T8">
                <a:pos x="T4" y="T5"/>
              </a:cxn>
            </a:cxnLst>
            <a:rect l="T9" t="T10" r="T11" b="T12"/>
            <a:pathLst>
              <a:path w="21600" h="21377" fill="none" extrusionOk="0">
                <a:moveTo>
                  <a:pt x="3097" y="0"/>
                </a:moveTo>
                <a:cubicBezTo>
                  <a:pt x="13719" y="1539"/>
                  <a:pt x="21600" y="10644"/>
                  <a:pt x="21600" y="21377"/>
                </a:cubicBezTo>
              </a:path>
              <a:path w="21600" h="21377" stroke="0" extrusionOk="0">
                <a:moveTo>
                  <a:pt x="3097" y="0"/>
                </a:moveTo>
                <a:cubicBezTo>
                  <a:pt x="13719" y="1539"/>
                  <a:pt x="21600" y="10644"/>
                  <a:pt x="21600" y="21377"/>
                </a:cubicBezTo>
                <a:lnTo>
                  <a:pt x="0" y="21377"/>
                </a:lnTo>
                <a:lnTo>
                  <a:pt x="3097"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78858" name="Line 8"/>
          <p:cNvSpPr>
            <a:spLocks noChangeShapeType="1"/>
          </p:cNvSpPr>
          <p:nvPr/>
        </p:nvSpPr>
        <p:spPr bwMode="auto">
          <a:xfrm flipV="1">
            <a:off x="1335088" y="1882775"/>
            <a:ext cx="5341937" cy="42719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8859" name="Text Box 9"/>
          <p:cNvSpPr txBox="1">
            <a:spLocks noChangeArrowheads="1"/>
          </p:cNvSpPr>
          <p:nvPr/>
        </p:nvSpPr>
        <p:spPr bwMode="auto">
          <a:xfrm>
            <a:off x="6737350" y="1727200"/>
            <a:ext cx="8429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66FFFF"/>
                </a:solidFill>
              </a:rPr>
              <a:t>K * </a:t>
            </a:r>
            <a:r>
              <a:rPr lang="el-GR" altLang="en-US" sz="2200" baseline="0">
                <a:solidFill>
                  <a:srgbClr val="66FFFF"/>
                </a:solidFill>
                <a:cs typeface="Arial" charset="0"/>
              </a:rPr>
              <a:t>λ</a:t>
            </a:r>
          </a:p>
        </p:txBody>
      </p:sp>
      <p:sp>
        <p:nvSpPr>
          <p:cNvPr id="78860" name="Rectangle 10"/>
          <p:cNvSpPr>
            <a:spLocks noChangeArrowheads="1"/>
          </p:cNvSpPr>
          <p:nvPr/>
        </p:nvSpPr>
        <p:spPr bwMode="auto">
          <a:xfrm>
            <a:off x="1557338" y="1098550"/>
            <a:ext cx="1966912" cy="425450"/>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rgbClr val="0033CC"/>
                </a:solidFill>
              </a:rPr>
              <a:t>Capital export</a:t>
            </a:r>
            <a:endParaRPr lang="en-US" altLang="en-US" sz="2000" b="0">
              <a:solidFill>
                <a:srgbClr val="0033CC"/>
              </a:solidFill>
            </a:endParaRPr>
          </a:p>
        </p:txBody>
      </p:sp>
      <p:sp>
        <p:nvSpPr>
          <p:cNvPr id="78861" name="Text Box 11"/>
          <p:cNvSpPr txBox="1">
            <a:spLocks noChangeArrowheads="1"/>
          </p:cNvSpPr>
          <p:nvPr/>
        </p:nvSpPr>
        <p:spPr bwMode="auto">
          <a:xfrm>
            <a:off x="4822825" y="6278563"/>
            <a:ext cx="681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1</a:t>
            </a:r>
            <a:endParaRPr lang="el-GR" altLang="en-US" sz="2200">
              <a:solidFill>
                <a:srgbClr val="FFFF00"/>
              </a:solidFill>
            </a:endParaRPr>
          </a:p>
        </p:txBody>
      </p:sp>
      <p:sp>
        <p:nvSpPr>
          <p:cNvPr id="78862" name="Line 12"/>
          <p:cNvSpPr>
            <a:spLocks noChangeShapeType="1"/>
          </p:cNvSpPr>
          <p:nvPr/>
        </p:nvSpPr>
        <p:spPr bwMode="auto">
          <a:xfrm>
            <a:off x="5005388" y="6129338"/>
            <a:ext cx="0" cy="10795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8863" name="Line 13"/>
          <p:cNvSpPr>
            <a:spLocks noChangeShapeType="1"/>
          </p:cNvSpPr>
          <p:nvPr/>
        </p:nvSpPr>
        <p:spPr bwMode="auto">
          <a:xfrm flipH="1">
            <a:off x="5002213" y="1963738"/>
            <a:ext cx="25400" cy="42560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8864" name="Text Box 14"/>
          <p:cNvSpPr txBox="1">
            <a:spLocks noChangeArrowheads="1"/>
          </p:cNvSpPr>
          <p:nvPr/>
        </p:nvSpPr>
        <p:spPr bwMode="auto">
          <a:xfrm>
            <a:off x="7048500" y="2733675"/>
            <a:ext cx="1168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0" baseline="0">
                <a:solidFill>
                  <a:srgbClr val="00FF00"/>
                </a:solidFill>
              </a:rPr>
              <a:t>S = s*Y</a:t>
            </a:r>
            <a:endParaRPr lang="de-DE" altLang="en-US" sz="2200" b="0" baseline="0">
              <a:solidFill>
                <a:srgbClr val="FFFF00"/>
              </a:solidFill>
            </a:endParaRPr>
          </a:p>
        </p:txBody>
      </p:sp>
      <p:sp>
        <p:nvSpPr>
          <p:cNvPr id="78865" name="Text Box 15"/>
          <p:cNvSpPr txBox="1">
            <a:spLocks noChangeArrowheads="1"/>
          </p:cNvSpPr>
          <p:nvPr/>
        </p:nvSpPr>
        <p:spPr bwMode="auto">
          <a:xfrm>
            <a:off x="6680200" y="1323975"/>
            <a:ext cx="21494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
        <p:nvSpPr>
          <p:cNvPr id="5616656" name="Arc 16"/>
          <p:cNvSpPr>
            <a:spLocks/>
          </p:cNvSpPr>
          <p:nvPr/>
        </p:nvSpPr>
        <p:spPr bwMode="auto">
          <a:xfrm flipH="1">
            <a:off x="1354138" y="3595688"/>
            <a:ext cx="6251575" cy="3262312"/>
          </a:xfrm>
          <a:custGeom>
            <a:avLst/>
            <a:gdLst>
              <a:gd name="T0" fmla="*/ 2147483647 w 21140"/>
              <a:gd name="T1" fmla="*/ 0 h 21512"/>
              <a:gd name="T2" fmla="*/ 2147483647 w 21140"/>
              <a:gd name="T3" fmla="*/ 2147483647 h 21512"/>
              <a:gd name="T4" fmla="*/ 0 w 21140"/>
              <a:gd name="T5" fmla="*/ 2147483647 h 21512"/>
              <a:gd name="T6" fmla="*/ 0 60000 65536"/>
              <a:gd name="T7" fmla="*/ 0 60000 65536"/>
              <a:gd name="T8" fmla="*/ 0 60000 65536"/>
              <a:gd name="T9" fmla="*/ 0 w 21140"/>
              <a:gd name="T10" fmla="*/ 0 h 21512"/>
              <a:gd name="T11" fmla="*/ 21140 w 21140"/>
              <a:gd name="T12" fmla="*/ 21512 h 21512"/>
            </a:gdLst>
            <a:ahLst/>
            <a:cxnLst>
              <a:cxn ang="T6">
                <a:pos x="T0" y="T1"/>
              </a:cxn>
              <a:cxn ang="T7">
                <a:pos x="T2" y="T3"/>
              </a:cxn>
              <a:cxn ang="T8">
                <a:pos x="T4" y="T5"/>
              </a:cxn>
            </a:cxnLst>
            <a:rect l="T9" t="T10" r="T11" b="T12"/>
            <a:pathLst>
              <a:path w="21140" h="21512" fill="none" extrusionOk="0">
                <a:moveTo>
                  <a:pt x="1947" y="0"/>
                </a:moveTo>
                <a:cubicBezTo>
                  <a:pt x="11403" y="856"/>
                  <a:pt x="19191" y="7786"/>
                  <a:pt x="21140" y="17077"/>
                </a:cubicBezTo>
              </a:path>
              <a:path w="21140" h="21512" stroke="0" extrusionOk="0">
                <a:moveTo>
                  <a:pt x="1947" y="0"/>
                </a:moveTo>
                <a:cubicBezTo>
                  <a:pt x="11403" y="856"/>
                  <a:pt x="19191" y="7786"/>
                  <a:pt x="21140" y="17077"/>
                </a:cubicBezTo>
                <a:lnTo>
                  <a:pt x="0" y="21512"/>
                </a:lnTo>
                <a:lnTo>
                  <a:pt x="1947" y="0"/>
                </a:lnTo>
                <a:close/>
              </a:path>
            </a:pathLst>
          </a:custGeom>
          <a:noFill/>
          <a:ln w="381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5616657" name="Text Box 17"/>
          <p:cNvSpPr txBox="1">
            <a:spLocks noChangeArrowheads="1"/>
          </p:cNvSpPr>
          <p:nvPr/>
        </p:nvSpPr>
        <p:spPr bwMode="auto">
          <a:xfrm>
            <a:off x="7062788" y="3382963"/>
            <a:ext cx="1739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0" baseline="0">
                <a:solidFill>
                  <a:srgbClr val="FFFF00"/>
                </a:solidFill>
              </a:rPr>
              <a:t>I= s*Y - KX </a:t>
            </a:r>
          </a:p>
        </p:txBody>
      </p:sp>
      <p:sp>
        <p:nvSpPr>
          <p:cNvPr id="5616658" name="Rectangle 18"/>
          <p:cNvSpPr>
            <a:spLocks noChangeArrowheads="1"/>
          </p:cNvSpPr>
          <p:nvPr/>
        </p:nvSpPr>
        <p:spPr bwMode="auto">
          <a:xfrm>
            <a:off x="5213350" y="4605338"/>
            <a:ext cx="3790950" cy="1368425"/>
          </a:xfrm>
          <a:prstGeom prst="rect">
            <a:avLst/>
          </a:prstGeom>
          <a:solidFill>
            <a:srgbClr val="FFFF99"/>
          </a:solidFill>
          <a:ln w="28575">
            <a:solidFill>
              <a:srgbClr val="FF0000"/>
            </a:solidFill>
            <a:miter lim="800000"/>
            <a:headEnd/>
            <a:tailEnd/>
          </a:ln>
        </p:spPr>
        <p:txBody>
          <a:bodyPr lIns="0" tIns="46038" rIns="0"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 typeface="Arial Unicode MS" pitchFamily="34" charset="-128"/>
              <a:buNone/>
            </a:pPr>
            <a:r>
              <a:rPr lang="en-US" altLang="en-US" sz="2000" b="0" baseline="0" dirty="0">
                <a:solidFill>
                  <a:srgbClr val="0033CC"/>
                </a:solidFill>
              </a:rPr>
              <a:t>Capital export (=</a:t>
            </a:r>
            <a:r>
              <a:rPr lang="en-US" altLang="en-US" sz="2000" b="0" baseline="0" dirty="0">
                <a:solidFill>
                  <a:srgbClr val="FF3300"/>
                </a:solidFill>
              </a:rPr>
              <a:t>KX</a:t>
            </a:r>
            <a:r>
              <a:rPr lang="en-US" altLang="en-US" sz="2000" b="0" baseline="0" dirty="0">
                <a:solidFill>
                  <a:srgbClr val="0033CC"/>
                </a:solidFill>
              </a:rPr>
              <a:t>) in an open economy, if the autarky interest rate is lower than the world market interest rate.</a:t>
            </a:r>
          </a:p>
        </p:txBody>
      </p:sp>
      <p:sp>
        <p:nvSpPr>
          <p:cNvPr id="5616659" name="AutoShape 19"/>
          <p:cNvSpPr>
            <a:spLocks/>
          </p:cNvSpPr>
          <p:nvPr/>
        </p:nvSpPr>
        <p:spPr bwMode="auto">
          <a:xfrm flipV="1">
            <a:off x="6499225" y="2973388"/>
            <a:ext cx="244475" cy="652462"/>
          </a:xfrm>
          <a:prstGeom prst="rightBrace">
            <a:avLst>
              <a:gd name="adj1" fmla="val 22240"/>
              <a:gd name="adj2" fmla="val 50000"/>
            </a:avLst>
          </a:prstGeom>
          <a:noFill/>
          <a:ln w="381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616660" name="Line 20"/>
          <p:cNvSpPr>
            <a:spLocks noChangeShapeType="1"/>
          </p:cNvSpPr>
          <p:nvPr/>
        </p:nvSpPr>
        <p:spPr bwMode="auto">
          <a:xfrm>
            <a:off x="6765925" y="3302000"/>
            <a:ext cx="123825" cy="1257300"/>
          </a:xfrm>
          <a:prstGeom prst="line">
            <a:avLst/>
          </a:prstGeom>
          <a:noFill/>
          <a:ln w="38100">
            <a:solidFill>
              <a:srgbClr val="FFFF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16661" name="Line 21"/>
          <p:cNvSpPr>
            <a:spLocks noChangeShapeType="1"/>
          </p:cNvSpPr>
          <p:nvPr/>
        </p:nvSpPr>
        <p:spPr bwMode="auto">
          <a:xfrm>
            <a:off x="2679700" y="4356100"/>
            <a:ext cx="0" cy="3429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616662" name="Line 22"/>
          <p:cNvSpPr>
            <a:spLocks noChangeShapeType="1"/>
          </p:cNvSpPr>
          <p:nvPr/>
        </p:nvSpPr>
        <p:spPr bwMode="auto">
          <a:xfrm>
            <a:off x="4370388" y="3570288"/>
            <a:ext cx="0" cy="3429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616663" name="Line 23"/>
          <p:cNvSpPr>
            <a:spLocks noChangeShapeType="1"/>
          </p:cNvSpPr>
          <p:nvPr/>
        </p:nvSpPr>
        <p:spPr bwMode="auto">
          <a:xfrm>
            <a:off x="6226175" y="3165475"/>
            <a:ext cx="0" cy="3429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78874" name="Line 24"/>
          <p:cNvSpPr>
            <a:spLocks noChangeShapeType="1"/>
          </p:cNvSpPr>
          <p:nvPr/>
        </p:nvSpPr>
        <p:spPr bwMode="auto">
          <a:xfrm rot="5400000" flipH="1">
            <a:off x="3148807" y="124619"/>
            <a:ext cx="12700" cy="36845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8875" name="Text Box 25"/>
          <p:cNvSpPr txBox="1">
            <a:spLocks noChangeArrowheads="1"/>
          </p:cNvSpPr>
          <p:nvPr/>
        </p:nvSpPr>
        <p:spPr bwMode="auto">
          <a:xfrm>
            <a:off x="569913" y="1784350"/>
            <a:ext cx="7191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1</a:t>
            </a:r>
            <a:endParaRPr lang="el-GR" altLang="en-US" sz="220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66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166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166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166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1665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166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166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16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6656" grpId="0" animBg="1"/>
      <p:bldP spid="5616657" grpId="0"/>
      <p:bldP spid="5616658" grpId="0" animBg="1"/>
      <p:bldP spid="5616659" grpId="0" animBg="1"/>
      <p:bldP spid="5616660" grpId="0" animBg="1"/>
      <p:bldP spid="5616661" grpId="0" animBg="1"/>
      <p:bldP spid="5616662" grpId="0" animBg="1"/>
      <p:bldP spid="561666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1EADE69E-411B-408C-B4DC-0D455C7AA5A0}" type="slidenum">
              <a:rPr lang="de-DE" altLang="en-US" sz="1600" smtClean="0"/>
              <a:pPr>
                <a:spcBef>
                  <a:spcPct val="0"/>
                </a:spcBef>
                <a:buClrTx/>
                <a:buFontTx/>
                <a:buNone/>
              </a:pPr>
              <a:t>46</a:t>
            </a:fld>
            <a:r>
              <a:rPr lang="de-DE" altLang="en-US" sz="1600"/>
              <a:t> -</a:t>
            </a:r>
          </a:p>
        </p:txBody>
      </p:sp>
      <p:sp>
        <p:nvSpPr>
          <p:cNvPr id="798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79876" name="Object 2"/>
          <p:cNvGraphicFramePr>
            <a:graphicFrameLocks/>
          </p:cNvGraphicFramePr>
          <p:nvPr/>
        </p:nvGraphicFramePr>
        <p:xfrm>
          <a:off x="1216025" y="1036638"/>
          <a:ext cx="6927850" cy="5416550"/>
        </p:xfrm>
        <a:graphic>
          <a:graphicData uri="http://schemas.openxmlformats.org/presentationml/2006/ole">
            <mc:AlternateContent xmlns:mc="http://schemas.openxmlformats.org/markup-compatibility/2006">
              <mc:Choice xmlns:v="urn:schemas-microsoft-com:vml" Requires="v">
                <p:oleObj spid="_x0000_s80122" name="Diagramm" r:id="rId4" imgW="7448702" imgH="5324551" progId="MSGraph.Chart.8">
                  <p:embed followColorScheme="full"/>
                </p:oleObj>
              </mc:Choice>
              <mc:Fallback>
                <p:oleObj name="Diagramm" r:id="rId4" imgW="7448702" imgH="532455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036638"/>
                        <a:ext cx="692785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77" name="Text Box 3"/>
          <p:cNvSpPr txBox="1">
            <a:spLocks noChangeArrowheads="1"/>
          </p:cNvSpPr>
          <p:nvPr/>
        </p:nvSpPr>
        <p:spPr bwMode="auto">
          <a:xfrm>
            <a:off x="836613" y="112077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Y</a:t>
            </a:r>
            <a:r>
              <a:rPr lang="de-DE" altLang="en-US" sz="1800" baseline="0"/>
              <a:t>  </a:t>
            </a:r>
          </a:p>
        </p:txBody>
      </p:sp>
      <p:sp>
        <p:nvSpPr>
          <p:cNvPr id="79878" name="Text Box 4"/>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K</a:t>
            </a:r>
            <a:r>
              <a:rPr lang="de-DE" altLang="en-US" sz="1800" baseline="0"/>
              <a:t>  </a:t>
            </a:r>
          </a:p>
        </p:txBody>
      </p:sp>
      <p:sp>
        <p:nvSpPr>
          <p:cNvPr id="5618693" name="Rectangle 5"/>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2.2. The Solow-Swan Model</a:t>
            </a:r>
          </a:p>
        </p:txBody>
      </p:sp>
      <p:sp>
        <p:nvSpPr>
          <p:cNvPr id="79880" name="Arc 6"/>
          <p:cNvSpPr>
            <a:spLocks/>
          </p:cNvSpPr>
          <p:nvPr/>
        </p:nvSpPr>
        <p:spPr bwMode="auto">
          <a:xfrm flipH="1">
            <a:off x="1358900" y="2936875"/>
            <a:ext cx="6270625" cy="3262313"/>
          </a:xfrm>
          <a:custGeom>
            <a:avLst/>
            <a:gdLst>
              <a:gd name="T0" fmla="*/ 2147483647 w 21600"/>
              <a:gd name="T1" fmla="*/ 0 h 21512"/>
              <a:gd name="T2" fmla="*/ 2147483647 w 21600"/>
              <a:gd name="T3" fmla="*/ 2147483647 h 21512"/>
              <a:gd name="T4" fmla="*/ 0 w 21600"/>
              <a:gd name="T5" fmla="*/ 2147483647 h 21512"/>
              <a:gd name="T6" fmla="*/ 0 60000 65536"/>
              <a:gd name="T7" fmla="*/ 0 60000 65536"/>
              <a:gd name="T8" fmla="*/ 0 60000 65536"/>
              <a:gd name="T9" fmla="*/ 0 w 21600"/>
              <a:gd name="T10" fmla="*/ 0 h 21512"/>
              <a:gd name="T11" fmla="*/ 21600 w 21600"/>
              <a:gd name="T12" fmla="*/ 21512 h 21512"/>
            </a:gdLst>
            <a:ahLst/>
            <a:cxnLst>
              <a:cxn ang="T6">
                <a:pos x="T0" y="T1"/>
              </a:cxn>
              <a:cxn ang="T7">
                <a:pos x="T2" y="T3"/>
              </a:cxn>
              <a:cxn ang="T8">
                <a:pos x="T4" y="T5"/>
              </a:cxn>
            </a:cxnLst>
            <a:rect l="T9" t="T10" r="T11" b="T12"/>
            <a:pathLst>
              <a:path w="21600" h="21512" fill="none" extrusionOk="0">
                <a:moveTo>
                  <a:pt x="1947" y="0"/>
                </a:moveTo>
                <a:cubicBezTo>
                  <a:pt x="13076" y="1007"/>
                  <a:pt x="21600" y="10337"/>
                  <a:pt x="21600" y="21512"/>
                </a:cubicBezTo>
              </a:path>
              <a:path w="21600" h="21512" stroke="0" extrusionOk="0">
                <a:moveTo>
                  <a:pt x="1947" y="0"/>
                </a:moveTo>
                <a:cubicBezTo>
                  <a:pt x="13076" y="1007"/>
                  <a:pt x="21600" y="10337"/>
                  <a:pt x="21600" y="21512"/>
                </a:cubicBezTo>
                <a:lnTo>
                  <a:pt x="0" y="21512"/>
                </a:lnTo>
                <a:lnTo>
                  <a:pt x="1947"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79881" name="Arc 7"/>
          <p:cNvSpPr>
            <a:spLocks/>
          </p:cNvSpPr>
          <p:nvPr/>
        </p:nvSpPr>
        <p:spPr bwMode="auto">
          <a:xfrm flipH="1">
            <a:off x="1346200" y="1616075"/>
            <a:ext cx="6270625" cy="4581525"/>
          </a:xfrm>
          <a:custGeom>
            <a:avLst/>
            <a:gdLst>
              <a:gd name="T0" fmla="*/ 2147483647 w 21600"/>
              <a:gd name="T1" fmla="*/ 0 h 21377"/>
              <a:gd name="T2" fmla="*/ 2147483647 w 21600"/>
              <a:gd name="T3" fmla="*/ 2147483647 h 21377"/>
              <a:gd name="T4" fmla="*/ 0 w 21600"/>
              <a:gd name="T5" fmla="*/ 2147483647 h 21377"/>
              <a:gd name="T6" fmla="*/ 0 60000 65536"/>
              <a:gd name="T7" fmla="*/ 0 60000 65536"/>
              <a:gd name="T8" fmla="*/ 0 60000 65536"/>
              <a:gd name="T9" fmla="*/ 0 w 21600"/>
              <a:gd name="T10" fmla="*/ 0 h 21377"/>
              <a:gd name="T11" fmla="*/ 21600 w 21600"/>
              <a:gd name="T12" fmla="*/ 21377 h 21377"/>
            </a:gdLst>
            <a:ahLst/>
            <a:cxnLst>
              <a:cxn ang="T6">
                <a:pos x="T0" y="T1"/>
              </a:cxn>
              <a:cxn ang="T7">
                <a:pos x="T2" y="T3"/>
              </a:cxn>
              <a:cxn ang="T8">
                <a:pos x="T4" y="T5"/>
              </a:cxn>
            </a:cxnLst>
            <a:rect l="T9" t="T10" r="T11" b="T12"/>
            <a:pathLst>
              <a:path w="21600" h="21377" fill="none" extrusionOk="0">
                <a:moveTo>
                  <a:pt x="3097" y="0"/>
                </a:moveTo>
                <a:cubicBezTo>
                  <a:pt x="13719" y="1539"/>
                  <a:pt x="21600" y="10644"/>
                  <a:pt x="21600" y="21377"/>
                </a:cubicBezTo>
              </a:path>
              <a:path w="21600" h="21377" stroke="0" extrusionOk="0">
                <a:moveTo>
                  <a:pt x="3097" y="0"/>
                </a:moveTo>
                <a:cubicBezTo>
                  <a:pt x="13719" y="1539"/>
                  <a:pt x="21600" y="10644"/>
                  <a:pt x="21600" y="21377"/>
                </a:cubicBezTo>
                <a:lnTo>
                  <a:pt x="0" y="21377"/>
                </a:lnTo>
                <a:lnTo>
                  <a:pt x="3097"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79882" name="Line 8"/>
          <p:cNvSpPr>
            <a:spLocks noChangeShapeType="1"/>
          </p:cNvSpPr>
          <p:nvPr/>
        </p:nvSpPr>
        <p:spPr bwMode="auto">
          <a:xfrm flipV="1">
            <a:off x="1335088" y="1882775"/>
            <a:ext cx="5341937" cy="42719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883" name="Text Box 9"/>
          <p:cNvSpPr txBox="1">
            <a:spLocks noChangeArrowheads="1"/>
          </p:cNvSpPr>
          <p:nvPr/>
        </p:nvSpPr>
        <p:spPr bwMode="auto">
          <a:xfrm>
            <a:off x="6737350" y="1727200"/>
            <a:ext cx="8429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66FFFF"/>
                </a:solidFill>
              </a:rPr>
              <a:t>K * </a:t>
            </a:r>
            <a:r>
              <a:rPr lang="el-GR" altLang="en-US" sz="2200" baseline="0">
                <a:solidFill>
                  <a:srgbClr val="66FFFF"/>
                </a:solidFill>
                <a:cs typeface="Arial" charset="0"/>
              </a:rPr>
              <a:t>λ</a:t>
            </a:r>
          </a:p>
        </p:txBody>
      </p:sp>
      <p:sp>
        <p:nvSpPr>
          <p:cNvPr id="79884" name="Rectangle 10"/>
          <p:cNvSpPr>
            <a:spLocks noChangeArrowheads="1"/>
          </p:cNvSpPr>
          <p:nvPr/>
        </p:nvSpPr>
        <p:spPr bwMode="auto">
          <a:xfrm>
            <a:off x="1557338" y="1098550"/>
            <a:ext cx="1966912" cy="425450"/>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rgbClr val="0033CC"/>
                </a:solidFill>
              </a:rPr>
              <a:t>Capital export</a:t>
            </a:r>
            <a:endParaRPr lang="en-US" altLang="en-US" sz="2000" b="0">
              <a:solidFill>
                <a:srgbClr val="0033CC"/>
              </a:solidFill>
            </a:endParaRPr>
          </a:p>
        </p:txBody>
      </p:sp>
      <p:sp>
        <p:nvSpPr>
          <p:cNvPr id="79885" name="Text Box 11"/>
          <p:cNvSpPr txBox="1">
            <a:spLocks noChangeArrowheads="1"/>
          </p:cNvSpPr>
          <p:nvPr/>
        </p:nvSpPr>
        <p:spPr bwMode="auto">
          <a:xfrm>
            <a:off x="4822825" y="6278563"/>
            <a:ext cx="6937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1</a:t>
            </a:r>
            <a:endParaRPr lang="el-GR" altLang="en-US" sz="2200">
              <a:solidFill>
                <a:srgbClr val="FFFF00"/>
              </a:solidFill>
              <a:cs typeface="Arial" charset="0"/>
            </a:endParaRPr>
          </a:p>
        </p:txBody>
      </p:sp>
      <p:sp>
        <p:nvSpPr>
          <p:cNvPr id="79886" name="Line 12"/>
          <p:cNvSpPr>
            <a:spLocks noChangeShapeType="1"/>
          </p:cNvSpPr>
          <p:nvPr/>
        </p:nvSpPr>
        <p:spPr bwMode="auto">
          <a:xfrm>
            <a:off x="5005388" y="6129338"/>
            <a:ext cx="0" cy="10795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887" name="Line 13"/>
          <p:cNvSpPr>
            <a:spLocks noChangeShapeType="1"/>
          </p:cNvSpPr>
          <p:nvPr/>
        </p:nvSpPr>
        <p:spPr bwMode="auto">
          <a:xfrm flipH="1">
            <a:off x="5002213" y="1963738"/>
            <a:ext cx="25400" cy="42560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888" name="Text Box 14"/>
          <p:cNvSpPr txBox="1">
            <a:spLocks noChangeArrowheads="1"/>
          </p:cNvSpPr>
          <p:nvPr/>
        </p:nvSpPr>
        <p:spPr bwMode="auto">
          <a:xfrm>
            <a:off x="7048500" y="2733675"/>
            <a:ext cx="1168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0" baseline="0">
                <a:solidFill>
                  <a:srgbClr val="00FF00"/>
                </a:solidFill>
              </a:rPr>
              <a:t>S = s*Y</a:t>
            </a:r>
            <a:endParaRPr lang="de-DE" altLang="en-US" sz="2200" b="0" baseline="0">
              <a:solidFill>
                <a:srgbClr val="FFFF00"/>
              </a:solidFill>
            </a:endParaRPr>
          </a:p>
        </p:txBody>
      </p:sp>
      <p:sp>
        <p:nvSpPr>
          <p:cNvPr id="79889" name="Text Box 15"/>
          <p:cNvSpPr txBox="1">
            <a:spLocks noChangeArrowheads="1"/>
          </p:cNvSpPr>
          <p:nvPr/>
        </p:nvSpPr>
        <p:spPr bwMode="auto">
          <a:xfrm>
            <a:off x="6680200" y="1323975"/>
            <a:ext cx="21494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
        <p:nvSpPr>
          <p:cNvPr id="5618704" name="Line 16"/>
          <p:cNvSpPr>
            <a:spLocks noChangeShapeType="1"/>
          </p:cNvSpPr>
          <p:nvPr/>
        </p:nvSpPr>
        <p:spPr bwMode="auto">
          <a:xfrm flipH="1">
            <a:off x="3784600" y="5994400"/>
            <a:ext cx="114300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79891" name="Text Box 18"/>
          <p:cNvSpPr txBox="1">
            <a:spLocks noChangeArrowheads="1"/>
          </p:cNvSpPr>
          <p:nvPr/>
        </p:nvSpPr>
        <p:spPr bwMode="auto">
          <a:xfrm>
            <a:off x="7062788" y="3357563"/>
            <a:ext cx="1739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0" baseline="0">
                <a:solidFill>
                  <a:srgbClr val="FFFF00"/>
                </a:solidFill>
              </a:rPr>
              <a:t>I= s*Y - KX </a:t>
            </a:r>
          </a:p>
        </p:txBody>
      </p:sp>
      <p:sp>
        <p:nvSpPr>
          <p:cNvPr id="5618707" name="Text Box 19"/>
          <p:cNvSpPr txBox="1">
            <a:spLocks noChangeArrowheads="1"/>
          </p:cNvSpPr>
          <p:nvPr/>
        </p:nvSpPr>
        <p:spPr bwMode="auto">
          <a:xfrm>
            <a:off x="3516313" y="6267450"/>
            <a:ext cx="6937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2</a:t>
            </a:r>
            <a:endParaRPr lang="el-GR" altLang="en-US" sz="2200">
              <a:solidFill>
                <a:srgbClr val="FFFF00"/>
              </a:solidFill>
              <a:cs typeface="Arial" charset="0"/>
            </a:endParaRPr>
          </a:p>
        </p:txBody>
      </p:sp>
      <p:sp>
        <p:nvSpPr>
          <p:cNvPr id="5618708" name="Line 20"/>
          <p:cNvSpPr>
            <a:spLocks noChangeShapeType="1"/>
          </p:cNvSpPr>
          <p:nvPr/>
        </p:nvSpPr>
        <p:spPr bwMode="auto">
          <a:xfrm flipH="1">
            <a:off x="3695700" y="2549525"/>
            <a:ext cx="0" cy="3659188"/>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18709" name="Rectangle 21"/>
          <p:cNvSpPr>
            <a:spLocks noChangeArrowheads="1"/>
          </p:cNvSpPr>
          <p:nvPr/>
        </p:nvSpPr>
        <p:spPr bwMode="auto">
          <a:xfrm>
            <a:off x="6407150" y="4379913"/>
            <a:ext cx="2393950" cy="1352550"/>
          </a:xfrm>
          <a:prstGeom prst="rect">
            <a:avLst/>
          </a:prstGeom>
          <a:solidFill>
            <a:srgbClr val="FFFF99"/>
          </a:solidFill>
          <a:ln w="28575">
            <a:solidFill>
              <a:srgbClr val="FF0000"/>
            </a:solidFill>
            <a:miter lim="800000"/>
            <a:headEnd/>
            <a:tailEnd/>
          </a:ln>
        </p:spPr>
        <p:txBody>
          <a:bodyPr lIns="0" tIns="46038" rIns="0"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de-DE" altLang="en-US" sz="2000" b="0" baseline="0">
                <a:solidFill>
                  <a:srgbClr val="0033CC"/>
                </a:solidFill>
              </a:rPr>
              <a:t>Caused by capital exports the resulting steady state capital stock is </a:t>
            </a:r>
            <a:r>
              <a:rPr lang="de-DE" altLang="en-US" sz="2000" b="0" baseline="0">
                <a:solidFill>
                  <a:srgbClr val="FF0000"/>
                </a:solidFill>
              </a:rPr>
              <a:t>lower!</a:t>
            </a:r>
            <a:endParaRPr lang="de-DE" altLang="en-US" sz="2000" b="0" baseline="0">
              <a:solidFill>
                <a:srgbClr val="0033CC"/>
              </a:solidFill>
            </a:endParaRPr>
          </a:p>
        </p:txBody>
      </p:sp>
      <p:sp>
        <p:nvSpPr>
          <p:cNvPr id="79895" name="Line 22"/>
          <p:cNvSpPr>
            <a:spLocks noChangeShapeType="1"/>
          </p:cNvSpPr>
          <p:nvPr/>
        </p:nvSpPr>
        <p:spPr bwMode="auto">
          <a:xfrm rot="5400000" flipH="1">
            <a:off x="3148807" y="124619"/>
            <a:ext cx="12700" cy="36845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896" name="Text Box 23"/>
          <p:cNvSpPr txBox="1">
            <a:spLocks noChangeArrowheads="1"/>
          </p:cNvSpPr>
          <p:nvPr/>
        </p:nvSpPr>
        <p:spPr bwMode="auto">
          <a:xfrm>
            <a:off x="569913" y="1822450"/>
            <a:ext cx="7191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1</a:t>
            </a:r>
            <a:endParaRPr lang="el-GR" altLang="en-US" sz="2200">
              <a:solidFill>
                <a:srgbClr val="FFFF00"/>
              </a:solidFill>
            </a:endParaRPr>
          </a:p>
        </p:txBody>
      </p:sp>
      <p:sp>
        <p:nvSpPr>
          <p:cNvPr id="5618712" name="Line 24"/>
          <p:cNvSpPr>
            <a:spLocks noChangeShapeType="1"/>
          </p:cNvSpPr>
          <p:nvPr/>
        </p:nvSpPr>
        <p:spPr bwMode="auto">
          <a:xfrm rot="5400000" flipH="1">
            <a:off x="2498725" y="1362075"/>
            <a:ext cx="7938" cy="2401888"/>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18713" name="Text Box 25"/>
          <p:cNvSpPr txBox="1">
            <a:spLocks noChangeArrowheads="1"/>
          </p:cNvSpPr>
          <p:nvPr/>
        </p:nvSpPr>
        <p:spPr bwMode="auto">
          <a:xfrm>
            <a:off x="558800" y="2357438"/>
            <a:ext cx="7191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2</a:t>
            </a:r>
            <a:endParaRPr lang="el-GR" altLang="en-US" sz="2200">
              <a:solidFill>
                <a:srgbClr val="FFFF00"/>
              </a:solidFill>
            </a:endParaRPr>
          </a:p>
        </p:txBody>
      </p:sp>
      <p:sp>
        <p:nvSpPr>
          <p:cNvPr id="5618714" name="Line 26"/>
          <p:cNvSpPr>
            <a:spLocks noChangeShapeType="1"/>
          </p:cNvSpPr>
          <p:nvPr/>
        </p:nvSpPr>
        <p:spPr bwMode="auto">
          <a:xfrm rot="5400000" flipV="1">
            <a:off x="1316038" y="2243138"/>
            <a:ext cx="48260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79900" name="Arc 27"/>
          <p:cNvSpPr>
            <a:spLocks/>
          </p:cNvSpPr>
          <p:nvPr/>
        </p:nvSpPr>
        <p:spPr bwMode="auto">
          <a:xfrm flipH="1">
            <a:off x="1366838" y="3595688"/>
            <a:ext cx="6238875" cy="3262312"/>
          </a:xfrm>
          <a:custGeom>
            <a:avLst/>
            <a:gdLst>
              <a:gd name="T0" fmla="*/ 2147483647 w 21140"/>
              <a:gd name="T1" fmla="*/ 0 h 21512"/>
              <a:gd name="T2" fmla="*/ 2147483647 w 21140"/>
              <a:gd name="T3" fmla="*/ 2147483647 h 21512"/>
              <a:gd name="T4" fmla="*/ 0 w 21140"/>
              <a:gd name="T5" fmla="*/ 2147483647 h 21512"/>
              <a:gd name="T6" fmla="*/ 0 60000 65536"/>
              <a:gd name="T7" fmla="*/ 0 60000 65536"/>
              <a:gd name="T8" fmla="*/ 0 60000 65536"/>
              <a:gd name="T9" fmla="*/ 0 w 21140"/>
              <a:gd name="T10" fmla="*/ 0 h 21512"/>
              <a:gd name="T11" fmla="*/ 21140 w 21140"/>
              <a:gd name="T12" fmla="*/ 21512 h 21512"/>
            </a:gdLst>
            <a:ahLst/>
            <a:cxnLst>
              <a:cxn ang="T6">
                <a:pos x="T0" y="T1"/>
              </a:cxn>
              <a:cxn ang="T7">
                <a:pos x="T2" y="T3"/>
              </a:cxn>
              <a:cxn ang="T8">
                <a:pos x="T4" y="T5"/>
              </a:cxn>
            </a:cxnLst>
            <a:rect l="T9" t="T10" r="T11" b="T12"/>
            <a:pathLst>
              <a:path w="21140" h="21512" fill="none" extrusionOk="0">
                <a:moveTo>
                  <a:pt x="1947" y="0"/>
                </a:moveTo>
                <a:cubicBezTo>
                  <a:pt x="11403" y="856"/>
                  <a:pt x="19191" y="7786"/>
                  <a:pt x="21140" y="17077"/>
                </a:cubicBezTo>
              </a:path>
              <a:path w="21140" h="21512" stroke="0" extrusionOk="0">
                <a:moveTo>
                  <a:pt x="1947" y="0"/>
                </a:moveTo>
                <a:cubicBezTo>
                  <a:pt x="11403" y="856"/>
                  <a:pt x="19191" y="7786"/>
                  <a:pt x="21140" y="17077"/>
                </a:cubicBezTo>
                <a:lnTo>
                  <a:pt x="0" y="21512"/>
                </a:lnTo>
                <a:lnTo>
                  <a:pt x="1947" y="0"/>
                </a:lnTo>
                <a:close/>
              </a:path>
            </a:pathLst>
          </a:custGeom>
          <a:noFill/>
          <a:ln w="381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87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187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187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1870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187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187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18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8704" grpId="0" animBg="1"/>
      <p:bldP spid="5618707" grpId="0"/>
      <p:bldP spid="5618708" grpId="0" animBg="1"/>
      <p:bldP spid="5618709" grpId="0" animBg="1"/>
      <p:bldP spid="5618712" grpId="0" animBg="1"/>
      <p:bldP spid="5618713" grpId="0"/>
      <p:bldP spid="561871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FA625ED4-4C22-413B-A3B6-FD974C524165}" type="slidenum">
              <a:rPr lang="de-DE" altLang="en-US" sz="1600" smtClean="0"/>
              <a:pPr>
                <a:spcBef>
                  <a:spcPct val="0"/>
                </a:spcBef>
                <a:buClrTx/>
                <a:buFontTx/>
                <a:buNone/>
              </a:pPr>
              <a:t>47</a:t>
            </a:fld>
            <a:r>
              <a:rPr lang="de-DE" altLang="en-US" sz="1600"/>
              <a:t> -</a:t>
            </a:r>
          </a:p>
        </p:txBody>
      </p:sp>
      <p:sp>
        <p:nvSpPr>
          <p:cNvPr id="808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5622786" name="Rectangle 2"/>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2.2. The Solow-Swan Model</a:t>
            </a:r>
          </a:p>
        </p:txBody>
      </p:sp>
      <p:sp>
        <p:nvSpPr>
          <p:cNvPr id="5622787" name="Rectangle 3"/>
          <p:cNvSpPr>
            <a:spLocks noGrp="1" noChangeArrowheads="1"/>
          </p:cNvSpPr>
          <p:nvPr>
            <p:ph type="body" idx="1"/>
          </p:nvPr>
        </p:nvSpPr>
        <p:spPr>
          <a:xfrm>
            <a:off x="457200" y="1171575"/>
            <a:ext cx="8686800" cy="5486400"/>
          </a:xfrm>
        </p:spPr>
        <p:txBody>
          <a:bodyPr/>
          <a:lstStyle/>
          <a:p>
            <a:pPr eaLnBrk="1" hangingPunct="1">
              <a:defRPr/>
            </a:pPr>
            <a:r>
              <a:rPr lang="en-US" sz="2400" dirty="0"/>
              <a:t>Thus </a:t>
            </a:r>
            <a:r>
              <a:rPr lang="en-US" sz="2400" dirty="0">
                <a:solidFill>
                  <a:srgbClr val="00FF00"/>
                </a:solidFill>
              </a:rPr>
              <a:t>steady state GDP </a:t>
            </a:r>
            <a:r>
              <a:rPr lang="en-US" sz="2400" dirty="0"/>
              <a:t>is lower because of capital exports.</a:t>
            </a:r>
            <a:endParaRPr lang="en-US" altLang="en-US" sz="2400" dirty="0">
              <a:effectLst/>
            </a:endParaRPr>
          </a:p>
          <a:p>
            <a:pPr eaLnBrk="1" hangingPunct="1">
              <a:defRPr/>
            </a:pPr>
            <a:r>
              <a:rPr lang="en-US" altLang="en-US" sz="2400" dirty="0">
                <a:effectLst/>
              </a:rPr>
              <a:t>However, </a:t>
            </a:r>
            <a:r>
              <a:rPr lang="en-US" altLang="en-US" sz="2400" dirty="0">
                <a:solidFill>
                  <a:srgbClr val="00FF00"/>
                </a:solidFill>
                <a:effectLst/>
              </a:rPr>
              <a:t>interest</a:t>
            </a:r>
            <a:r>
              <a:rPr lang="en-US" altLang="en-US" sz="2400" dirty="0">
                <a:effectLst/>
              </a:rPr>
              <a:t> to domestic savers </a:t>
            </a:r>
            <a:r>
              <a:rPr lang="en-US" altLang="en-US" sz="2400" dirty="0">
                <a:solidFill>
                  <a:srgbClr val="00FF00"/>
                </a:solidFill>
                <a:effectLst/>
              </a:rPr>
              <a:t>has to be paid </a:t>
            </a:r>
            <a:r>
              <a:rPr lang="en-US" altLang="en-US" sz="2400" dirty="0">
                <a:effectLst/>
              </a:rPr>
              <a:t>for the credits received from them: </a:t>
            </a:r>
          </a:p>
          <a:p>
            <a:pPr lvl="1" eaLnBrk="1" hangingPunct="1">
              <a:defRPr/>
            </a:pPr>
            <a:r>
              <a:rPr lang="en-US" altLang="en-US" sz="2000" dirty="0">
                <a:effectLst/>
              </a:rPr>
              <a:t>As a result, a part of the </a:t>
            </a:r>
            <a:r>
              <a:rPr lang="en-US" altLang="en-US" sz="2000" dirty="0">
                <a:solidFill>
                  <a:srgbClr val="00FF00"/>
                </a:solidFill>
                <a:effectLst/>
              </a:rPr>
              <a:t>income</a:t>
            </a:r>
            <a:r>
              <a:rPr lang="en-US" altLang="en-US" sz="2000" dirty="0">
                <a:effectLst/>
              </a:rPr>
              <a:t> generated abroad </a:t>
            </a:r>
            <a:r>
              <a:rPr lang="en-US" altLang="en-US" sz="2000" dirty="0">
                <a:solidFill>
                  <a:srgbClr val="00FF00"/>
                </a:solidFill>
                <a:effectLst/>
              </a:rPr>
              <a:t>flows</a:t>
            </a:r>
            <a:r>
              <a:rPr lang="en-US" altLang="en-US" sz="2000" dirty="0">
                <a:effectLst/>
              </a:rPr>
              <a:t> as interest payments to </a:t>
            </a:r>
            <a:r>
              <a:rPr lang="en-US" altLang="en-US" sz="2000" dirty="0">
                <a:solidFill>
                  <a:srgbClr val="00FF00"/>
                </a:solidFill>
                <a:effectLst/>
              </a:rPr>
              <a:t>domestic savers</a:t>
            </a:r>
            <a:r>
              <a:rPr lang="en-US" altLang="en-US" sz="2000" dirty="0">
                <a:effectLst/>
              </a:rPr>
              <a:t> every year.</a:t>
            </a:r>
          </a:p>
          <a:p>
            <a:pPr lvl="1" eaLnBrk="1" hangingPunct="1">
              <a:defRPr/>
            </a:pPr>
            <a:r>
              <a:rPr lang="en-US" altLang="en-US" sz="2000" dirty="0">
                <a:solidFill>
                  <a:srgbClr val="00FF00"/>
                </a:solidFill>
                <a:effectLst/>
              </a:rPr>
              <a:t>Gross National Product</a:t>
            </a:r>
            <a:r>
              <a:rPr lang="en-US" altLang="en-US" sz="2000" dirty="0">
                <a:effectLst/>
              </a:rPr>
              <a:t> (GNP = the part of income, which flows to residents) in case of capital import is </a:t>
            </a:r>
            <a:r>
              <a:rPr lang="en-US" altLang="en-US" sz="2000" dirty="0">
                <a:solidFill>
                  <a:srgbClr val="00FF00"/>
                </a:solidFill>
                <a:effectLst/>
              </a:rPr>
              <a:t>higher than GDP</a:t>
            </a:r>
            <a:r>
              <a:rPr lang="en-US" altLang="en-US" sz="2000" dirty="0">
                <a:effectLst/>
              </a:rPr>
              <a:t>.</a:t>
            </a:r>
          </a:p>
          <a:p>
            <a:pPr eaLnBrk="1" hangingPunct="1">
              <a:defRPr/>
            </a:pPr>
            <a:r>
              <a:rPr lang="en-US" altLang="en-US" sz="2400" dirty="0">
                <a:effectLst>
                  <a:outerShdw blurRad="38100" dist="38100" dir="2700000" algn="tl">
                    <a:srgbClr val="000000">
                      <a:alpha val="43137"/>
                    </a:srgbClr>
                  </a:outerShdw>
                </a:effectLst>
              </a:rPr>
              <a:t>A mathematical calculation of the impact of capital imports on domestic incomes shows that the </a:t>
            </a:r>
            <a:r>
              <a:rPr lang="en-US" altLang="en-US" sz="2400" dirty="0">
                <a:solidFill>
                  <a:srgbClr val="00FF00"/>
                </a:solidFill>
                <a:effectLst>
                  <a:outerShdw blurRad="38100" dist="38100" dir="2700000" algn="tl">
                    <a:srgbClr val="000000">
                      <a:alpha val="43137"/>
                    </a:srgbClr>
                  </a:outerShdw>
                </a:effectLst>
              </a:rPr>
              <a:t>net effect </a:t>
            </a:r>
            <a:r>
              <a:rPr lang="en-US" altLang="en-US" sz="2400" dirty="0">
                <a:effectLst>
                  <a:outerShdw blurRad="38100" dist="38100" dir="2700000" algn="tl">
                    <a:srgbClr val="000000">
                      <a:alpha val="43137"/>
                    </a:srgbClr>
                  </a:outerShdw>
                </a:effectLst>
              </a:rPr>
              <a:t>is, however, typically negative</a:t>
            </a:r>
            <a:r>
              <a:rPr lang="en-US" altLang="en-US" sz="2400" dirty="0">
                <a:effectLst/>
              </a:rPr>
              <a:t>:</a:t>
            </a:r>
          </a:p>
          <a:p>
            <a:pPr lvl="1" eaLnBrk="1" hangingPunct="1">
              <a:defRPr/>
            </a:pPr>
            <a:r>
              <a:rPr lang="en-US" altLang="en-US" sz="2000" dirty="0">
                <a:effectLst/>
              </a:rPr>
              <a:t>Despite of the interest payments from abroad, </a:t>
            </a:r>
            <a:r>
              <a:rPr lang="en-US" altLang="en-US" sz="2000" dirty="0">
                <a:solidFill>
                  <a:srgbClr val="00FF00"/>
                </a:solidFill>
                <a:effectLst/>
              </a:rPr>
              <a:t>the immobile domestic production factors</a:t>
            </a:r>
            <a:r>
              <a:rPr lang="en-US" altLang="en-US" sz="2000" dirty="0">
                <a:effectLst/>
              </a:rPr>
              <a:t> (especially the labor) also receive a lower remuneration because the smaller steady state capital stock </a:t>
            </a:r>
            <a:r>
              <a:rPr lang="en-US" altLang="en-US" sz="2000" dirty="0">
                <a:solidFill>
                  <a:srgbClr val="00FF00"/>
                </a:solidFill>
                <a:effectLst/>
              </a:rPr>
              <a:t>decreases their productivity</a:t>
            </a:r>
            <a:r>
              <a:rPr lang="de-DE" altLang="en-US" sz="2000" dirty="0">
                <a:effectLs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227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227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227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227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227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55582626-C4BC-4AED-A611-F1450D265E2D}" type="slidenum">
              <a:rPr lang="de-DE" altLang="en-US" sz="1600" smtClean="0"/>
              <a:pPr>
                <a:spcBef>
                  <a:spcPct val="0"/>
                </a:spcBef>
                <a:buClrTx/>
                <a:buFontTx/>
                <a:buNone/>
              </a:pPr>
              <a:t>48</a:t>
            </a:fld>
            <a:r>
              <a:rPr lang="de-DE" altLang="en-US" sz="1600"/>
              <a:t> -</a:t>
            </a:r>
          </a:p>
        </p:txBody>
      </p:sp>
      <p:sp>
        <p:nvSpPr>
          <p:cNvPr id="819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81924" name="Object 2"/>
          <p:cNvGraphicFramePr>
            <a:graphicFrameLocks/>
          </p:cNvGraphicFramePr>
          <p:nvPr/>
        </p:nvGraphicFramePr>
        <p:xfrm>
          <a:off x="1216025" y="1036638"/>
          <a:ext cx="6927850" cy="5416550"/>
        </p:xfrm>
        <a:graphic>
          <a:graphicData uri="http://schemas.openxmlformats.org/presentationml/2006/ole">
            <mc:AlternateContent xmlns:mc="http://schemas.openxmlformats.org/markup-compatibility/2006">
              <mc:Choice xmlns:v="urn:schemas-microsoft-com:vml" Requires="v">
                <p:oleObj spid="_x0000_s82176" name="Diagramm" r:id="rId4" imgW="7448702" imgH="5324551" progId="MSGraph.Chart.8">
                  <p:embed followColorScheme="full"/>
                </p:oleObj>
              </mc:Choice>
              <mc:Fallback>
                <p:oleObj name="Diagramm" r:id="rId4" imgW="7448702" imgH="532455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036638"/>
                        <a:ext cx="692785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5" name="Text Box 3"/>
          <p:cNvSpPr txBox="1">
            <a:spLocks noChangeArrowheads="1"/>
          </p:cNvSpPr>
          <p:nvPr/>
        </p:nvSpPr>
        <p:spPr bwMode="auto">
          <a:xfrm>
            <a:off x="836613" y="112077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Y</a:t>
            </a:r>
            <a:r>
              <a:rPr lang="de-DE" altLang="en-US" sz="1800" baseline="0"/>
              <a:t>  </a:t>
            </a:r>
          </a:p>
        </p:txBody>
      </p:sp>
      <p:sp>
        <p:nvSpPr>
          <p:cNvPr id="81926" name="Text Box 4"/>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K</a:t>
            </a:r>
            <a:r>
              <a:rPr lang="de-DE" altLang="en-US" sz="1800" baseline="0"/>
              <a:t>  </a:t>
            </a:r>
          </a:p>
        </p:txBody>
      </p:sp>
      <p:sp>
        <p:nvSpPr>
          <p:cNvPr id="5630981" name="Rectangle 5"/>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2.2. The Solow-Swan Model</a:t>
            </a:r>
          </a:p>
        </p:txBody>
      </p:sp>
      <p:sp>
        <p:nvSpPr>
          <p:cNvPr id="81928" name="Arc 6"/>
          <p:cNvSpPr>
            <a:spLocks/>
          </p:cNvSpPr>
          <p:nvPr/>
        </p:nvSpPr>
        <p:spPr bwMode="auto">
          <a:xfrm flipH="1">
            <a:off x="1358900" y="2936875"/>
            <a:ext cx="6270625" cy="3262313"/>
          </a:xfrm>
          <a:custGeom>
            <a:avLst/>
            <a:gdLst>
              <a:gd name="T0" fmla="*/ 2147483647 w 21600"/>
              <a:gd name="T1" fmla="*/ 0 h 21512"/>
              <a:gd name="T2" fmla="*/ 2147483647 w 21600"/>
              <a:gd name="T3" fmla="*/ 2147483647 h 21512"/>
              <a:gd name="T4" fmla="*/ 0 w 21600"/>
              <a:gd name="T5" fmla="*/ 2147483647 h 21512"/>
              <a:gd name="T6" fmla="*/ 0 60000 65536"/>
              <a:gd name="T7" fmla="*/ 0 60000 65536"/>
              <a:gd name="T8" fmla="*/ 0 60000 65536"/>
              <a:gd name="T9" fmla="*/ 0 w 21600"/>
              <a:gd name="T10" fmla="*/ 0 h 21512"/>
              <a:gd name="T11" fmla="*/ 21600 w 21600"/>
              <a:gd name="T12" fmla="*/ 21512 h 21512"/>
            </a:gdLst>
            <a:ahLst/>
            <a:cxnLst>
              <a:cxn ang="T6">
                <a:pos x="T0" y="T1"/>
              </a:cxn>
              <a:cxn ang="T7">
                <a:pos x="T2" y="T3"/>
              </a:cxn>
              <a:cxn ang="T8">
                <a:pos x="T4" y="T5"/>
              </a:cxn>
            </a:cxnLst>
            <a:rect l="T9" t="T10" r="T11" b="T12"/>
            <a:pathLst>
              <a:path w="21600" h="21512" fill="none" extrusionOk="0">
                <a:moveTo>
                  <a:pt x="1947" y="0"/>
                </a:moveTo>
                <a:cubicBezTo>
                  <a:pt x="13076" y="1007"/>
                  <a:pt x="21600" y="10337"/>
                  <a:pt x="21600" y="21512"/>
                </a:cubicBezTo>
              </a:path>
              <a:path w="21600" h="21512" stroke="0" extrusionOk="0">
                <a:moveTo>
                  <a:pt x="1947" y="0"/>
                </a:moveTo>
                <a:cubicBezTo>
                  <a:pt x="13076" y="1007"/>
                  <a:pt x="21600" y="10337"/>
                  <a:pt x="21600" y="21512"/>
                </a:cubicBezTo>
                <a:lnTo>
                  <a:pt x="0" y="21512"/>
                </a:lnTo>
                <a:lnTo>
                  <a:pt x="1947"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81929" name="Arc 7"/>
          <p:cNvSpPr>
            <a:spLocks/>
          </p:cNvSpPr>
          <p:nvPr/>
        </p:nvSpPr>
        <p:spPr bwMode="auto">
          <a:xfrm flipH="1">
            <a:off x="1346200" y="1616075"/>
            <a:ext cx="6270625" cy="4581525"/>
          </a:xfrm>
          <a:custGeom>
            <a:avLst/>
            <a:gdLst>
              <a:gd name="T0" fmla="*/ 2147483647 w 21600"/>
              <a:gd name="T1" fmla="*/ 0 h 21377"/>
              <a:gd name="T2" fmla="*/ 2147483647 w 21600"/>
              <a:gd name="T3" fmla="*/ 2147483647 h 21377"/>
              <a:gd name="T4" fmla="*/ 0 w 21600"/>
              <a:gd name="T5" fmla="*/ 2147483647 h 21377"/>
              <a:gd name="T6" fmla="*/ 0 60000 65536"/>
              <a:gd name="T7" fmla="*/ 0 60000 65536"/>
              <a:gd name="T8" fmla="*/ 0 60000 65536"/>
              <a:gd name="T9" fmla="*/ 0 w 21600"/>
              <a:gd name="T10" fmla="*/ 0 h 21377"/>
              <a:gd name="T11" fmla="*/ 21600 w 21600"/>
              <a:gd name="T12" fmla="*/ 21377 h 21377"/>
            </a:gdLst>
            <a:ahLst/>
            <a:cxnLst>
              <a:cxn ang="T6">
                <a:pos x="T0" y="T1"/>
              </a:cxn>
              <a:cxn ang="T7">
                <a:pos x="T2" y="T3"/>
              </a:cxn>
              <a:cxn ang="T8">
                <a:pos x="T4" y="T5"/>
              </a:cxn>
            </a:cxnLst>
            <a:rect l="T9" t="T10" r="T11" b="T12"/>
            <a:pathLst>
              <a:path w="21600" h="21377" fill="none" extrusionOk="0">
                <a:moveTo>
                  <a:pt x="3097" y="0"/>
                </a:moveTo>
                <a:cubicBezTo>
                  <a:pt x="13719" y="1539"/>
                  <a:pt x="21600" y="10644"/>
                  <a:pt x="21600" y="21377"/>
                </a:cubicBezTo>
              </a:path>
              <a:path w="21600" h="21377" stroke="0" extrusionOk="0">
                <a:moveTo>
                  <a:pt x="3097" y="0"/>
                </a:moveTo>
                <a:cubicBezTo>
                  <a:pt x="13719" y="1539"/>
                  <a:pt x="21600" y="10644"/>
                  <a:pt x="21600" y="21377"/>
                </a:cubicBezTo>
                <a:lnTo>
                  <a:pt x="0" y="21377"/>
                </a:lnTo>
                <a:lnTo>
                  <a:pt x="3097"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81930" name="Line 8"/>
          <p:cNvSpPr>
            <a:spLocks noChangeShapeType="1"/>
          </p:cNvSpPr>
          <p:nvPr/>
        </p:nvSpPr>
        <p:spPr bwMode="auto">
          <a:xfrm flipV="1">
            <a:off x="1335088" y="1882775"/>
            <a:ext cx="5341937" cy="42719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31" name="Text Box 9"/>
          <p:cNvSpPr txBox="1">
            <a:spLocks noChangeArrowheads="1"/>
          </p:cNvSpPr>
          <p:nvPr/>
        </p:nvSpPr>
        <p:spPr bwMode="auto">
          <a:xfrm>
            <a:off x="6737350" y="1727200"/>
            <a:ext cx="8429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66FFFF"/>
                </a:solidFill>
              </a:rPr>
              <a:t>K * </a:t>
            </a:r>
            <a:r>
              <a:rPr lang="el-GR" altLang="en-US" sz="2200" baseline="0">
                <a:solidFill>
                  <a:srgbClr val="66FFFF"/>
                </a:solidFill>
                <a:cs typeface="Arial" charset="0"/>
              </a:rPr>
              <a:t>λ</a:t>
            </a:r>
          </a:p>
        </p:txBody>
      </p:sp>
      <p:sp>
        <p:nvSpPr>
          <p:cNvPr id="81932" name="Rectangle 10"/>
          <p:cNvSpPr>
            <a:spLocks noChangeArrowheads="1"/>
          </p:cNvSpPr>
          <p:nvPr/>
        </p:nvSpPr>
        <p:spPr bwMode="auto">
          <a:xfrm>
            <a:off x="1557338" y="1098550"/>
            <a:ext cx="1966912" cy="425450"/>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de-DE" altLang="en-US" sz="2000" b="0" baseline="0">
                <a:solidFill>
                  <a:srgbClr val="0033CC"/>
                </a:solidFill>
              </a:rPr>
              <a:t>Capital export</a:t>
            </a:r>
            <a:endParaRPr lang="de-DE" altLang="en-US" sz="2000" b="0">
              <a:solidFill>
                <a:srgbClr val="0033CC"/>
              </a:solidFill>
            </a:endParaRPr>
          </a:p>
        </p:txBody>
      </p:sp>
      <p:sp>
        <p:nvSpPr>
          <p:cNvPr id="81933" name="Text Box 11"/>
          <p:cNvSpPr txBox="1">
            <a:spLocks noChangeArrowheads="1"/>
          </p:cNvSpPr>
          <p:nvPr/>
        </p:nvSpPr>
        <p:spPr bwMode="auto">
          <a:xfrm>
            <a:off x="4822825" y="6278563"/>
            <a:ext cx="6937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1</a:t>
            </a:r>
            <a:endParaRPr lang="el-GR" altLang="en-US" sz="2200">
              <a:solidFill>
                <a:srgbClr val="FFFF00"/>
              </a:solidFill>
              <a:cs typeface="Arial" charset="0"/>
            </a:endParaRPr>
          </a:p>
        </p:txBody>
      </p:sp>
      <p:sp>
        <p:nvSpPr>
          <p:cNvPr id="81934" name="Line 12"/>
          <p:cNvSpPr>
            <a:spLocks noChangeShapeType="1"/>
          </p:cNvSpPr>
          <p:nvPr/>
        </p:nvSpPr>
        <p:spPr bwMode="auto">
          <a:xfrm>
            <a:off x="5005388" y="6129338"/>
            <a:ext cx="0" cy="107950"/>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35" name="Line 13"/>
          <p:cNvSpPr>
            <a:spLocks noChangeShapeType="1"/>
          </p:cNvSpPr>
          <p:nvPr/>
        </p:nvSpPr>
        <p:spPr bwMode="auto">
          <a:xfrm flipH="1">
            <a:off x="5002213" y="1963738"/>
            <a:ext cx="25400" cy="42560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36" name="Text Box 14"/>
          <p:cNvSpPr txBox="1">
            <a:spLocks noChangeArrowheads="1"/>
          </p:cNvSpPr>
          <p:nvPr/>
        </p:nvSpPr>
        <p:spPr bwMode="auto">
          <a:xfrm>
            <a:off x="7048500" y="2733675"/>
            <a:ext cx="1168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0" baseline="0">
                <a:solidFill>
                  <a:srgbClr val="00FF00"/>
                </a:solidFill>
              </a:rPr>
              <a:t>S = s*Y</a:t>
            </a:r>
            <a:endParaRPr lang="de-DE" altLang="en-US" sz="2200" b="0" baseline="0">
              <a:solidFill>
                <a:srgbClr val="FFFF00"/>
              </a:solidFill>
            </a:endParaRPr>
          </a:p>
        </p:txBody>
      </p:sp>
      <p:sp>
        <p:nvSpPr>
          <p:cNvPr id="81937" name="Text Box 15"/>
          <p:cNvSpPr txBox="1">
            <a:spLocks noChangeArrowheads="1"/>
          </p:cNvSpPr>
          <p:nvPr/>
        </p:nvSpPr>
        <p:spPr bwMode="auto">
          <a:xfrm>
            <a:off x="6680200" y="1323975"/>
            <a:ext cx="21494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
        <p:nvSpPr>
          <p:cNvPr id="81938" name="Line 16"/>
          <p:cNvSpPr>
            <a:spLocks noChangeShapeType="1"/>
          </p:cNvSpPr>
          <p:nvPr/>
        </p:nvSpPr>
        <p:spPr bwMode="auto">
          <a:xfrm flipH="1">
            <a:off x="3784600" y="5994400"/>
            <a:ext cx="114300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81939" name="Text Box 17"/>
          <p:cNvSpPr txBox="1">
            <a:spLocks noChangeArrowheads="1"/>
          </p:cNvSpPr>
          <p:nvPr/>
        </p:nvSpPr>
        <p:spPr bwMode="auto">
          <a:xfrm>
            <a:off x="7062788" y="3357563"/>
            <a:ext cx="1739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0" baseline="0">
                <a:solidFill>
                  <a:srgbClr val="FFFF00"/>
                </a:solidFill>
              </a:rPr>
              <a:t>I= s*Y - KX </a:t>
            </a:r>
          </a:p>
        </p:txBody>
      </p:sp>
      <p:sp>
        <p:nvSpPr>
          <p:cNvPr id="81940" name="Text Box 18"/>
          <p:cNvSpPr txBox="1">
            <a:spLocks noChangeArrowheads="1"/>
          </p:cNvSpPr>
          <p:nvPr/>
        </p:nvSpPr>
        <p:spPr bwMode="auto">
          <a:xfrm>
            <a:off x="3516313" y="6267450"/>
            <a:ext cx="6937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K*</a:t>
            </a:r>
            <a:r>
              <a:rPr lang="de-DE" altLang="en-US" sz="2200">
                <a:solidFill>
                  <a:srgbClr val="FFFF00"/>
                </a:solidFill>
              </a:rPr>
              <a:t>2</a:t>
            </a:r>
            <a:endParaRPr lang="el-GR" altLang="en-US" sz="2200">
              <a:solidFill>
                <a:srgbClr val="FFFF00"/>
              </a:solidFill>
              <a:cs typeface="Arial" charset="0"/>
            </a:endParaRPr>
          </a:p>
        </p:txBody>
      </p:sp>
      <p:sp>
        <p:nvSpPr>
          <p:cNvPr id="81941" name="Line 19"/>
          <p:cNvSpPr>
            <a:spLocks noChangeShapeType="1"/>
          </p:cNvSpPr>
          <p:nvPr/>
        </p:nvSpPr>
        <p:spPr bwMode="auto">
          <a:xfrm flipH="1">
            <a:off x="3695700" y="2549525"/>
            <a:ext cx="0" cy="3659188"/>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42" name="Line 21"/>
          <p:cNvSpPr>
            <a:spLocks noChangeShapeType="1"/>
          </p:cNvSpPr>
          <p:nvPr/>
        </p:nvSpPr>
        <p:spPr bwMode="auto">
          <a:xfrm rot="5400000" flipH="1">
            <a:off x="3148807" y="124619"/>
            <a:ext cx="12700" cy="36845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43" name="Text Box 22"/>
          <p:cNvSpPr txBox="1">
            <a:spLocks noChangeArrowheads="1"/>
          </p:cNvSpPr>
          <p:nvPr/>
        </p:nvSpPr>
        <p:spPr bwMode="auto">
          <a:xfrm>
            <a:off x="811213" y="1720850"/>
            <a:ext cx="7191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1</a:t>
            </a:r>
            <a:endParaRPr lang="el-GR" altLang="en-US" sz="2200">
              <a:solidFill>
                <a:srgbClr val="FFFF00"/>
              </a:solidFill>
            </a:endParaRPr>
          </a:p>
        </p:txBody>
      </p:sp>
      <p:sp>
        <p:nvSpPr>
          <p:cNvPr id="81944" name="Line 23"/>
          <p:cNvSpPr>
            <a:spLocks noChangeShapeType="1"/>
          </p:cNvSpPr>
          <p:nvPr/>
        </p:nvSpPr>
        <p:spPr bwMode="auto">
          <a:xfrm rot="5400000" flipH="1">
            <a:off x="2498725" y="1362075"/>
            <a:ext cx="7938" cy="2401888"/>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45" name="Text Box 24"/>
          <p:cNvSpPr txBox="1">
            <a:spLocks noChangeArrowheads="1"/>
          </p:cNvSpPr>
          <p:nvPr/>
        </p:nvSpPr>
        <p:spPr bwMode="auto">
          <a:xfrm>
            <a:off x="800100" y="2357438"/>
            <a:ext cx="7191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FF00"/>
                </a:solidFill>
              </a:rPr>
              <a:t>Y*</a:t>
            </a:r>
            <a:r>
              <a:rPr lang="de-DE" altLang="en-US" sz="2200">
                <a:solidFill>
                  <a:srgbClr val="FFFF00"/>
                </a:solidFill>
              </a:rPr>
              <a:t>2</a:t>
            </a:r>
            <a:endParaRPr lang="el-GR" altLang="en-US" sz="2200">
              <a:solidFill>
                <a:srgbClr val="FFFF00"/>
              </a:solidFill>
            </a:endParaRPr>
          </a:p>
        </p:txBody>
      </p:sp>
      <p:sp>
        <p:nvSpPr>
          <p:cNvPr id="81946" name="Line 25"/>
          <p:cNvSpPr>
            <a:spLocks noChangeShapeType="1"/>
          </p:cNvSpPr>
          <p:nvPr/>
        </p:nvSpPr>
        <p:spPr bwMode="auto">
          <a:xfrm rot="5400000" flipV="1">
            <a:off x="1290638" y="2268538"/>
            <a:ext cx="53340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81947" name="Arc 26"/>
          <p:cNvSpPr>
            <a:spLocks/>
          </p:cNvSpPr>
          <p:nvPr/>
        </p:nvSpPr>
        <p:spPr bwMode="auto">
          <a:xfrm flipH="1">
            <a:off x="1354138" y="3595688"/>
            <a:ext cx="6251575" cy="3262312"/>
          </a:xfrm>
          <a:custGeom>
            <a:avLst/>
            <a:gdLst>
              <a:gd name="T0" fmla="*/ 2147483647 w 21140"/>
              <a:gd name="T1" fmla="*/ 0 h 21512"/>
              <a:gd name="T2" fmla="*/ 2147483647 w 21140"/>
              <a:gd name="T3" fmla="*/ 2147483647 h 21512"/>
              <a:gd name="T4" fmla="*/ 0 w 21140"/>
              <a:gd name="T5" fmla="*/ 2147483647 h 21512"/>
              <a:gd name="T6" fmla="*/ 0 60000 65536"/>
              <a:gd name="T7" fmla="*/ 0 60000 65536"/>
              <a:gd name="T8" fmla="*/ 0 60000 65536"/>
              <a:gd name="T9" fmla="*/ 0 w 21140"/>
              <a:gd name="T10" fmla="*/ 0 h 21512"/>
              <a:gd name="T11" fmla="*/ 21140 w 21140"/>
              <a:gd name="T12" fmla="*/ 21512 h 21512"/>
            </a:gdLst>
            <a:ahLst/>
            <a:cxnLst>
              <a:cxn ang="T6">
                <a:pos x="T0" y="T1"/>
              </a:cxn>
              <a:cxn ang="T7">
                <a:pos x="T2" y="T3"/>
              </a:cxn>
              <a:cxn ang="T8">
                <a:pos x="T4" y="T5"/>
              </a:cxn>
            </a:cxnLst>
            <a:rect l="T9" t="T10" r="T11" b="T12"/>
            <a:pathLst>
              <a:path w="21140" h="21512" fill="none" extrusionOk="0">
                <a:moveTo>
                  <a:pt x="1947" y="0"/>
                </a:moveTo>
                <a:cubicBezTo>
                  <a:pt x="11403" y="856"/>
                  <a:pt x="19191" y="7786"/>
                  <a:pt x="21140" y="17077"/>
                </a:cubicBezTo>
              </a:path>
              <a:path w="21140" h="21512" stroke="0" extrusionOk="0">
                <a:moveTo>
                  <a:pt x="1947" y="0"/>
                </a:moveTo>
                <a:cubicBezTo>
                  <a:pt x="11403" y="856"/>
                  <a:pt x="19191" y="7786"/>
                  <a:pt x="21140" y="17077"/>
                </a:cubicBezTo>
                <a:lnTo>
                  <a:pt x="0" y="21512"/>
                </a:lnTo>
                <a:lnTo>
                  <a:pt x="1947" y="0"/>
                </a:lnTo>
                <a:close/>
              </a:path>
            </a:pathLst>
          </a:custGeom>
          <a:noFill/>
          <a:ln w="381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5631004" name="Line 28"/>
          <p:cNvSpPr>
            <a:spLocks noChangeShapeType="1"/>
          </p:cNvSpPr>
          <p:nvPr/>
        </p:nvSpPr>
        <p:spPr bwMode="auto">
          <a:xfrm rot="5400000" flipH="1">
            <a:off x="2845594" y="240507"/>
            <a:ext cx="15875" cy="4294187"/>
          </a:xfrm>
          <a:prstGeom prst="line">
            <a:avLst/>
          </a:prstGeom>
          <a:noFill/>
          <a:ln w="38100">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31005" name="Text Box 29"/>
          <p:cNvSpPr txBox="1">
            <a:spLocks noChangeArrowheads="1"/>
          </p:cNvSpPr>
          <p:nvPr/>
        </p:nvSpPr>
        <p:spPr bwMode="auto">
          <a:xfrm>
            <a:off x="25400" y="2181225"/>
            <a:ext cx="8731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46800" rIns="0" bIns="46800"/>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0" baseline="0">
                <a:solidFill>
                  <a:srgbClr val="FFFF00"/>
                </a:solidFill>
              </a:rPr>
              <a:t>GNP</a:t>
            </a:r>
            <a:r>
              <a:rPr lang="de-DE" altLang="en-US" sz="2200" b="0">
                <a:solidFill>
                  <a:srgbClr val="FFFF00"/>
                </a:solidFill>
              </a:rPr>
              <a:t>2</a:t>
            </a:r>
            <a:endParaRPr lang="el-GR" altLang="en-US" sz="2200" b="0">
              <a:solidFill>
                <a:srgbClr val="FFFF00"/>
              </a:solidFill>
            </a:endParaRPr>
          </a:p>
        </p:txBody>
      </p:sp>
      <p:sp>
        <p:nvSpPr>
          <p:cNvPr id="5631006" name="Rectangle 30"/>
          <p:cNvSpPr>
            <a:spLocks noChangeArrowheads="1"/>
          </p:cNvSpPr>
          <p:nvPr/>
        </p:nvSpPr>
        <p:spPr bwMode="auto">
          <a:xfrm>
            <a:off x="215900" y="3055938"/>
            <a:ext cx="2246313" cy="679450"/>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rgbClr val="0033CC"/>
                </a:solidFill>
              </a:rPr>
              <a:t>Interest payments to foreign savers</a:t>
            </a:r>
            <a:endParaRPr lang="en-US" altLang="en-US" sz="2000" b="0">
              <a:solidFill>
                <a:srgbClr val="0033CC"/>
              </a:solidFill>
            </a:endParaRPr>
          </a:p>
        </p:txBody>
      </p:sp>
      <p:sp>
        <p:nvSpPr>
          <p:cNvPr id="5631007" name="AutoShape 31"/>
          <p:cNvSpPr>
            <a:spLocks/>
          </p:cNvSpPr>
          <p:nvPr/>
        </p:nvSpPr>
        <p:spPr bwMode="auto">
          <a:xfrm>
            <a:off x="2705100" y="2374900"/>
            <a:ext cx="160338" cy="177800"/>
          </a:xfrm>
          <a:prstGeom prst="leftBrace">
            <a:avLst>
              <a:gd name="adj1" fmla="val 9241"/>
              <a:gd name="adj2" fmla="val 50000"/>
            </a:avLst>
          </a:prstGeom>
          <a:noFill/>
          <a:ln w="28575">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631008" name="Line 32"/>
          <p:cNvSpPr>
            <a:spLocks noChangeShapeType="1"/>
          </p:cNvSpPr>
          <p:nvPr/>
        </p:nvSpPr>
        <p:spPr bwMode="auto">
          <a:xfrm flipH="1">
            <a:off x="1612900" y="2463800"/>
            <a:ext cx="1104900" cy="6096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81953" name="Rectangle 33"/>
          <p:cNvSpPr>
            <a:spLocks noChangeArrowheads="1"/>
          </p:cNvSpPr>
          <p:nvPr/>
        </p:nvSpPr>
        <p:spPr bwMode="auto">
          <a:xfrm>
            <a:off x="5314950" y="4071938"/>
            <a:ext cx="3689350" cy="1927225"/>
          </a:xfrm>
          <a:prstGeom prst="rect">
            <a:avLst/>
          </a:prstGeom>
          <a:solidFill>
            <a:srgbClr val="FFFF99"/>
          </a:solidFill>
          <a:ln w="28575">
            <a:solidFill>
              <a:srgbClr val="FF0000"/>
            </a:solidFill>
            <a:miter lim="800000"/>
            <a:headEnd/>
            <a:tailEnd/>
          </a:ln>
        </p:spPr>
        <p:txBody>
          <a:bodyPr lIns="0" tIns="46038" rIns="0"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rgbClr val="0033CC"/>
                </a:solidFill>
              </a:rPr>
              <a:t>Part of the foreign GDP flows in the form of interest payments to the domestic economy. Therefore, the incomes of the residents decrease somewhat less than GDP.</a:t>
            </a:r>
            <a:endParaRPr lang="de-DE" altLang="en-US" sz="2000" b="0" baseline="0">
              <a:solidFill>
                <a:srgbClr val="0033CC"/>
              </a:solidFill>
            </a:endParaRPr>
          </a:p>
        </p:txBody>
      </p:sp>
      <p:sp>
        <p:nvSpPr>
          <p:cNvPr id="5631010" name="Line 34"/>
          <p:cNvSpPr>
            <a:spLocks noChangeShapeType="1"/>
          </p:cNvSpPr>
          <p:nvPr/>
        </p:nvSpPr>
        <p:spPr bwMode="auto">
          <a:xfrm rot="5400000" flipH="1">
            <a:off x="1654175" y="2479675"/>
            <a:ext cx="16510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10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10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10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1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100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31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1004" grpId="0" animBg="1"/>
      <p:bldP spid="5631005" grpId="0"/>
      <p:bldP spid="5631006" grpId="0" animBg="1"/>
      <p:bldP spid="5631007" grpId="0" animBg="1"/>
      <p:bldP spid="5631008" grpId="0" animBg="1"/>
      <p:bldP spid="5631010"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766711B4-2238-4D1A-9848-B65CF64C2DA7}" type="slidenum">
              <a:rPr lang="de-DE" altLang="en-US" sz="1600" baseline="-25000" smtClean="0">
                <a:solidFill>
                  <a:srgbClr val="FFFFFF"/>
                </a:solidFill>
              </a:rPr>
              <a:pPr>
                <a:spcBef>
                  <a:spcPct val="0"/>
                </a:spcBef>
                <a:buClrTx/>
                <a:buFontTx/>
                <a:buNone/>
              </a:pPr>
              <a:t>49</a:t>
            </a:fld>
            <a:r>
              <a:rPr lang="de-DE" altLang="en-US" sz="1600" baseline="-25000">
                <a:solidFill>
                  <a:srgbClr val="FFFFFF"/>
                </a:solidFill>
              </a:rPr>
              <a:t> -</a:t>
            </a:r>
          </a:p>
        </p:txBody>
      </p:sp>
      <p:sp>
        <p:nvSpPr>
          <p:cNvPr id="8806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7205890" name="Rectangle 2"/>
          <p:cNvSpPr>
            <a:spLocks noGrp="1" noChangeArrowheads="1"/>
          </p:cNvSpPr>
          <p:nvPr>
            <p:ph type="title" idx="4294967295"/>
          </p:nvPr>
        </p:nvSpPr>
        <p:spPr>
          <a:xfrm>
            <a:off x="254000" y="131763"/>
            <a:ext cx="8666163" cy="1143000"/>
          </a:xfrm>
        </p:spPr>
        <p:txBody>
          <a:bodyPr/>
          <a:lstStyle/>
          <a:p>
            <a:pPr eaLnBrk="1" hangingPunct="1">
              <a:defRPr/>
            </a:pPr>
            <a:r>
              <a:rPr lang="de-DE" dirty="0"/>
              <a:t>International Economics</a:t>
            </a:r>
          </a:p>
        </p:txBody>
      </p:sp>
      <p:sp>
        <p:nvSpPr>
          <p:cNvPr id="7205891" name="Rectangle 3"/>
          <p:cNvSpPr>
            <a:spLocks noGrp="1" noChangeArrowheads="1"/>
          </p:cNvSpPr>
          <p:nvPr>
            <p:ph type="body" idx="4294967295"/>
          </p:nvPr>
        </p:nvSpPr>
        <p:spPr>
          <a:xfrm>
            <a:off x="477838" y="1347788"/>
            <a:ext cx="8318500" cy="5213350"/>
          </a:xfrm>
        </p:spPr>
        <p:txBody>
          <a:bodyPr/>
          <a:lstStyle/>
          <a:p>
            <a:pPr marL="571500" indent="-571500" eaLnBrk="1" hangingPunct="1">
              <a:buFont typeface="Arial Unicode MS" pitchFamily="34" charset="-128"/>
              <a:buNone/>
              <a:defRPr/>
            </a:pPr>
            <a:r>
              <a:rPr lang="en-US" sz="2200" dirty="0">
                <a:solidFill>
                  <a:srgbClr val="FFFF00"/>
                </a:solidFill>
              </a:rPr>
              <a:t>2. Economic Growth in Open Economies</a:t>
            </a:r>
            <a:endParaRPr lang="de-DE" sz="2200" dirty="0">
              <a:solidFill>
                <a:srgbClr val="FFFF00"/>
              </a:solidFill>
            </a:endParaRPr>
          </a:p>
          <a:p>
            <a:pPr marL="571500" indent="-571500" eaLnBrk="1" hangingPunct="1">
              <a:buFont typeface="Arial Unicode MS" pitchFamily="34" charset="-128"/>
              <a:buNone/>
              <a:defRPr/>
            </a:pPr>
            <a:r>
              <a:rPr lang="de-DE" sz="2200" dirty="0">
                <a:solidFill>
                  <a:srgbClr val="FFFF00"/>
                </a:solidFill>
              </a:rPr>
              <a:t>    </a:t>
            </a:r>
            <a:r>
              <a:rPr lang="en-US" sz="2200" dirty="0">
                <a:solidFill>
                  <a:srgbClr val="FFFF00"/>
                </a:solidFill>
              </a:rPr>
              <a:t>2.1. The Balance of Payments</a:t>
            </a:r>
            <a:endParaRPr lang="de-DE" sz="2200" dirty="0">
              <a:solidFill>
                <a:srgbClr val="FFFF00"/>
              </a:solidFill>
            </a:endParaRPr>
          </a:p>
          <a:p>
            <a:pPr marL="571500" indent="-571500" eaLnBrk="1" hangingPunct="1">
              <a:buFont typeface="Arial Unicode MS" pitchFamily="34" charset="-128"/>
              <a:buNone/>
              <a:defRPr/>
            </a:pPr>
            <a:r>
              <a:rPr lang="de-DE" sz="2200" dirty="0">
                <a:solidFill>
                  <a:srgbClr val="FFFF00"/>
                </a:solidFill>
              </a:rPr>
              <a:t>    2.2. The Solow-Swan Model</a:t>
            </a:r>
            <a:endParaRPr lang="en-US" sz="2200" dirty="0">
              <a:solidFill>
                <a:srgbClr val="FFFF00"/>
              </a:solidFill>
            </a:endParaRPr>
          </a:p>
          <a:p>
            <a:pPr marL="571500" indent="-571500" eaLnBrk="1" hangingPunct="1">
              <a:buFont typeface="Arial Unicode MS" pitchFamily="34" charset="-128"/>
              <a:buNone/>
              <a:defRPr/>
            </a:pPr>
            <a:r>
              <a:rPr lang="en-US" sz="2200" dirty="0">
                <a:solidFill>
                  <a:srgbClr val="FFFF00"/>
                </a:solidFill>
              </a:rPr>
              <a:t>    2.3. Economic Policy Conclusions</a:t>
            </a:r>
          </a:p>
        </p:txBody>
      </p:sp>
    </p:spTree>
    <p:extLst>
      <p:ext uri="{BB962C8B-B14F-4D97-AF65-F5344CB8AC3E}">
        <p14:creationId xmlns:p14="http://schemas.microsoft.com/office/powerpoint/2010/main" val="328979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78D400D1-2170-40A0-9C81-3DB11FE8C7D1}" type="slidenum">
              <a:rPr lang="de-DE" altLang="en-US" sz="1600" baseline="-25000" smtClean="0">
                <a:solidFill>
                  <a:srgbClr val="FFFFFF"/>
                </a:solidFill>
              </a:rPr>
              <a:pPr>
                <a:spcBef>
                  <a:spcPct val="0"/>
                </a:spcBef>
                <a:buClrTx/>
                <a:buFontTx/>
                <a:buNone/>
              </a:pPr>
              <a:t>5</a:t>
            </a:fld>
            <a:r>
              <a:rPr lang="de-DE" altLang="en-US" sz="1600" baseline="-25000">
                <a:solidFill>
                  <a:srgbClr val="FFFFFF"/>
                </a:solidFill>
              </a:rPr>
              <a:t> -</a:t>
            </a:r>
          </a:p>
        </p:txBody>
      </p:sp>
      <p:sp>
        <p:nvSpPr>
          <p:cNvPr id="3481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7603204" name="Rectangle 4"/>
          <p:cNvSpPr>
            <a:spLocks noGrp="1" noChangeArrowheads="1"/>
          </p:cNvSpPr>
          <p:nvPr>
            <p:ph type="title" idx="4294967295"/>
          </p:nvPr>
        </p:nvSpPr>
        <p:spPr/>
        <p:txBody>
          <a:bodyPr/>
          <a:lstStyle/>
          <a:p>
            <a:pPr eaLnBrk="1" hangingPunct="1">
              <a:defRPr/>
            </a:pPr>
            <a:r>
              <a:rPr lang="en-US" dirty="0"/>
              <a:t>2. Economic Growth in Open Economies</a:t>
            </a:r>
            <a:br>
              <a:rPr lang="de-DE" dirty="0"/>
            </a:br>
            <a:r>
              <a:rPr lang="en-US" sz="2200" dirty="0"/>
              <a:t>2.1. The Balance of Payments</a:t>
            </a:r>
            <a:endParaRPr lang="de-DE" sz="2200" dirty="0"/>
          </a:p>
        </p:txBody>
      </p:sp>
      <p:sp>
        <p:nvSpPr>
          <p:cNvPr id="8" name="Text Box 4"/>
          <p:cNvSpPr txBox="1">
            <a:spLocks noChangeArrowheads="1"/>
          </p:cNvSpPr>
          <p:nvPr/>
        </p:nvSpPr>
        <p:spPr bwMode="auto">
          <a:xfrm>
            <a:off x="442913" y="1271588"/>
            <a:ext cx="8701087"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r>
              <a:rPr lang="en-US" altLang="en-US" b="0" baseline="0" dirty="0">
                <a:solidFill>
                  <a:srgbClr val="FFFFFF"/>
                </a:solidFill>
                <a:cs typeface="Arial" charset="0"/>
              </a:rPr>
              <a:t>It is easy to derive the balance of payments of a country from the expenditure account of GDP (cf. Macroeconomics Chapter 1.3.2) and the government budget constraint.</a:t>
            </a:r>
          </a:p>
          <a:p>
            <a:pPr eaLnBrk="1" hangingPunct="1"/>
            <a:r>
              <a:rPr lang="de-DE" altLang="en-US" b="0" baseline="0" dirty="0">
                <a:solidFill>
                  <a:srgbClr val="FFC000"/>
                </a:solidFill>
                <a:cs typeface="Arial" charset="0"/>
              </a:rPr>
              <a:t>E</a:t>
            </a:r>
            <a:r>
              <a:rPr lang="en-US" altLang="en-US" b="0" baseline="0" dirty="0" err="1">
                <a:solidFill>
                  <a:srgbClr val="FFC000"/>
                </a:solidFill>
                <a:cs typeface="Arial" charset="0"/>
              </a:rPr>
              <a:t>xpenditure</a:t>
            </a:r>
            <a:r>
              <a:rPr lang="en-US" altLang="en-US" b="0" baseline="0" dirty="0">
                <a:solidFill>
                  <a:srgbClr val="FFC000"/>
                </a:solidFill>
                <a:cs typeface="Arial" charset="0"/>
              </a:rPr>
              <a:t> account of GDP </a:t>
            </a:r>
            <a:r>
              <a:rPr lang="de-DE" altLang="en-US" b="0" baseline="0" dirty="0">
                <a:solidFill>
                  <a:srgbClr val="FFFFFF"/>
                </a:solidFill>
                <a:cs typeface="Arial" charset="0"/>
              </a:rPr>
              <a:t>:</a:t>
            </a:r>
            <a:endParaRPr lang="de-DE" altLang="en-US" sz="2500" b="0" baseline="0" dirty="0">
              <a:solidFill>
                <a:srgbClr val="FFFFFF"/>
              </a:solidFill>
              <a:cs typeface="Arial" charset="0"/>
            </a:endParaRPr>
          </a:p>
          <a:p>
            <a:pPr eaLnBrk="1" hangingPunct="1">
              <a:buFont typeface="Arial Unicode MS" pitchFamily="34" charset="-128"/>
              <a:buNone/>
            </a:pPr>
            <a:r>
              <a:rPr lang="de-DE" altLang="en-US" sz="2500" b="0" baseline="0" dirty="0">
                <a:solidFill>
                  <a:srgbClr val="FFFFFF"/>
                </a:solidFill>
                <a:cs typeface="Arial" charset="0"/>
              </a:rPr>
              <a:t>    	         </a:t>
            </a:r>
            <a:r>
              <a:rPr lang="de-DE" altLang="en-US" sz="2300" b="0" baseline="0" dirty="0">
                <a:solidFill>
                  <a:srgbClr val="FFFFFF"/>
                </a:solidFill>
                <a:cs typeface="Arial" charset="0"/>
              </a:rPr>
              <a:t>GDP (=Y) =    </a:t>
            </a:r>
            <a:r>
              <a:rPr lang="de-DE" altLang="en-US" sz="2300" b="0" baseline="0" dirty="0" err="1">
                <a:solidFill>
                  <a:srgbClr val="00FF00"/>
                </a:solidFill>
                <a:cs typeface="Arial" charset="0"/>
              </a:rPr>
              <a:t>Consumption</a:t>
            </a:r>
            <a:r>
              <a:rPr lang="de-DE" altLang="en-US" sz="2300" b="0" baseline="0" dirty="0">
                <a:solidFill>
                  <a:srgbClr val="FFFFFF"/>
                </a:solidFill>
                <a:cs typeface="Arial" charset="0"/>
              </a:rPr>
              <a:t> </a:t>
            </a:r>
            <a:r>
              <a:rPr lang="de-DE" altLang="en-US" sz="2300" b="0" baseline="0" dirty="0" err="1">
                <a:solidFill>
                  <a:srgbClr val="FFFFFF"/>
                </a:solidFill>
                <a:cs typeface="Arial" charset="0"/>
              </a:rPr>
              <a:t>of</a:t>
            </a:r>
            <a:r>
              <a:rPr lang="de-DE" altLang="en-US" sz="2300" b="0" baseline="0" dirty="0">
                <a:solidFill>
                  <a:srgbClr val="FFFFFF"/>
                </a:solidFill>
                <a:cs typeface="Arial" charset="0"/>
              </a:rPr>
              <a:t> </a:t>
            </a:r>
            <a:r>
              <a:rPr lang="de-DE" altLang="en-US" sz="2300" b="0" baseline="0" dirty="0" err="1">
                <a:solidFill>
                  <a:srgbClr val="FFFFFF"/>
                </a:solidFill>
                <a:cs typeface="Arial" charset="0"/>
              </a:rPr>
              <a:t>Housholds</a:t>
            </a:r>
            <a:r>
              <a:rPr lang="de-DE" altLang="en-US" sz="2300" b="0" baseline="0" dirty="0">
                <a:solidFill>
                  <a:srgbClr val="FFFFFF"/>
                </a:solidFill>
                <a:cs typeface="Arial" charset="0"/>
              </a:rPr>
              <a:t> (= C)</a:t>
            </a:r>
          </a:p>
          <a:p>
            <a:pPr eaLnBrk="1" hangingPunct="1">
              <a:buFont typeface="Arial Unicode MS" pitchFamily="34" charset="-128"/>
              <a:buNone/>
            </a:pPr>
            <a:r>
              <a:rPr lang="de-DE" altLang="en-US" sz="2300" b="0" baseline="0" dirty="0">
                <a:solidFill>
                  <a:srgbClr val="FFFFFF"/>
                </a:solidFill>
                <a:cs typeface="Arial" charset="0"/>
              </a:rPr>
              <a:t>           		                  + </a:t>
            </a:r>
            <a:r>
              <a:rPr lang="de-DE" altLang="en-US" sz="2300" b="0" baseline="0" dirty="0">
                <a:solidFill>
                  <a:srgbClr val="00FF00"/>
                </a:solidFill>
                <a:cs typeface="Arial" charset="0"/>
              </a:rPr>
              <a:t>Net </a:t>
            </a:r>
            <a:r>
              <a:rPr lang="de-DE" altLang="en-US" sz="2300" b="0" baseline="0" dirty="0" err="1">
                <a:solidFill>
                  <a:srgbClr val="00FF00"/>
                </a:solidFill>
                <a:cs typeface="Arial" charset="0"/>
              </a:rPr>
              <a:t>investment</a:t>
            </a:r>
            <a:r>
              <a:rPr lang="de-DE" altLang="en-US" sz="2300" b="0" baseline="0" dirty="0">
                <a:solidFill>
                  <a:srgbClr val="FFFFFF"/>
                </a:solidFill>
                <a:cs typeface="Arial" charset="0"/>
              </a:rPr>
              <a:t> (= I)</a:t>
            </a:r>
          </a:p>
          <a:p>
            <a:pPr eaLnBrk="1" hangingPunct="1">
              <a:buFont typeface="Arial Unicode MS" pitchFamily="34" charset="-128"/>
              <a:buNone/>
            </a:pPr>
            <a:r>
              <a:rPr lang="de-DE" altLang="en-US" sz="2300" b="0" baseline="0" dirty="0">
                <a:solidFill>
                  <a:srgbClr val="FFFFFF"/>
                </a:solidFill>
                <a:cs typeface="Arial" charset="0"/>
              </a:rPr>
              <a:t>		                             + </a:t>
            </a:r>
            <a:r>
              <a:rPr lang="de-DE" altLang="en-US" sz="2300" b="0" baseline="0" dirty="0">
                <a:solidFill>
                  <a:srgbClr val="00FF00"/>
                </a:solidFill>
                <a:cs typeface="Arial" charset="0"/>
              </a:rPr>
              <a:t>Capital </a:t>
            </a:r>
            <a:r>
              <a:rPr lang="de-DE" altLang="en-US" sz="2300" b="0" baseline="0" dirty="0" err="1">
                <a:solidFill>
                  <a:srgbClr val="00FF00"/>
                </a:solidFill>
                <a:cs typeface="Arial" charset="0"/>
              </a:rPr>
              <a:t>depreciation</a:t>
            </a:r>
            <a:r>
              <a:rPr lang="de-DE" altLang="en-US" sz="2300" b="0" baseline="0" dirty="0">
                <a:solidFill>
                  <a:srgbClr val="FFFFFF"/>
                </a:solidFill>
                <a:cs typeface="Arial" charset="0"/>
              </a:rPr>
              <a:t> (= </a:t>
            </a:r>
            <a:r>
              <a:rPr lang="el-GR" altLang="en-US" sz="2300" b="0" baseline="0" dirty="0">
                <a:solidFill>
                  <a:srgbClr val="FFFFFF"/>
                </a:solidFill>
                <a:cs typeface="Arial" charset="0"/>
              </a:rPr>
              <a:t>λ</a:t>
            </a:r>
            <a:r>
              <a:rPr lang="de-DE" altLang="en-US" sz="2300" b="0" baseline="0" dirty="0">
                <a:solidFill>
                  <a:srgbClr val="FFFFFF"/>
                </a:solidFill>
                <a:cs typeface="Arial" charset="0"/>
              </a:rPr>
              <a:t> </a:t>
            </a:r>
            <a:r>
              <a:rPr lang="de-DE" altLang="en-US" sz="2300" b="0" baseline="0" dirty="0">
                <a:solidFill>
                  <a:srgbClr val="FFFFFF"/>
                </a:solidFill>
                <a:cs typeface="Times New Roman" pitchFamily="18" charset="0"/>
              </a:rPr>
              <a:t>*K)</a:t>
            </a:r>
          </a:p>
          <a:p>
            <a:pPr eaLnBrk="1" hangingPunct="1">
              <a:buFont typeface="Arial Unicode MS" pitchFamily="34" charset="-128"/>
              <a:buNone/>
            </a:pPr>
            <a:r>
              <a:rPr lang="de-DE" altLang="en-US" sz="2300" b="0" baseline="0" dirty="0">
                <a:solidFill>
                  <a:srgbClr val="FFFFFF"/>
                </a:solidFill>
                <a:cs typeface="Arial" charset="0"/>
              </a:rPr>
              <a:t>           		     </a:t>
            </a:r>
            <a:r>
              <a:rPr lang="de-DE" altLang="en-US" sz="2000" b="0" baseline="0" dirty="0">
                <a:solidFill>
                  <a:srgbClr val="66FFFF"/>
                </a:solidFill>
                <a:cs typeface="Arial" charset="0"/>
              </a:rPr>
              <a:t>               </a:t>
            </a:r>
            <a:r>
              <a:rPr lang="de-DE" altLang="en-US" sz="2300" b="0" baseline="0" dirty="0">
                <a:solidFill>
                  <a:srgbClr val="FFFFFF"/>
                </a:solidFill>
                <a:cs typeface="Arial" charset="0"/>
              </a:rPr>
              <a:t>+ </a:t>
            </a:r>
            <a:r>
              <a:rPr lang="de-DE" altLang="en-US" sz="2300" b="0" baseline="0" dirty="0">
                <a:solidFill>
                  <a:srgbClr val="00FF00"/>
                </a:solidFill>
                <a:cs typeface="Arial" charset="0"/>
              </a:rPr>
              <a:t>Government </a:t>
            </a:r>
            <a:r>
              <a:rPr lang="de-DE" altLang="en-US" sz="2300" b="0" baseline="0" dirty="0" err="1">
                <a:solidFill>
                  <a:srgbClr val="00FF00"/>
                </a:solidFill>
                <a:cs typeface="Arial" charset="0"/>
              </a:rPr>
              <a:t>consumption</a:t>
            </a:r>
            <a:r>
              <a:rPr lang="de-DE" altLang="en-US" sz="2300" b="0" baseline="0" dirty="0">
                <a:solidFill>
                  <a:srgbClr val="FFFFFF"/>
                </a:solidFill>
                <a:cs typeface="Arial" charset="0"/>
              </a:rPr>
              <a:t> (= G)</a:t>
            </a:r>
          </a:p>
          <a:p>
            <a:pPr eaLnBrk="1" hangingPunct="1">
              <a:buFont typeface="Arial Unicode MS" pitchFamily="34" charset="-128"/>
              <a:buNone/>
            </a:pPr>
            <a:r>
              <a:rPr lang="de-DE" altLang="en-US" sz="2300" b="0" baseline="0" dirty="0">
                <a:solidFill>
                  <a:srgbClr val="FFFFFF"/>
                </a:solidFill>
                <a:cs typeface="Arial" charset="0"/>
              </a:rPr>
              <a:t>		                             + </a:t>
            </a:r>
            <a:r>
              <a:rPr lang="de-DE" altLang="en-US" sz="2300" b="0" baseline="0" dirty="0">
                <a:solidFill>
                  <a:srgbClr val="00FF00"/>
                </a:solidFill>
                <a:cs typeface="Arial" charset="0"/>
              </a:rPr>
              <a:t>Exports</a:t>
            </a:r>
            <a:r>
              <a:rPr lang="de-DE" altLang="en-US" sz="2300" b="0" baseline="0" dirty="0">
                <a:solidFill>
                  <a:srgbClr val="FFFFFF"/>
                </a:solidFill>
                <a:cs typeface="Arial" charset="0"/>
              </a:rPr>
              <a:t> (= X) ./. </a:t>
            </a:r>
            <a:r>
              <a:rPr lang="de-DE" altLang="en-US" sz="2300" b="0" baseline="0" dirty="0">
                <a:solidFill>
                  <a:srgbClr val="00FF00"/>
                </a:solidFill>
                <a:cs typeface="Arial" charset="0"/>
              </a:rPr>
              <a:t>Imports</a:t>
            </a:r>
            <a:r>
              <a:rPr lang="de-DE" altLang="en-US" sz="2300" b="0" baseline="0" dirty="0">
                <a:solidFill>
                  <a:srgbClr val="FFFFFF"/>
                </a:solidFill>
                <a:cs typeface="Arial" charset="0"/>
              </a:rPr>
              <a:t> (= M)</a:t>
            </a:r>
          </a:p>
          <a:p>
            <a:pPr eaLnBrk="1" hangingPunct="1"/>
            <a:r>
              <a:rPr lang="de-DE" altLang="en-US" b="0" baseline="0" dirty="0">
                <a:solidFill>
                  <a:srgbClr val="FFC000"/>
                </a:solidFill>
                <a:cs typeface="Arial" charset="0"/>
              </a:rPr>
              <a:t>G</a:t>
            </a:r>
            <a:r>
              <a:rPr lang="en-US" altLang="en-US" b="0" baseline="0" dirty="0" err="1">
                <a:solidFill>
                  <a:srgbClr val="FFC000"/>
                </a:solidFill>
                <a:cs typeface="Arial" charset="0"/>
              </a:rPr>
              <a:t>overnment</a:t>
            </a:r>
            <a:r>
              <a:rPr lang="en-US" altLang="en-US" b="0" baseline="0" dirty="0">
                <a:solidFill>
                  <a:srgbClr val="FFC000"/>
                </a:solidFill>
                <a:cs typeface="Arial" charset="0"/>
              </a:rPr>
              <a:t> budget constraint </a:t>
            </a:r>
            <a:r>
              <a:rPr lang="de-DE" altLang="en-US" b="0" baseline="0" dirty="0">
                <a:solidFill>
                  <a:srgbClr val="FFFFFF"/>
                </a:solidFill>
                <a:cs typeface="Arial" charset="0"/>
              </a:rPr>
              <a:t>:</a:t>
            </a:r>
          </a:p>
          <a:p>
            <a:pPr eaLnBrk="1" hangingPunct="1">
              <a:buFont typeface="Arial Unicode MS" pitchFamily="34" charset="-128"/>
              <a:buNone/>
            </a:pPr>
            <a:r>
              <a:rPr lang="de-DE" altLang="en-US" sz="2300" b="0" baseline="0" dirty="0">
                <a:solidFill>
                  <a:srgbClr val="FFFFFF"/>
                </a:solidFill>
                <a:cs typeface="Arial" charset="0"/>
              </a:rPr>
              <a:t>    Government </a:t>
            </a:r>
            <a:r>
              <a:rPr lang="de-DE" altLang="en-US" sz="2300" b="0" baseline="0" dirty="0" err="1">
                <a:solidFill>
                  <a:srgbClr val="FFFFFF"/>
                </a:solidFill>
                <a:cs typeface="Arial" charset="0"/>
              </a:rPr>
              <a:t>consumption</a:t>
            </a:r>
            <a:r>
              <a:rPr lang="de-DE" altLang="en-US" sz="2300" b="0" baseline="0" dirty="0">
                <a:solidFill>
                  <a:srgbClr val="FFFFFF"/>
                </a:solidFill>
                <a:cs typeface="Arial" charset="0"/>
              </a:rPr>
              <a:t> (=G) =     </a:t>
            </a:r>
            <a:r>
              <a:rPr lang="de-DE" altLang="en-US" sz="2300" b="0" baseline="0" dirty="0" err="1">
                <a:solidFill>
                  <a:srgbClr val="00FF00"/>
                </a:solidFill>
                <a:cs typeface="Arial" charset="0"/>
              </a:rPr>
              <a:t>Tax</a:t>
            </a:r>
            <a:r>
              <a:rPr lang="de-DE" altLang="en-US" sz="2300" b="0" baseline="0" dirty="0">
                <a:solidFill>
                  <a:srgbClr val="00FF00"/>
                </a:solidFill>
                <a:cs typeface="Arial" charset="0"/>
              </a:rPr>
              <a:t> </a:t>
            </a:r>
            <a:r>
              <a:rPr lang="de-DE" altLang="en-US" sz="2300" b="0" baseline="0" dirty="0" err="1">
                <a:solidFill>
                  <a:srgbClr val="00FF00"/>
                </a:solidFill>
                <a:cs typeface="Arial" charset="0"/>
              </a:rPr>
              <a:t>payments</a:t>
            </a:r>
            <a:r>
              <a:rPr lang="de-DE" altLang="en-US" sz="2300" b="0" baseline="0" dirty="0">
                <a:solidFill>
                  <a:srgbClr val="FFFFFF"/>
                </a:solidFill>
                <a:cs typeface="Arial" charset="0"/>
              </a:rPr>
              <a:t> (=T)</a:t>
            </a:r>
          </a:p>
          <a:p>
            <a:pPr eaLnBrk="1" hangingPunct="1">
              <a:buFont typeface="Arial Unicode MS" pitchFamily="34" charset="-128"/>
              <a:buNone/>
            </a:pPr>
            <a:r>
              <a:rPr lang="de-DE" altLang="en-US" sz="2300" b="0" baseline="0" dirty="0">
                <a:solidFill>
                  <a:srgbClr val="FFFFFF"/>
                </a:solidFill>
                <a:cs typeface="Arial" charset="0"/>
              </a:rPr>
              <a:t>              		                         + </a:t>
            </a:r>
            <a:r>
              <a:rPr lang="de-DE" altLang="en-US" sz="2300" b="0" baseline="0" dirty="0">
                <a:solidFill>
                  <a:srgbClr val="00FF00"/>
                </a:solidFill>
                <a:cs typeface="Arial" charset="0"/>
              </a:rPr>
              <a:t>New </a:t>
            </a:r>
            <a:r>
              <a:rPr lang="de-DE" altLang="en-US" sz="2300" b="0" baseline="0" dirty="0" err="1">
                <a:solidFill>
                  <a:srgbClr val="00FF00"/>
                </a:solidFill>
                <a:cs typeface="Arial" charset="0"/>
              </a:rPr>
              <a:t>indebtedness</a:t>
            </a:r>
            <a:r>
              <a:rPr lang="de-DE" altLang="en-US" sz="2300" b="0" baseline="0" dirty="0">
                <a:solidFill>
                  <a:srgbClr val="FFFFFF"/>
                </a:solidFill>
                <a:cs typeface="Arial" charset="0"/>
              </a:rPr>
              <a:t> (=D</a:t>
            </a:r>
            <a:r>
              <a:rPr lang="de-DE" altLang="en-US" sz="2300" b="0" dirty="0">
                <a:solidFill>
                  <a:srgbClr val="FFFFFF"/>
                </a:solidFill>
                <a:cs typeface="Arial" charset="0"/>
              </a:rPr>
              <a:t>G</a:t>
            </a:r>
            <a:r>
              <a:rPr lang="de-DE" altLang="en-US" sz="2300" b="0" baseline="0" dirty="0">
                <a:solidFill>
                  <a:srgbClr val="FFFFFF"/>
                </a:solidFill>
                <a:cs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CB29BF88-EE6D-4705-9141-3AABEFAFB7D1}" type="slidenum">
              <a:rPr lang="de-DE" altLang="en-US" sz="1600" smtClean="0"/>
              <a:pPr>
                <a:spcBef>
                  <a:spcPct val="0"/>
                </a:spcBef>
                <a:buClrTx/>
                <a:buFontTx/>
                <a:buNone/>
              </a:pPr>
              <a:t>50</a:t>
            </a:fld>
            <a:r>
              <a:rPr lang="de-DE" altLang="en-US" sz="1600"/>
              <a:t> -</a:t>
            </a:r>
          </a:p>
        </p:txBody>
      </p:sp>
      <p:sp>
        <p:nvSpPr>
          <p:cNvPr id="829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5268482" name="Rectangle 2"/>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2.3. </a:t>
            </a:r>
            <a:r>
              <a:rPr lang="de-DE" sz="2600" dirty="0" err="1"/>
              <a:t>Economic</a:t>
            </a:r>
            <a:r>
              <a:rPr lang="de-DE" sz="2600" dirty="0"/>
              <a:t> Policy </a:t>
            </a:r>
            <a:r>
              <a:rPr lang="de-DE" sz="2600" dirty="0" err="1"/>
              <a:t>Conclusions</a:t>
            </a:r>
            <a:endParaRPr lang="de-DE" sz="2600" dirty="0"/>
          </a:p>
        </p:txBody>
      </p:sp>
      <p:sp>
        <p:nvSpPr>
          <p:cNvPr id="5268483" name="Rectangle 3"/>
          <p:cNvSpPr>
            <a:spLocks noGrp="1" noChangeArrowheads="1"/>
          </p:cNvSpPr>
          <p:nvPr>
            <p:ph type="body" idx="1"/>
          </p:nvPr>
        </p:nvSpPr>
        <p:spPr>
          <a:xfrm>
            <a:off x="457200" y="1171575"/>
            <a:ext cx="8455025" cy="5486400"/>
          </a:xfrm>
        </p:spPr>
        <p:txBody>
          <a:bodyPr/>
          <a:lstStyle/>
          <a:p>
            <a:pPr eaLnBrk="1" hangingPunct="1">
              <a:defRPr/>
            </a:pPr>
            <a:r>
              <a:rPr lang="de-DE" sz="2400" dirty="0" err="1"/>
              <a:t>Conclusions</a:t>
            </a:r>
            <a:r>
              <a:rPr lang="de-DE" sz="2400" dirty="0"/>
              <a:t>:</a:t>
            </a:r>
          </a:p>
          <a:p>
            <a:pPr marL="901700" lvl="1" indent="-279400" eaLnBrk="1" hangingPunct="1">
              <a:defRPr/>
            </a:pPr>
            <a:r>
              <a:rPr lang="en-US" sz="2200" dirty="0"/>
              <a:t>In order to keep a </a:t>
            </a:r>
            <a:r>
              <a:rPr lang="en-US" sz="2200" dirty="0">
                <a:solidFill>
                  <a:srgbClr val="00FF00"/>
                </a:solidFill>
              </a:rPr>
              <a:t>"high" domestic capital stock </a:t>
            </a:r>
            <a:r>
              <a:rPr lang="en-US" sz="2200" dirty="0"/>
              <a:t>(and thus a high GDP level) in the case of an open economy, savers must be able to receive </a:t>
            </a:r>
            <a:r>
              <a:rPr lang="en-US" sz="2200" dirty="0">
                <a:solidFill>
                  <a:srgbClr val="00FF00"/>
                </a:solidFill>
              </a:rPr>
              <a:t>a high interest rate</a:t>
            </a:r>
            <a:r>
              <a:rPr lang="en-US" sz="2200" dirty="0"/>
              <a:t> for their money in the domestic economy. </a:t>
            </a:r>
          </a:p>
          <a:p>
            <a:pPr marL="901700" lvl="1" indent="-279400" eaLnBrk="1" hangingPunct="1">
              <a:defRPr/>
            </a:pPr>
            <a:r>
              <a:rPr lang="en-US" sz="2200" dirty="0"/>
              <a:t>Consequently, there must be </a:t>
            </a:r>
            <a:r>
              <a:rPr lang="en-US" sz="2200" dirty="0">
                <a:solidFill>
                  <a:srgbClr val="00FF00"/>
                </a:solidFill>
              </a:rPr>
              <a:t>sufficient investment opportunities </a:t>
            </a:r>
            <a:r>
              <a:rPr lang="en-US" sz="2200" dirty="0"/>
              <a:t>with </a:t>
            </a:r>
            <a:r>
              <a:rPr lang="en-US" sz="2200" dirty="0">
                <a:solidFill>
                  <a:srgbClr val="00FF00"/>
                </a:solidFill>
              </a:rPr>
              <a:t>high yields </a:t>
            </a:r>
            <a:r>
              <a:rPr lang="en-US" sz="2200" dirty="0"/>
              <a:t>in the domestic economy.</a:t>
            </a:r>
            <a:endParaRPr lang="de-DE" sz="2200" dirty="0"/>
          </a:p>
          <a:p>
            <a:pPr marL="901700" lvl="1" indent="-279400" eaLnBrk="1" hangingPunct="1">
              <a:defRPr/>
            </a:pPr>
            <a:r>
              <a:rPr lang="en-US" sz="2200" dirty="0"/>
              <a:t>Only in this case, the </a:t>
            </a:r>
            <a:r>
              <a:rPr lang="en-US" sz="2200" dirty="0">
                <a:solidFill>
                  <a:srgbClr val="00FF00"/>
                </a:solidFill>
              </a:rPr>
              <a:t>domestic demand for credits is high enough</a:t>
            </a:r>
            <a:r>
              <a:rPr lang="en-US" sz="2200" dirty="0"/>
              <a:t> to prevent capital exports. </a:t>
            </a:r>
            <a:endParaRPr lang="de-DE" sz="2200" dirty="0"/>
          </a:p>
          <a:p>
            <a:pPr marL="901700" lvl="1" indent="-279400" eaLnBrk="1" hangingPunct="1">
              <a:defRPr/>
            </a:pPr>
            <a:r>
              <a:rPr lang="en-US" sz="2200" dirty="0"/>
              <a:t>The </a:t>
            </a:r>
            <a:r>
              <a:rPr lang="en-US" sz="2200" dirty="0">
                <a:solidFill>
                  <a:srgbClr val="00FF00"/>
                </a:solidFill>
              </a:rPr>
              <a:t>domestic investment demand </a:t>
            </a:r>
            <a:r>
              <a:rPr lang="en-US" sz="2200" dirty="0"/>
              <a:t>curve must therefore lie on a relatively </a:t>
            </a:r>
            <a:r>
              <a:rPr lang="en-US" sz="2200" dirty="0">
                <a:solidFill>
                  <a:srgbClr val="00FF00"/>
                </a:solidFill>
              </a:rPr>
              <a:t>"high" level</a:t>
            </a:r>
            <a:r>
              <a:rPr lang="en-US" sz="2200" dirty="0"/>
              <a:t>.</a:t>
            </a:r>
          </a:p>
          <a:p>
            <a:pPr marL="901700" lvl="1" indent="-279400" eaLnBrk="1" hangingPunct="1">
              <a:defRPr/>
            </a:pPr>
            <a:r>
              <a:rPr lang="en-US" sz="2400" dirty="0">
                <a:solidFill>
                  <a:srgbClr val="00FF00"/>
                </a:solidFill>
              </a:rPr>
              <a:t>How</a:t>
            </a:r>
            <a:r>
              <a:rPr lang="en-US" sz="2400" dirty="0"/>
              <a:t> can this be done?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68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68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68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68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68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9909A3CE-C860-4339-85F5-3B7C115FC648}" type="slidenum">
              <a:rPr lang="de-DE" altLang="en-US" sz="1600" smtClean="0"/>
              <a:pPr>
                <a:spcBef>
                  <a:spcPct val="0"/>
                </a:spcBef>
                <a:buClrTx/>
                <a:buFontTx/>
                <a:buNone/>
              </a:pPr>
              <a:t>51</a:t>
            </a:fld>
            <a:r>
              <a:rPr lang="de-DE" altLang="en-US" sz="1600"/>
              <a:t> -</a:t>
            </a:r>
          </a:p>
        </p:txBody>
      </p:sp>
      <p:sp>
        <p:nvSpPr>
          <p:cNvPr id="839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83972" name="Object 2"/>
          <p:cNvGraphicFramePr>
            <a:graphicFrameLocks/>
          </p:cNvGraphicFramePr>
          <p:nvPr/>
        </p:nvGraphicFramePr>
        <p:xfrm>
          <a:off x="1236663" y="1039813"/>
          <a:ext cx="6923087" cy="5422900"/>
        </p:xfrm>
        <a:graphic>
          <a:graphicData uri="http://schemas.openxmlformats.org/presentationml/2006/ole">
            <mc:AlternateContent xmlns:mc="http://schemas.openxmlformats.org/markup-compatibility/2006">
              <mc:Choice xmlns:v="urn:schemas-microsoft-com:vml" Requires="v">
                <p:oleObj spid="_x0000_s84210"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663" y="1039813"/>
                        <a:ext cx="6923087"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3" name="Arc 3"/>
          <p:cNvSpPr>
            <a:spLocks/>
          </p:cNvSpPr>
          <p:nvPr/>
        </p:nvSpPr>
        <p:spPr bwMode="auto">
          <a:xfrm flipH="1" flipV="1">
            <a:off x="2679700" y="1027113"/>
            <a:ext cx="5199063" cy="3956050"/>
          </a:xfrm>
          <a:custGeom>
            <a:avLst/>
            <a:gdLst>
              <a:gd name="T0" fmla="*/ 2147483647 w 21450"/>
              <a:gd name="T1" fmla="*/ 0 h 20305"/>
              <a:gd name="T2" fmla="*/ 2147483647 w 21450"/>
              <a:gd name="T3" fmla="*/ 2147483647 h 20305"/>
              <a:gd name="T4" fmla="*/ 0 w 21450"/>
              <a:gd name="T5" fmla="*/ 2147483647 h 20305"/>
              <a:gd name="T6" fmla="*/ 0 60000 65536"/>
              <a:gd name="T7" fmla="*/ 0 60000 65536"/>
              <a:gd name="T8" fmla="*/ 0 60000 65536"/>
              <a:gd name="T9" fmla="*/ 0 w 21450"/>
              <a:gd name="T10" fmla="*/ 0 h 20305"/>
              <a:gd name="T11" fmla="*/ 21450 w 21450"/>
              <a:gd name="T12" fmla="*/ 20305 h 20305"/>
            </a:gdLst>
            <a:ahLst/>
            <a:cxnLst>
              <a:cxn ang="T6">
                <a:pos x="T0" y="T1"/>
              </a:cxn>
              <a:cxn ang="T7">
                <a:pos x="T2" y="T3"/>
              </a:cxn>
              <a:cxn ang="T8">
                <a:pos x="T4" y="T5"/>
              </a:cxn>
            </a:cxnLst>
            <a:rect l="T9" t="T10" r="T11" b="T12"/>
            <a:pathLst>
              <a:path w="21450" h="20305" fill="none" extrusionOk="0">
                <a:moveTo>
                  <a:pt x="7367" y="0"/>
                </a:moveTo>
                <a:cubicBezTo>
                  <a:pt x="15042" y="2785"/>
                  <a:pt x="20491" y="9659"/>
                  <a:pt x="21450" y="17767"/>
                </a:cubicBezTo>
              </a:path>
              <a:path w="21450" h="20305" stroke="0" extrusionOk="0">
                <a:moveTo>
                  <a:pt x="7367" y="0"/>
                </a:moveTo>
                <a:cubicBezTo>
                  <a:pt x="15042" y="2785"/>
                  <a:pt x="20491" y="9659"/>
                  <a:pt x="21450" y="17767"/>
                </a:cubicBezTo>
                <a:lnTo>
                  <a:pt x="0" y="20305"/>
                </a:lnTo>
                <a:lnTo>
                  <a:pt x="7367"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83974" name="Line 4"/>
          <p:cNvSpPr>
            <a:spLocks noChangeShapeType="1"/>
          </p:cNvSpPr>
          <p:nvPr/>
        </p:nvSpPr>
        <p:spPr bwMode="auto">
          <a:xfrm flipH="1">
            <a:off x="1319213" y="3871913"/>
            <a:ext cx="27051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75" name="Line 5"/>
          <p:cNvSpPr>
            <a:spLocks noChangeShapeType="1"/>
          </p:cNvSpPr>
          <p:nvPr/>
        </p:nvSpPr>
        <p:spPr bwMode="auto">
          <a:xfrm>
            <a:off x="4038600" y="3886200"/>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76" name="Text Box 6"/>
          <p:cNvSpPr txBox="1">
            <a:spLocks noChangeArrowheads="1"/>
          </p:cNvSpPr>
          <p:nvPr/>
        </p:nvSpPr>
        <p:spPr bwMode="auto">
          <a:xfrm>
            <a:off x="215900" y="3624263"/>
            <a:ext cx="1066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a:t>
            </a:r>
            <a:r>
              <a:rPr lang="de-DE" altLang="en-US" sz="2400" b="0">
                <a:solidFill>
                  <a:srgbClr val="FFFF00"/>
                </a:solidFill>
              </a:rPr>
              <a:t>Autarky</a:t>
            </a:r>
            <a:endParaRPr lang="de-DE" altLang="en-US" sz="1800">
              <a:solidFill>
                <a:srgbClr val="FFFF00"/>
              </a:solidFill>
            </a:endParaRPr>
          </a:p>
        </p:txBody>
      </p:sp>
      <p:sp>
        <p:nvSpPr>
          <p:cNvPr id="83977" name="Text Box 7"/>
          <p:cNvSpPr txBox="1">
            <a:spLocks noChangeArrowheads="1"/>
          </p:cNvSpPr>
          <p:nvPr/>
        </p:nvSpPr>
        <p:spPr bwMode="auto">
          <a:xfrm>
            <a:off x="3819525" y="6205538"/>
            <a:ext cx="46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S</a:t>
            </a:r>
            <a:r>
              <a:rPr lang="de-DE" altLang="en-US" sz="1800" baseline="0">
                <a:solidFill>
                  <a:srgbClr val="FFFF00"/>
                </a:solidFill>
              </a:rPr>
              <a:t>  </a:t>
            </a:r>
          </a:p>
        </p:txBody>
      </p:sp>
      <p:sp>
        <p:nvSpPr>
          <p:cNvPr id="5633032" name="Rectangle 8"/>
          <p:cNvSpPr>
            <a:spLocks noGrp="1" noChangeArrowheads="1"/>
          </p:cNvSpPr>
          <p:nvPr>
            <p:ph type="title"/>
          </p:nvPr>
        </p:nvSpPr>
        <p:spPr>
          <a:xfrm>
            <a:off x="0" y="31750"/>
            <a:ext cx="9144000" cy="782638"/>
          </a:xfrm>
        </p:spPr>
        <p:txBody>
          <a:bodyPr/>
          <a:lstStyle/>
          <a:p>
            <a:pPr eaLnBrk="1" hangingPunct="1">
              <a:defRPr/>
            </a:pPr>
            <a:r>
              <a:rPr lang="en-US" sz="2400" dirty="0"/>
              <a:t>Capital Market in a Small Open Economy</a:t>
            </a:r>
            <a:endParaRPr lang="de-DE" sz="2400" dirty="0"/>
          </a:p>
        </p:txBody>
      </p:sp>
      <p:sp>
        <p:nvSpPr>
          <p:cNvPr id="83979" name="Text Box 9"/>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t>i</a:t>
            </a:r>
            <a:r>
              <a:rPr lang="de-DE" altLang="en-US" sz="1800" baseline="0"/>
              <a:t>  </a:t>
            </a:r>
          </a:p>
        </p:txBody>
      </p:sp>
      <p:sp>
        <p:nvSpPr>
          <p:cNvPr id="83980" name="Text Box 10"/>
          <p:cNvSpPr txBox="1">
            <a:spLocks noChangeArrowheads="1"/>
          </p:cNvSpPr>
          <p:nvPr/>
        </p:nvSpPr>
        <p:spPr bwMode="auto">
          <a:xfrm>
            <a:off x="6081713" y="4711700"/>
            <a:ext cx="28971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46800" rIns="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600" b="0" baseline="0">
                <a:solidFill>
                  <a:srgbClr val="66FFFF"/>
                </a:solidFill>
              </a:rPr>
              <a:t>I(i,K</a:t>
            </a:r>
            <a:r>
              <a:rPr lang="de-DE" altLang="en-US" sz="2400" b="0">
                <a:solidFill>
                  <a:srgbClr val="66FFFF"/>
                </a:solidFill>
              </a:rPr>
              <a:t>1</a:t>
            </a:r>
            <a:r>
              <a:rPr lang="de-DE" altLang="en-US" sz="2600" b="0" baseline="0">
                <a:solidFill>
                  <a:srgbClr val="66FFFF"/>
                </a:solidFill>
              </a:rPr>
              <a:t>,A</a:t>
            </a:r>
            <a:r>
              <a:rPr lang="de-DE" altLang="en-US" sz="2400" b="0">
                <a:solidFill>
                  <a:srgbClr val="66FFFF"/>
                </a:solidFill>
              </a:rPr>
              <a:t>1</a:t>
            </a:r>
            <a:r>
              <a:rPr lang="de-DE" altLang="en-US" sz="2600" b="0" baseline="0">
                <a:solidFill>
                  <a:srgbClr val="66FFFF"/>
                </a:solidFill>
              </a:rPr>
              <a:t>,P</a:t>
            </a:r>
            <a:r>
              <a:rPr lang="de-DE" altLang="en-US" sz="2400" b="0">
                <a:solidFill>
                  <a:srgbClr val="66FFFF"/>
                </a:solidFill>
              </a:rPr>
              <a:t>1</a:t>
            </a:r>
            <a:r>
              <a:rPr lang="de-DE" altLang="en-US" sz="2600" b="0" baseline="0">
                <a:solidFill>
                  <a:srgbClr val="66FFFF"/>
                </a:solidFill>
              </a:rPr>
              <a:t>,L</a:t>
            </a:r>
            <a:r>
              <a:rPr lang="de-DE" altLang="en-US" sz="2400" b="0">
                <a:solidFill>
                  <a:srgbClr val="66FFFF"/>
                </a:solidFill>
              </a:rPr>
              <a:t>1</a:t>
            </a:r>
            <a:r>
              <a:rPr lang="de-DE" altLang="en-US" sz="2600" b="0" baseline="0">
                <a:solidFill>
                  <a:srgbClr val="66FFFF"/>
                </a:solidFill>
              </a:rPr>
              <a:t>,H</a:t>
            </a:r>
            <a:r>
              <a:rPr lang="de-DE" altLang="en-US" sz="2400" b="0">
                <a:solidFill>
                  <a:srgbClr val="66FFFF"/>
                </a:solidFill>
              </a:rPr>
              <a:t>1</a:t>
            </a:r>
            <a:r>
              <a:rPr lang="de-DE" altLang="en-US" sz="2400" b="0" baseline="0">
                <a:solidFill>
                  <a:srgbClr val="66FFFF"/>
                </a:solidFill>
              </a:rPr>
              <a:t>B</a:t>
            </a:r>
            <a:r>
              <a:rPr lang="de-DE" altLang="en-US" sz="2400" b="0">
                <a:solidFill>
                  <a:srgbClr val="66FFFF"/>
                </a:solidFill>
              </a:rPr>
              <a:t>1</a:t>
            </a:r>
            <a:r>
              <a:rPr lang="de-DE" altLang="en-US" sz="2400" b="0" baseline="0">
                <a:solidFill>
                  <a:srgbClr val="66FFFF"/>
                </a:solidFill>
              </a:rPr>
              <a:t>)</a:t>
            </a:r>
            <a:endParaRPr lang="el-GR" altLang="en-US" sz="2400" b="0" baseline="0">
              <a:solidFill>
                <a:srgbClr val="66FFFF"/>
              </a:solidFill>
            </a:endParaRPr>
          </a:p>
        </p:txBody>
      </p:sp>
      <p:sp>
        <p:nvSpPr>
          <p:cNvPr id="83981" name="Text Box 11"/>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I, S</a:t>
            </a:r>
            <a:r>
              <a:rPr lang="de-DE" altLang="en-US" sz="1800" baseline="0"/>
              <a:t>  </a:t>
            </a:r>
          </a:p>
        </p:txBody>
      </p:sp>
      <p:sp>
        <p:nvSpPr>
          <p:cNvPr id="83982" name="Text Box 12"/>
          <p:cNvSpPr txBox="1">
            <a:spLocks noChangeArrowheads="1"/>
          </p:cNvSpPr>
          <p:nvPr/>
        </p:nvSpPr>
        <p:spPr bwMode="auto">
          <a:xfrm>
            <a:off x="3384550" y="1068388"/>
            <a:ext cx="1527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600" b="0" baseline="0">
                <a:solidFill>
                  <a:srgbClr val="66FFFF"/>
                </a:solidFill>
              </a:rPr>
              <a:t>S = s*Y</a:t>
            </a:r>
            <a:endParaRPr lang="el-GR" altLang="en-US" sz="2600" b="0" baseline="0">
              <a:solidFill>
                <a:srgbClr val="66FFFF"/>
              </a:solidFill>
            </a:endParaRPr>
          </a:p>
        </p:txBody>
      </p:sp>
      <p:sp>
        <p:nvSpPr>
          <p:cNvPr id="83983" name="Line 13"/>
          <p:cNvSpPr>
            <a:spLocks noChangeShapeType="1"/>
          </p:cNvSpPr>
          <p:nvPr/>
        </p:nvSpPr>
        <p:spPr bwMode="auto">
          <a:xfrm flipV="1">
            <a:off x="4035425" y="1538288"/>
            <a:ext cx="0" cy="4659312"/>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84" name="Text Box 16"/>
          <p:cNvSpPr txBox="1">
            <a:spLocks noChangeArrowheads="1"/>
          </p:cNvSpPr>
          <p:nvPr/>
        </p:nvSpPr>
        <p:spPr bwMode="auto">
          <a:xfrm>
            <a:off x="3402013" y="6200775"/>
            <a:ext cx="598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 =</a:t>
            </a:r>
            <a:endParaRPr lang="de-DE" altLang="en-US" sz="1800" baseline="0">
              <a:solidFill>
                <a:srgbClr val="FFFF00"/>
              </a:solidFill>
            </a:endParaRPr>
          </a:p>
        </p:txBody>
      </p:sp>
      <p:sp>
        <p:nvSpPr>
          <p:cNvPr id="5633041" name="Line 17"/>
          <p:cNvSpPr>
            <a:spLocks noChangeShapeType="1"/>
          </p:cNvSpPr>
          <p:nvPr/>
        </p:nvSpPr>
        <p:spPr bwMode="auto">
          <a:xfrm flipV="1">
            <a:off x="5324475" y="4865688"/>
            <a:ext cx="163513" cy="836612"/>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33042" name="Rectangle 18"/>
          <p:cNvSpPr>
            <a:spLocks noChangeArrowheads="1"/>
          </p:cNvSpPr>
          <p:nvPr/>
        </p:nvSpPr>
        <p:spPr bwMode="auto">
          <a:xfrm>
            <a:off x="4600575" y="5646738"/>
            <a:ext cx="3270250" cy="708025"/>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chemeClr val="bg1"/>
                </a:solidFill>
              </a:rPr>
              <a:t>Domestic investment demand curve</a:t>
            </a:r>
          </a:p>
        </p:txBody>
      </p:sp>
      <p:sp>
        <p:nvSpPr>
          <p:cNvPr id="83987" name="Line 29"/>
          <p:cNvSpPr>
            <a:spLocks noChangeShapeType="1"/>
          </p:cNvSpPr>
          <p:nvPr/>
        </p:nvSpPr>
        <p:spPr bwMode="auto">
          <a:xfrm flipH="1">
            <a:off x="1331913" y="3530600"/>
            <a:ext cx="27051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88" name="Text Box 30"/>
          <p:cNvSpPr txBox="1">
            <a:spLocks noChangeArrowheads="1"/>
          </p:cNvSpPr>
          <p:nvPr/>
        </p:nvSpPr>
        <p:spPr bwMode="auto">
          <a:xfrm>
            <a:off x="-33338" y="3265488"/>
            <a:ext cx="1524001"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a:t>
            </a:r>
            <a:r>
              <a:rPr lang="de-DE" altLang="en-US" sz="2400" b="0">
                <a:solidFill>
                  <a:srgbClr val="FFFF00"/>
                </a:solidFill>
              </a:rPr>
              <a:t>World market</a:t>
            </a:r>
            <a:endParaRPr lang="de-DE" altLang="en-US" sz="1800">
              <a:solidFill>
                <a:srgbClr val="FFFF00"/>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F31F0BC7-5B3B-4CFB-9829-835065124B24}" type="slidenum">
              <a:rPr lang="de-DE" altLang="en-US" sz="1600" smtClean="0"/>
              <a:pPr>
                <a:spcBef>
                  <a:spcPct val="0"/>
                </a:spcBef>
                <a:buClrTx/>
                <a:buFontTx/>
                <a:buNone/>
              </a:pPr>
              <a:t>52</a:t>
            </a:fld>
            <a:r>
              <a:rPr lang="de-DE" altLang="en-US" sz="1600"/>
              <a:t> -</a:t>
            </a:r>
          </a:p>
        </p:txBody>
      </p:sp>
      <p:sp>
        <p:nvSpPr>
          <p:cNvPr id="849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84996" name="Object 2"/>
          <p:cNvGraphicFramePr>
            <a:graphicFrameLocks/>
          </p:cNvGraphicFramePr>
          <p:nvPr/>
        </p:nvGraphicFramePr>
        <p:xfrm>
          <a:off x="1236663" y="1039813"/>
          <a:ext cx="6923087" cy="5422900"/>
        </p:xfrm>
        <a:graphic>
          <a:graphicData uri="http://schemas.openxmlformats.org/presentationml/2006/ole">
            <mc:AlternateContent xmlns:mc="http://schemas.openxmlformats.org/markup-compatibility/2006">
              <mc:Choice xmlns:v="urn:schemas-microsoft-com:vml" Requires="v">
                <p:oleObj spid="_x0000_s85249"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663" y="1039813"/>
                        <a:ext cx="6923087"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7" name="Arc 3"/>
          <p:cNvSpPr>
            <a:spLocks/>
          </p:cNvSpPr>
          <p:nvPr/>
        </p:nvSpPr>
        <p:spPr bwMode="auto">
          <a:xfrm flipH="1" flipV="1">
            <a:off x="2679700" y="1027113"/>
            <a:ext cx="5199063" cy="3956050"/>
          </a:xfrm>
          <a:custGeom>
            <a:avLst/>
            <a:gdLst>
              <a:gd name="T0" fmla="*/ 2147483647 w 21450"/>
              <a:gd name="T1" fmla="*/ 0 h 20305"/>
              <a:gd name="T2" fmla="*/ 2147483647 w 21450"/>
              <a:gd name="T3" fmla="*/ 2147483647 h 20305"/>
              <a:gd name="T4" fmla="*/ 0 w 21450"/>
              <a:gd name="T5" fmla="*/ 2147483647 h 20305"/>
              <a:gd name="T6" fmla="*/ 0 60000 65536"/>
              <a:gd name="T7" fmla="*/ 0 60000 65536"/>
              <a:gd name="T8" fmla="*/ 0 60000 65536"/>
              <a:gd name="T9" fmla="*/ 0 w 21450"/>
              <a:gd name="T10" fmla="*/ 0 h 20305"/>
              <a:gd name="T11" fmla="*/ 21450 w 21450"/>
              <a:gd name="T12" fmla="*/ 20305 h 20305"/>
            </a:gdLst>
            <a:ahLst/>
            <a:cxnLst>
              <a:cxn ang="T6">
                <a:pos x="T0" y="T1"/>
              </a:cxn>
              <a:cxn ang="T7">
                <a:pos x="T2" y="T3"/>
              </a:cxn>
              <a:cxn ang="T8">
                <a:pos x="T4" y="T5"/>
              </a:cxn>
            </a:cxnLst>
            <a:rect l="T9" t="T10" r="T11" b="T12"/>
            <a:pathLst>
              <a:path w="21450" h="20305" fill="none" extrusionOk="0">
                <a:moveTo>
                  <a:pt x="7367" y="0"/>
                </a:moveTo>
                <a:cubicBezTo>
                  <a:pt x="15042" y="2785"/>
                  <a:pt x="20491" y="9659"/>
                  <a:pt x="21450" y="17767"/>
                </a:cubicBezTo>
              </a:path>
              <a:path w="21450" h="20305" stroke="0" extrusionOk="0">
                <a:moveTo>
                  <a:pt x="7367" y="0"/>
                </a:moveTo>
                <a:cubicBezTo>
                  <a:pt x="15042" y="2785"/>
                  <a:pt x="20491" y="9659"/>
                  <a:pt x="21450" y="17767"/>
                </a:cubicBezTo>
                <a:lnTo>
                  <a:pt x="0" y="20305"/>
                </a:lnTo>
                <a:lnTo>
                  <a:pt x="7367"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84998" name="Line 4"/>
          <p:cNvSpPr>
            <a:spLocks noChangeShapeType="1"/>
          </p:cNvSpPr>
          <p:nvPr/>
        </p:nvSpPr>
        <p:spPr bwMode="auto">
          <a:xfrm flipH="1">
            <a:off x="1319213" y="3871913"/>
            <a:ext cx="27051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4999" name="Line 5"/>
          <p:cNvSpPr>
            <a:spLocks noChangeShapeType="1"/>
          </p:cNvSpPr>
          <p:nvPr/>
        </p:nvSpPr>
        <p:spPr bwMode="auto">
          <a:xfrm>
            <a:off x="4038600" y="3886200"/>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00" name="Text Box 6"/>
          <p:cNvSpPr txBox="1">
            <a:spLocks noChangeArrowheads="1"/>
          </p:cNvSpPr>
          <p:nvPr/>
        </p:nvSpPr>
        <p:spPr bwMode="auto">
          <a:xfrm>
            <a:off x="215900" y="3624263"/>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a:t>
            </a:r>
            <a:r>
              <a:rPr lang="de-DE" altLang="en-US" sz="2400" b="0">
                <a:solidFill>
                  <a:srgbClr val="FFFF00"/>
                </a:solidFill>
              </a:rPr>
              <a:t>Autarky,1</a:t>
            </a:r>
            <a:endParaRPr lang="de-DE" altLang="en-US" sz="1800">
              <a:solidFill>
                <a:srgbClr val="FFFF00"/>
              </a:solidFill>
            </a:endParaRPr>
          </a:p>
        </p:txBody>
      </p:sp>
      <p:sp>
        <p:nvSpPr>
          <p:cNvPr id="85001" name="Text Box 7"/>
          <p:cNvSpPr txBox="1">
            <a:spLocks noChangeArrowheads="1"/>
          </p:cNvSpPr>
          <p:nvPr/>
        </p:nvSpPr>
        <p:spPr bwMode="auto">
          <a:xfrm>
            <a:off x="3819525" y="6205538"/>
            <a:ext cx="46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S</a:t>
            </a:r>
            <a:r>
              <a:rPr lang="de-DE" altLang="en-US" sz="1800" baseline="0">
                <a:solidFill>
                  <a:srgbClr val="FFFF00"/>
                </a:solidFill>
              </a:rPr>
              <a:t>  </a:t>
            </a:r>
          </a:p>
        </p:txBody>
      </p:sp>
      <p:sp>
        <p:nvSpPr>
          <p:cNvPr id="5637128" name="Rectangle 8"/>
          <p:cNvSpPr>
            <a:spLocks noGrp="1" noChangeArrowheads="1"/>
          </p:cNvSpPr>
          <p:nvPr>
            <p:ph type="title"/>
          </p:nvPr>
        </p:nvSpPr>
        <p:spPr>
          <a:xfrm>
            <a:off x="0" y="31750"/>
            <a:ext cx="9144000" cy="782638"/>
          </a:xfrm>
        </p:spPr>
        <p:txBody>
          <a:bodyPr/>
          <a:lstStyle/>
          <a:p>
            <a:pPr eaLnBrk="1" hangingPunct="1">
              <a:defRPr/>
            </a:pPr>
            <a:r>
              <a:rPr lang="en-US" sz="2400" dirty="0"/>
              <a:t>Capital Market in a Small Open Economy</a:t>
            </a:r>
            <a:endParaRPr lang="de-DE" sz="2400" dirty="0"/>
          </a:p>
        </p:txBody>
      </p:sp>
      <p:sp>
        <p:nvSpPr>
          <p:cNvPr id="85003" name="Text Box 9"/>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t>i</a:t>
            </a:r>
            <a:r>
              <a:rPr lang="de-DE" altLang="en-US" sz="1800" baseline="0"/>
              <a:t>  </a:t>
            </a:r>
          </a:p>
        </p:txBody>
      </p:sp>
      <p:sp>
        <p:nvSpPr>
          <p:cNvPr id="85004" name="Text Box 10"/>
          <p:cNvSpPr txBox="1">
            <a:spLocks noChangeArrowheads="1"/>
          </p:cNvSpPr>
          <p:nvPr/>
        </p:nvSpPr>
        <p:spPr bwMode="auto">
          <a:xfrm>
            <a:off x="5967413" y="4711700"/>
            <a:ext cx="30622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46800" rIns="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600" b="0" baseline="0">
                <a:solidFill>
                  <a:srgbClr val="66FFFF"/>
                </a:solidFill>
              </a:rPr>
              <a:t>I(i,K</a:t>
            </a:r>
            <a:r>
              <a:rPr lang="de-DE" altLang="en-US" sz="2400" b="0">
                <a:solidFill>
                  <a:srgbClr val="66FFFF"/>
                </a:solidFill>
              </a:rPr>
              <a:t>1</a:t>
            </a:r>
            <a:r>
              <a:rPr lang="de-DE" altLang="en-US" sz="2600" b="0" baseline="0">
                <a:solidFill>
                  <a:srgbClr val="66FFFF"/>
                </a:solidFill>
              </a:rPr>
              <a:t>,A</a:t>
            </a:r>
            <a:r>
              <a:rPr lang="de-DE" altLang="en-US" sz="2400" b="0">
                <a:solidFill>
                  <a:srgbClr val="66FFFF"/>
                </a:solidFill>
              </a:rPr>
              <a:t>1</a:t>
            </a:r>
            <a:r>
              <a:rPr lang="de-DE" altLang="en-US" sz="2600" b="0" baseline="0">
                <a:solidFill>
                  <a:srgbClr val="66FFFF"/>
                </a:solidFill>
              </a:rPr>
              <a:t>,P</a:t>
            </a:r>
            <a:r>
              <a:rPr lang="de-DE" altLang="en-US" sz="2400" b="0">
                <a:solidFill>
                  <a:srgbClr val="66FFFF"/>
                </a:solidFill>
              </a:rPr>
              <a:t>1</a:t>
            </a:r>
            <a:r>
              <a:rPr lang="de-DE" altLang="en-US" sz="2600" b="0" baseline="0">
                <a:solidFill>
                  <a:srgbClr val="66FFFF"/>
                </a:solidFill>
              </a:rPr>
              <a:t>,L</a:t>
            </a:r>
            <a:r>
              <a:rPr lang="de-DE" altLang="en-US" sz="2400" b="0">
                <a:solidFill>
                  <a:srgbClr val="66FFFF"/>
                </a:solidFill>
              </a:rPr>
              <a:t>1</a:t>
            </a:r>
            <a:r>
              <a:rPr lang="de-DE" altLang="en-US" sz="2600" b="0" baseline="0">
                <a:solidFill>
                  <a:srgbClr val="66FFFF"/>
                </a:solidFill>
              </a:rPr>
              <a:t>,H</a:t>
            </a:r>
            <a:r>
              <a:rPr lang="de-DE" altLang="en-US" sz="2400" b="0">
                <a:solidFill>
                  <a:srgbClr val="66FFFF"/>
                </a:solidFill>
              </a:rPr>
              <a:t>1</a:t>
            </a:r>
            <a:r>
              <a:rPr lang="de-DE" altLang="en-US" sz="2400" b="0" baseline="0">
                <a:solidFill>
                  <a:srgbClr val="66FFFF"/>
                </a:solidFill>
              </a:rPr>
              <a:t>,B</a:t>
            </a:r>
            <a:r>
              <a:rPr lang="de-DE" altLang="en-US" sz="2400" b="0">
                <a:solidFill>
                  <a:srgbClr val="66FFFF"/>
                </a:solidFill>
              </a:rPr>
              <a:t>1</a:t>
            </a:r>
            <a:r>
              <a:rPr lang="de-DE" altLang="en-US" sz="2400" b="0" baseline="0">
                <a:solidFill>
                  <a:srgbClr val="66FFFF"/>
                </a:solidFill>
              </a:rPr>
              <a:t>)</a:t>
            </a:r>
            <a:endParaRPr lang="el-GR" altLang="en-US" sz="2400" b="0" baseline="0">
              <a:solidFill>
                <a:srgbClr val="66FFFF"/>
              </a:solidFill>
            </a:endParaRPr>
          </a:p>
        </p:txBody>
      </p:sp>
      <p:sp>
        <p:nvSpPr>
          <p:cNvPr id="85005" name="Text Box 11"/>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I, S</a:t>
            </a:r>
            <a:r>
              <a:rPr lang="de-DE" altLang="en-US" sz="1800" baseline="0"/>
              <a:t>  </a:t>
            </a:r>
          </a:p>
        </p:txBody>
      </p:sp>
      <p:sp>
        <p:nvSpPr>
          <p:cNvPr id="85006" name="Text Box 12"/>
          <p:cNvSpPr txBox="1">
            <a:spLocks noChangeArrowheads="1"/>
          </p:cNvSpPr>
          <p:nvPr/>
        </p:nvSpPr>
        <p:spPr bwMode="auto">
          <a:xfrm>
            <a:off x="3384550" y="1068388"/>
            <a:ext cx="1527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600" b="0" baseline="0">
                <a:solidFill>
                  <a:srgbClr val="66FFFF"/>
                </a:solidFill>
              </a:rPr>
              <a:t>S = s*Y</a:t>
            </a:r>
            <a:endParaRPr lang="el-GR" altLang="en-US" sz="2600" b="0" baseline="0">
              <a:solidFill>
                <a:srgbClr val="66FFFF"/>
              </a:solidFill>
            </a:endParaRPr>
          </a:p>
        </p:txBody>
      </p:sp>
      <p:sp>
        <p:nvSpPr>
          <p:cNvPr id="85007" name="Line 13"/>
          <p:cNvSpPr>
            <a:spLocks noChangeShapeType="1"/>
          </p:cNvSpPr>
          <p:nvPr/>
        </p:nvSpPr>
        <p:spPr bwMode="auto">
          <a:xfrm flipV="1">
            <a:off x="4035425" y="1538288"/>
            <a:ext cx="0" cy="4659312"/>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08" name="Line 14"/>
          <p:cNvSpPr>
            <a:spLocks noChangeShapeType="1"/>
          </p:cNvSpPr>
          <p:nvPr/>
        </p:nvSpPr>
        <p:spPr bwMode="auto">
          <a:xfrm flipH="1">
            <a:off x="1331913" y="3530600"/>
            <a:ext cx="27051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09" name="Text Box 15"/>
          <p:cNvSpPr txBox="1">
            <a:spLocks noChangeArrowheads="1"/>
          </p:cNvSpPr>
          <p:nvPr/>
        </p:nvSpPr>
        <p:spPr bwMode="auto">
          <a:xfrm>
            <a:off x="-42863" y="3290888"/>
            <a:ext cx="1573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a:t>
            </a:r>
            <a:r>
              <a:rPr lang="de-DE" altLang="en-US" sz="2400" b="0">
                <a:solidFill>
                  <a:srgbClr val="FFFF00"/>
                </a:solidFill>
              </a:rPr>
              <a:t>World market</a:t>
            </a:r>
            <a:endParaRPr lang="de-DE" altLang="en-US" sz="1800">
              <a:solidFill>
                <a:srgbClr val="FFFF00"/>
              </a:solidFill>
            </a:endParaRPr>
          </a:p>
        </p:txBody>
      </p:sp>
      <p:sp>
        <p:nvSpPr>
          <p:cNvPr id="85010" name="Text Box 16"/>
          <p:cNvSpPr txBox="1">
            <a:spLocks noChangeArrowheads="1"/>
          </p:cNvSpPr>
          <p:nvPr/>
        </p:nvSpPr>
        <p:spPr bwMode="auto">
          <a:xfrm>
            <a:off x="3402013" y="6200775"/>
            <a:ext cx="598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 =</a:t>
            </a:r>
            <a:endParaRPr lang="de-DE" altLang="en-US" sz="1800" baseline="0">
              <a:solidFill>
                <a:srgbClr val="FFFF00"/>
              </a:solidFill>
            </a:endParaRPr>
          </a:p>
        </p:txBody>
      </p:sp>
      <p:sp>
        <p:nvSpPr>
          <p:cNvPr id="5637140" name="Arc 20"/>
          <p:cNvSpPr>
            <a:spLocks/>
          </p:cNvSpPr>
          <p:nvPr/>
        </p:nvSpPr>
        <p:spPr bwMode="auto">
          <a:xfrm flipH="1" flipV="1">
            <a:off x="3325813" y="468313"/>
            <a:ext cx="5076825" cy="3760787"/>
          </a:xfrm>
          <a:custGeom>
            <a:avLst/>
            <a:gdLst>
              <a:gd name="T0" fmla="*/ 2147483647 w 20948"/>
              <a:gd name="T1" fmla="*/ 0 h 19305"/>
              <a:gd name="T2" fmla="*/ 2147483647 w 20948"/>
              <a:gd name="T3" fmla="*/ 2147483647 h 19305"/>
              <a:gd name="T4" fmla="*/ 0 w 20948"/>
              <a:gd name="T5" fmla="*/ 2147483647 h 19305"/>
              <a:gd name="T6" fmla="*/ 0 60000 65536"/>
              <a:gd name="T7" fmla="*/ 0 60000 65536"/>
              <a:gd name="T8" fmla="*/ 0 60000 65536"/>
              <a:gd name="T9" fmla="*/ 0 w 20948"/>
              <a:gd name="T10" fmla="*/ 0 h 19305"/>
              <a:gd name="T11" fmla="*/ 20948 w 20948"/>
              <a:gd name="T12" fmla="*/ 19305 h 19305"/>
            </a:gdLst>
            <a:ahLst/>
            <a:cxnLst>
              <a:cxn ang="T6">
                <a:pos x="T0" y="T1"/>
              </a:cxn>
              <a:cxn ang="T7">
                <a:pos x="T2" y="T3"/>
              </a:cxn>
              <a:cxn ang="T8">
                <a:pos x="T4" y="T5"/>
              </a:cxn>
            </a:cxnLst>
            <a:rect l="T9" t="T10" r="T11" b="T12"/>
            <a:pathLst>
              <a:path w="20948" h="19305" fill="none" extrusionOk="0">
                <a:moveTo>
                  <a:pt x="9689" y="-1"/>
                </a:moveTo>
                <a:cubicBezTo>
                  <a:pt x="15305" y="2818"/>
                  <a:pt x="19416" y="7944"/>
                  <a:pt x="20948" y="14038"/>
                </a:cubicBezTo>
              </a:path>
              <a:path w="20948" h="19305" stroke="0" extrusionOk="0">
                <a:moveTo>
                  <a:pt x="9689" y="-1"/>
                </a:moveTo>
                <a:cubicBezTo>
                  <a:pt x="15305" y="2818"/>
                  <a:pt x="19416" y="7944"/>
                  <a:pt x="20948" y="14038"/>
                </a:cubicBezTo>
                <a:lnTo>
                  <a:pt x="0" y="19305"/>
                </a:lnTo>
                <a:lnTo>
                  <a:pt x="9689" y="-1"/>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5637141" name="Text Box 21"/>
          <p:cNvSpPr txBox="1">
            <a:spLocks noChangeArrowheads="1"/>
          </p:cNvSpPr>
          <p:nvPr/>
        </p:nvSpPr>
        <p:spPr bwMode="auto">
          <a:xfrm>
            <a:off x="6121400" y="3925888"/>
            <a:ext cx="28971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46800" rIns="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600" b="0" baseline="0">
                <a:solidFill>
                  <a:srgbClr val="66FFFF"/>
                </a:solidFill>
              </a:rPr>
              <a:t>I(i,K</a:t>
            </a:r>
            <a:r>
              <a:rPr lang="de-DE" altLang="en-US" sz="2400" b="0">
                <a:solidFill>
                  <a:srgbClr val="66FFFF"/>
                </a:solidFill>
              </a:rPr>
              <a:t>1</a:t>
            </a:r>
            <a:r>
              <a:rPr lang="de-DE" altLang="en-US" sz="2600" b="0" baseline="0">
                <a:solidFill>
                  <a:srgbClr val="66FFFF"/>
                </a:solidFill>
              </a:rPr>
              <a:t>,A</a:t>
            </a:r>
            <a:r>
              <a:rPr lang="de-DE" altLang="en-US" sz="2400" b="0">
                <a:solidFill>
                  <a:srgbClr val="66FFFF"/>
                </a:solidFill>
              </a:rPr>
              <a:t>2</a:t>
            </a:r>
            <a:r>
              <a:rPr lang="de-DE" altLang="en-US" sz="2600" b="0" baseline="0">
                <a:solidFill>
                  <a:srgbClr val="66FFFF"/>
                </a:solidFill>
              </a:rPr>
              <a:t>,P</a:t>
            </a:r>
            <a:r>
              <a:rPr lang="de-DE" altLang="en-US" sz="2400" b="0">
                <a:solidFill>
                  <a:srgbClr val="66FFFF"/>
                </a:solidFill>
              </a:rPr>
              <a:t>2</a:t>
            </a:r>
            <a:r>
              <a:rPr lang="de-DE" altLang="en-US" sz="2600" b="0" baseline="0">
                <a:solidFill>
                  <a:srgbClr val="66FFFF"/>
                </a:solidFill>
              </a:rPr>
              <a:t>,L</a:t>
            </a:r>
            <a:r>
              <a:rPr lang="de-DE" altLang="en-US" sz="2400" b="0">
                <a:solidFill>
                  <a:srgbClr val="66FFFF"/>
                </a:solidFill>
              </a:rPr>
              <a:t>2</a:t>
            </a:r>
            <a:r>
              <a:rPr lang="de-DE" altLang="en-US" sz="2600" b="0" baseline="0">
                <a:solidFill>
                  <a:srgbClr val="66FFFF"/>
                </a:solidFill>
              </a:rPr>
              <a:t>,H</a:t>
            </a:r>
            <a:r>
              <a:rPr lang="de-DE" altLang="en-US" sz="2400" b="0">
                <a:solidFill>
                  <a:srgbClr val="66FFFF"/>
                </a:solidFill>
              </a:rPr>
              <a:t>2</a:t>
            </a:r>
            <a:r>
              <a:rPr lang="de-DE" altLang="en-US" sz="2400" b="0" baseline="0">
                <a:solidFill>
                  <a:srgbClr val="66FFFF"/>
                </a:solidFill>
              </a:rPr>
              <a:t>,B</a:t>
            </a:r>
            <a:r>
              <a:rPr lang="de-DE" altLang="en-US" sz="2400" b="0">
                <a:solidFill>
                  <a:srgbClr val="66FFFF"/>
                </a:solidFill>
              </a:rPr>
              <a:t>2</a:t>
            </a:r>
            <a:r>
              <a:rPr lang="de-DE" altLang="en-US" sz="2400" b="0" baseline="0">
                <a:solidFill>
                  <a:srgbClr val="66FFFF"/>
                </a:solidFill>
              </a:rPr>
              <a:t>)</a:t>
            </a:r>
            <a:endParaRPr lang="el-GR" altLang="en-US" sz="2400" b="0" baseline="0">
              <a:solidFill>
                <a:srgbClr val="66FFFF"/>
              </a:solidFill>
            </a:endParaRPr>
          </a:p>
        </p:txBody>
      </p:sp>
      <p:sp>
        <p:nvSpPr>
          <p:cNvPr id="5637142" name="Line 22"/>
          <p:cNvSpPr>
            <a:spLocks noChangeShapeType="1"/>
          </p:cNvSpPr>
          <p:nvPr/>
        </p:nvSpPr>
        <p:spPr bwMode="auto">
          <a:xfrm flipV="1">
            <a:off x="3073400" y="2095500"/>
            <a:ext cx="419100" cy="2921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637143" name="Line 23"/>
          <p:cNvSpPr>
            <a:spLocks noChangeShapeType="1"/>
          </p:cNvSpPr>
          <p:nvPr/>
        </p:nvSpPr>
        <p:spPr bwMode="auto">
          <a:xfrm flipV="1">
            <a:off x="4205288" y="3443288"/>
            <a:ext cx="330200" cy="3683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637144" name="Line 24"/>
          <p:cNvSpPr>
            <a:spLocks noChangeShapeType="1"/>
          </p:cNvSpPr>
          <p:nvPr/>
        </p:nvSpPr>
        <p:spPr bwMode="auto">
          <a:xfrm flipV="1">
            <a:off x="5286375" y="4105275"/>
            <a:ext cx="254000" cy="3810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637150" name="Line 30"/>
          <p:cNvSpPr>
            <a:spLocks noChangeShapeType="1"/>
          </p:cNvSpPr>
          <p:nvPr/>
        </p:nvSpPr>
        <p:spPr bwMode="auto">
          <a:xfrm flipH="1">
            <a:off x="1320800" y="2781300"/>
            <a:ext cx="27051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37151" name="Text Box 31"/>
          <p:cNvSpPr txBox="1">
            <a:spLocks noChangeArrowheads="1"/>
          </p:cNvSpPr>
          <p:nvPr/>
        </p:nvSpPr>
        <p:spPr bwMode="auto">
          <a:xfrm>
            <a:off x="217488" y="25336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a:t>
            </a:r>
            <a:r>
              <a:rPr lang="de-DE" altLang="en-US" sz="2400" b="0">
                <a:solidFill>
                  <a:srgbClr val="FFFF00"/>
                </a:solidFill>
              </a:rPr>
              <a:t>Autarky,2</a:t>
            </a:r>
            <a:endParaRPr lang="de-DE" altLang="en-US" sz="1800">
              <a:solidFill>
                <a:srgbClr val="FFFF00"/>
              </a:solidFill>
            </a:endParaRPr>
          </a:p>
        </p:txBody>
      </p:sp>
      <p:sp>
        <p:nvSpPr>
          <p:cNvPr id="5637152" name="Line 32"/>
          <p:cNvSpPr>
            <a:spLocks noChangeShapeType="1"/>
          </p:cNvSpPr>
          <p:nvPr/>
        </p:nvSpPr>
        <p:spPr bwMode="auto">
          <a:xfrm>
            <a:off x="1373188" y="3532188"/>
            <a:ext cx="3455987" cy="4762"/>
          </a:xfrm>
          <a:prstGeom prst="line">
            <a:avLst/>
          </a:prstGeom>
          <a:noFill/>
          <a:ln w="38100">
            <a:solidFill>
              <a:srgbClr val="FF00FF"/>
            </a:solidFill>
            <a:round/>
            <a:headEnd type="none" w="med" len="lg"/>
            <a:tailEnd type="non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637153" name="Rectangle 33"/>
          <p:cNvSpPr>
            <a:spLocks noChangeArrowheads="1"/>
          </p:cNvSpPr>
          <p:nvPr/>
        </p:nvSpPr>
        <p:spPr bwMode="auto">
          <a:xfrm>
            <a:off x="4700588" y="1014413"/>
            <a:ext cx="4322762" cy="1368425"/>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 typeface="Arial Unicode MS" pitchFamily="34" charset="-128"/>
              <a:buNone/>
            </a:pPr>
            <a:r>
              <a:rPr lang="en-US" altLang="en-US" sz="2000" b="0" baseline="0">
                <a:solidFill>
                  <a:srgbClr val="0033CC"/>
                </a:solidFill>
              </a:rPr>
              <a:t>Capital import (=</a:t>
            </a:r>
            <a:r>
              <a:rPr lang="en-US" altLang="en-US" sz="2000" b="0" baseline="0">
                <a:solidFill>
                  <a:srgbClr val="FF3300"/>
                </a:solidFill>
              </a:rPr>
              <a:t>KM</a:t>
            </a:r>
            <a:r>
              <a:rPr lang="en-US" altLang="en-US" sz="2000" b="0" baseline="0">
                <a:solidFill>
                  <a:srgbClr val="0033CC"/>
                </a:solidFill>
              </a:rPr>
              <a:t>) in an open economy, if the autarky interest rate is higher than the world market interest rate.</a:t>
            </a:r>
          </a:p>
          <a:p>
            <a:pPr algn="ctr">
              <a:spcBef>
                <a:spcPct val="0"/>
              </a:spcBef>
              <a:buClrTx/>
              <a:buFontTx/>
              <a:buNone/>
            </a:pPr>
            <a:r>
              <a:rPr lang="de-DE" altLang="en-US" sz="2000" b="0" baseline="0">
                <a:solidFill>
                  <a:schemeClr val="bg1"/>
                </a:solidFill>
              </a:rPr>
              <a:t>.</a:t>
            </a:r>
            <a:endParaRPr lang="de-DE" altLang="en-US" sz="2000" b="0">
              <a:solidFill>
                <a:schemeClr val="bg1"/>
              </a:solidFill>
            </a:endParaRPr>
          </a:p>
        </p:txBody>
      </p:sp>
      <p:sp>
        <p:nvSpPr>
          <p:cNvPr id="5637154" name="AutoShape 34"/>
          <p:cNvSpPr>
            <a:spLocks/>
          </p:cNvSpPr>
          <p:nvPr/>
        </p:nvSpPr>
        <p:spPr bwMode="auto">
          <a:xfrm rot="-5400000">
            <a:off x="4259262" y="2946401"/>
            <a:ext cx="396875" cy="781050"/>
          </a:xfrm>
          <a:prstGeom prst="rightBrace">
            <a:avLst>
              <a:gd name="adj1" fmla="val 16400"/>
              <a:gd name="adj2" fmla="val 50000"/>
            </a:avLst>
          </a:pr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637155" name="Line 35"/>
          <p:cNvSpPr>
            <a:spLocks noChangeShapeType="1"/>
          </p:cNvSpPr>
          <p:nvPr/>
        </p:nvSpPr>
        <p:spPr bwMode="auto">
          <a:xfrm flipV="1">
            <a:off x="4451350" y="2419350"/>
            <a:ext cx="876300" cy="760413"/>
          </a:xfrm>
          <a:prstGeom prst="line">
            <a:avLst/>
          </a:prstGeom>
          <a:noFill/>
          <a:ln w="38100">
            <a:solidFill>
              <a:srgbClr val="00FF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37156" name="Line 36"/>
          <p:cNvSpPr>
            <a:spLocks noChangeShapeType="1"/>
          </p:cNvSpPr>
          <p:nvPr/>
        </p:nvSpPr>
        <p:spPr bwMode="auto">
          <a:xfrm>
            <a:off x="4025900" y="3530600"/>
            <a:ext cx="814388" cy="4763"/>
          </a:xfrm>
          <a:prstGeom prst="line">
            <a:avLst/>
          </a:prstGeom>
          <a:noFill/>
          <a:ln w="38100">
            <a:solidFill>
              <a:srgbClr val="00FF00"/>
            </a:solidFill>
            <a:round/>
            <a:headEnd type="none" w="med" len="lg"/>
            <a:tailEnd type="non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637158" name="AutoShape 38"/>
          <p:cNvSpPr>
            <a:spLocks/>
          </p:cNvSpPr>
          <p:nvPr/>
        </p:nvSpPr>
        <p:spPr bwMode="auto">
          <a:xfrm rot="5400000">
            <a:off x="2920206" y="2002632"/>
            <a:ext cx="403225" cy="3506788"/>
          </a:xfrm>
          <a:prstGeom prst="rightBrace">
            <a:avLst>
              <a:gd name="adj1" fmla="val 72474"/>
              <a:gd name="adj2" fmla="val 50000"/>
            </a:avLst>
          </a:prstGeom>
          <a:noFill/>
          <a:ln w="3175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3600" tIns="3600" rIns="3600" bIns="3600" anchor="ct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637159" name="Text Box 39"/>
          <p:cNvSpPr txBox="1">
            <a:spLocks noChangeArrowheads="1"/>
          </p:cNvSpPr>
          <p:nvPr/>
        </p:nvSpPr>
        <p:spPr bwMode="auto">
          <a:xfrm>
            <a:off x="1616075" y="4051300"/>
            <a:ext cx="203358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med" len="lg"/>
                <a:tailEnd type="none" w="lg" len="lg"/>
              </a14:hiddenLine>
            </a:ext>
          </a:extLst>
        </p:spPr>
        <p:txBody>
          <a:bodyPr lIns="3600" tIns="3600" rIns="3600" bIns="36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lnSpc>
                <a:spcPct val="80000"/>
              </a:lnSpc>
              <a:spcBef>
                <a:spcPct val="50000"/>
              </a:spcBef>
              <a:buClrTx/>
              <a:buFontTx/>
              <a:buNone/>
            </a:pPr>
            <a:r>
              <a:rPr lang="de-DE" altLang="en-US" sz="2400" b="0" baseline="0">
                <a:solidFill>
                  <a:srgbClr val="FF0000"/>
                </a:solidFill>
              </a:rPr>
              <a:t>Domestic  Investment</a:t>
            </a:r>
          </a:p>
        </p:txBody>
      </p:sp>
      <p:sp>
        <p:nvSpPr>
          <p:cNvPr id="5637160" name="AutoShape 40"/>
          <p:cNvSpPr>
            <a:spLocks/>
          </p:cNvSpPr>
          <p:nvPr/>
        </p:nvSpPr>
        <p:spPr bwMode="auto">
          <a:xfrm rot="16200000" flipV="1">
            <a:off x="2574132" y="2078831"/>
            <a:ext cx="215900" cy="2627313"/>
          </a:xfrm>
          <a:prstGeom prst="rightBrace">
            <a:avLst>
              <a:gd name="adj1" fmla="val 101409"/>
              <a:gd name="adj2" fmla="val 50000"/>
            </a:avLst>
          </a:prstGeom>
          <a:noFill/>
          <a:ln w="3175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3600" tIns="3600" rIns="3600" bIns="3600" anchor="ct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637161" name="Text Box 41"/>
          <p:cNvSpPr txBox="1">
            <a:spLocks noChangeArrowheads="1"/>
          </p:cNvSpPr>
          <p:nvPr/>
        </p:nvSpPr>
        <p:spPr bwMode="auto">
          <a:xfrm>
            <a:off x="1655763" y="2840038"/>
            <a:ext cx="205263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med" len="lg"/>
                <a:tailEnd type="none" w="lg" len="lg"/>
              </a14:hiddenLine>
            </a:ext>
          </a:extLst>
        </p:spPr>
        <p:txBody>
          <a:bodyPr lIns="3600" tIns="3600" rIns="3600" bIns="36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50000"/>
              </a:spcBef>
              <a:buClrTx/>
              <a:buFontTx/>
              <a:buNone/>
            </a:pPr>
            <a:r>
              <a:rPr lang="de-DE" altLang="en-US" sz="2400" b="0" baseline="0">
                <a:solidFill>
                  <a:srgbClr val="FF0000"/>
                </a:solidFill>
              </a:rPr>
              <a:t>Dom. Savings</a:t>
            </a:r>
          </a:p>
        </p:txBody>
      </p:sp>
      <p:sp>
        <p:nvSpPr>
          <p:cNvPr id="5637163" name="Text Box 43"/>
          <p:cNvSpPr txBox="1">
            <a:spLocks noChangeArrowheads="1"/>
          </p:cNvSpPr>
          <p:nvPr/>
        </p:nvSpPr>
        <p:spPr bwMode="auto">
          <a:xfrm>
            <a:off x="4141788" y="5718175"/>
            <a:ext cx="50022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46800" rIns="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600" b="0" baseline="0">
                <a:solidFill>
                  <a:srgbClr val="66FFFF"/>
                </a:solidFill>
              </a:rPr>
              <a:t>A</a:t>
            </a:r>
            <a:r>
              <a:rPr lang="de-DE" altLang="en-US" sz="2400" b="0">
                <a:solidFill>
                  <a:srgbClr val="66FFFF"/>
                </a:solidFill>
              </a:rPr>
              <a:t>1</a:t>
            </a:r>
            <a:r>
              <a:rPr lang="de-DE" altLang="en-US" sz="2600" b="0" baseline="0">
                <a:solidFill>
                  <a:srgbClr val="66FFFF"/>
                </a:solidFill>
              </a:rPr>
              <a:t>&lt;A</a:t>
            </a:r>
            <a:r>
              <a:rPr lang="de-DE" altLang="en-US" sz="2400" b="0">
                <a:solidFill>
                  <a:srgbClr val="66FFFF"/>
                </a:solidFill>
              </a:rPr>
              <a:t>2</a:t>
            </a:r>
            <a:r>
              <a:rPr lang="de-DE" altLang="en-US" sz="2600" b="0" baseline="0">
                <a:solidFill>
                  <a:srgbClr val="66FFFF"/>
                </a:solidFill>
              </a:rPr>
              <a:t>, P</a:t>
            </a:r>
            <a:r>
              <a:rPr lang="de-DE" altLang="en-US" sz="2400" b="0">
                <a:solidFill>
                  <a:srgbClr val="66FFFF"/>
                </a:solidFill>
              </a:rPr>
              <a:t>1</a:t>
            </a:r>
            <a:r>
              <a:rPr lang="de-DE" altLang="en-US" sz="2600" b="0" baseline="0">
                <a:solidFill>
                  <a:srgbClr val="66FFFF"/>
                </a:solidFill>
              </a:rPr>
              <a:t>&lt;P</a:t>
            </a:r>
            <a:r>
              <a:rPr lang="de-DE" altLang="en-US" sz="2400" b="0">
                <a:solidFill>
                  <a:srgbClr val="66FFFF"/>
                </a:solidFill>
              </a:rPr>
              <a:t>2</a:t>
            </a:r>
            <a:r>
              <a:rPr lang="de-DE" altLang="en-US" sz="2600" b="0" baseline="0">
                <a:solidFill>
                  <a:srgbClr val="66FFFF"/>
                </a:solidFill>
              </a:rPr>
              <a:t>, L</a:t>
            </a:r>
            <a:r>
              <a:rPr lang="de-DE" altLang="en-US" sz="2400" b="0">
                <a:solidFill>
                  <a:srgbClr val="66FFFF"/>
                </a:solidFill>
              </a:rPr>
              <a:t>1</a:t>
            </a:r>
            <a:r>
              <a:rPr lang="de-DE" altLang="en-US" sz="2600" b="0" baseline="0">
                <a:solidFill>
                  <a:srgbClr val="66FFFF"/>
                </a:solidFill>
              </a:rPr>
              <a:t>&lt;L</a:t>
            </a:r>
            <a:r>
              <a:rPr lang="de-DE" altLang="en-US" sz="2400" b="0">
                <a:solidFill>
                  <a:srgbClr val="66FFFF"/>
                </a:solidFill>
              </a:rPr>
              <a:t>2</a:t>
            </a:r>
            <a:r>
              <a:rPr lang="de-DE" altLang="en-US" sz="2600" b="0" baseline="0">
                <a:solidFill>
                  <a:srgbClr val="66FFFF"/>
                </a:solidFill>
              </a:rPr>
              <a:t>, H</a:t>
            </a:r>
            <a:r>
              <a:rPr lang="de-DE" altLang="en-US" sz="2400" b="0">
                <a:solidFill>
                  <a:srgbClr val="66FFFF"/>
                </a:solidFill>
              </a:rPr>
              <a:t>1</a:t>
            </a:r>
            <a:r>
              <a:rPr lang="de-DE" altLang="en-US" sz="2600" b="0" baseline="0">
                <a:solidFill>
                  <a:srgbClr val="66FFFF"/>
                </a:solidFill>
              </a:rPr>
              <a:t>&lt;H</a:t>
            </a:r>
            <a:r>
              <a:rPr lang="de-DE" altLang="en-US" sz="2400" b="0">
                <a:solidFill>
                  <a:srgbClr val="66FFFF"/>
                </a:solidFill>
              </a:rPr>
              <a:t>2</a:t>
            </a:r>
            <a:r>
              <a:rPr lang="de-DE" altLang="en-US" sz="2400" b="0" baseline="0">
                <a:solidFill>
                  <a:srgbClr val="66FFFF"/>
                </a:solidFill>
              </a:rPr>
              <a:t>, B</a:t>
            </a:r>
            <a:r>
              <a:rPr lang="de-DE" altLang="en-US" sz="2400" b="0">
                <a:solidFill>
                  <a:srgbClr val="66FFFF"/>
                </a:solidFill>
              </a:rPr>
              <a:t>1</a:t>
            </a:r>
            <a:r>
              <a:rPr lang="de-DE" altLang="en-US" sz="2600" b="0" baseline="0">
                <a:solidFill>
                  <a:srgbClr val="66FFFF"/>
                </a:solidFill>
              </a:rPr>
              <a:t>&lt;</a:t>
            </a:r>
            <a:r>
              <a:rPr lang="de-DE" altLang="en-US" sz="2400" b="0" baseline="0">
                <a:solidFill>
                  <a:srgbClr val="66FFFF"/>
                </a:solidFill>
              </a:rPr>
              <a:t>B</a:t>
            </a:r>
            <a:r>
              <a:rPr lang="de-DE" altLang="en-US" sz="2400" b="0">
                <a:solidFill>
                  <a:srgbClr val="66FFFF"/>
                </a:solidFill>
              </a:rPr>
              <a:t>2</a:t>
            </a:r>
            <a:endParaRPr lang="el-GR" altLang="en-US" sz="2400" b="0">
              <a:solidFill>
                <a:srgbClr val="66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71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71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71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71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71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371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371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71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371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3715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71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3716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6371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6371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371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3715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637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7140" grpId="0" animBg="1"/>
      <p:bldP spid="5637141" grpId="0"/>
      <p:bldP spid="5637142" grpId="0" animBg="1"/>
      <p:bldP spid="5637143" grpId="0" animBg="1"/>
      <p:bldP spid="5637144" grpId="0" animBg="1"/>
      <p:bldP spid="5637150" grpId="0" animBg="1"/>
      <p:bldP spid="5637151" grpId="0"/>
      <p:bldP spid="5637152" grpId="0" animBg="1"/>
      <p:bldP spid="5637153" grpId="0" animBg="1"/>
      <p:bldP spid="5637154" grpId="0" animBg="1"/>
      <p:bldP spid="5637155" grpId="0" animBg="1"/>
      <p:bldP spid="5637156" grpId="0" animBg="1"/>
      <p:bldP spid="5637158" grpId="0" animBg="1"/>
      <p:bldP spid="5637159" grpId="0"/>
      <p:bldP spid="5637160" grpId="0" animBg="1"/>
      <p:bldP spid="5637161" grpId="0"/>
      <p:bldP spid="5637163"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9230F8D7-3EDA-40F7-8606-0787DC454A9E}" type="slidenum">
              <a:rPr lang="de-DE" altLang="en-US" sz="1600" smtClean="0"/>
              <a:pPr>
                <a:spcBef>
                  <a:spcPct val="0"/>
                </a:spcBef>
                <a:buClrTx/>
                <a:buFontTx/>
                <a:buNone/>
              </a:pPr>
              <a:t>53</a:t>
            </a:fld>
            <a:r>
              <a:rPr lang="de-DE" altLang="en-US" sz="1600"/>
              <a:t> -</a:t>
            </a:r>
          </a:p>
        </p:txBody>
      </p:sp>
      <p:sp>
        <p:nvSpPr>
          <p:cNvPr id="860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5639170" name="Rectangle 2"/>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2.3. </a:t>
            </a:r>
            <a:r>
              <a:rPr lang="de-DE" sz="2600" dirty="0" err="1"/>
              <a:t>Economic</a:t>
            </a:r>
            <a:r>
              <a:rPr lang="de-DE" sz="2600" dirty="0"/>
              <a:t> Policy </a:t>
            </a:r>
            <a:r>
              <a:rPr lang="de-DE" sz="2600" dirty="0" err="1"/>
              <a:t>Conclusions</a:t>
            </a:r>
            <a:endParaRPr lang="de-DE" sz="2600" dirty="0"/>
          </a:p>
        </p:txBody>
      </p:sp>
      <p:sp>
        <p:nvSpPr>
          <p:cNvPr id="5639171" name="Rectangle 3"/>
          <p:cNvSpPr>
            <a:spLocks noGrp="1" noChangeArrowheads="1"/>
          </p:cNvSpPr>
          <p:nvPr>
            <p:ph type="body" idx="1"/>
          </p:nvPr>
        </p:nvSpPr>
        <p:spPr>
          <a:xfrm>
            <a:off x="457200" y="1171575"/>
            <a:ext cx="8455025" cy="5486400"/>
          </a:xfrm>
        </p:spPr>
        <p:txBody>
          <a:bodyPr/>
          <a:lstStyle/>
          <a:p>
            <a:pPr eaLnBrk="1" hangingPunct="1">
              <a:defRPr/>
            </a:pPr>
            <a:r>
              <a:rPr lang="de-DE" sz="2400" dirty="0" err="1"/>
              <a:t>If</a:t>
            </a:r>
            <a:r>
              <a:rPr lang="de-DE" sz="2400" dirty="0"/>
              <a:t> </a:t>
            </a:r>
            <a:r>
              <a:rPr lang="de-DE" sz="2400" dirty="0" err="1"/>
              <a:t>however</a:t>
            </a:r>
            <a:r>
              <a:rPr lang="de-DE" sz="2400" dirty="0"/>
              <a:t>…</a:t>
            </a:r>
          </a:p>
          <a:p>
            <a:pPr eaLnBrk="1" hangingPunct="1">
              <a:defRPr/>
            </a:pPr>
            <a:endParaRPr lang="de-DE" sz="2400" dirty="0"/>
          </a:p>
          <a:p>
            <a:pPr marL="901700" lvl="1" indent="-279400" eaLnBrk="1" hangingPunct="1">
              <a:defRPr/>
            </a:pPr>
            <a:r>
              <a:rPr lang="en-US" sz="2200" dirty="0">
                <a:solidFill>
                  <a:srgbClr val="00FF00"/>
                </a:solidFill>
              </a:rPr>
              <a:t>less</a:t>
            </a:r>
            <a:r>
              <a:rPr lang="en-US" sz="2200" dirty="0"/>
              <a:t> </a:t>
            </a:r>
            <a:r>
              <a:rPr lang="en-US" sz="2200" dirty="0">
                <a:solidFill>
                  <a:srgbClr val="00FF00"/>
                </a:solidFill>
              </a:rPr>
              <a:t>investment opportunities </a:t>
            </a:r>
            <a:r>
              <a:rPr lang="en-US" sz="2200" dirty="0"/>
              <a:t>with high returns are </a:t>
            </a:r>
            <a:r>
              <a:rPr lang="en-US" sz="2200" dirty="0">
                <a:solidFill>
                  <a:srgbClr val="00FF00"/>
                </a:solidFill>
              </a:rPr>
              <a:t>available</a:t>
            </a:r>
            <a:r>
              <a:rPr lang="en-US" sz="2200" dirty="0"/>
              <a:t> in the domestic economy, savers place their </a:t>
            </a:r>
            <a:r>
              <a:rPr lang="en-US" sz="2200" dirty="0">
                <a:solidFill>
                  <a:srgbClr val="00FF00"/>
                </a:solidFill>
              </a:rPr>
              <a:t>money abroad</a:t>
            </a:r>
            <a:r>
              <a:rPr lang="en-US" sz="2200" dirty="0"/>
              <a:t>, where they receive higher returns.</a:t>
            </a:r>
          </a:p>
          <a:p>
            <a:pPr marL="901700" lvl="1" indent="-279400" eaLnBrk="1" hangingPunct="1">
              <a:defRPr/>
            </a:pPr>
            <a:endParaRPr lang="de-DE" sz="2200" dirty="0"/>
          </a:p>
          <a:p>
            <a:pPr marL="901700" lvl="1" indent="-279400" eaLnBrk="1" hangingPunct="1">
              <a:defRPr/>
            </a:pPr>
            <a:r>
              <a:rPr lang="en-US" sz="2200" dirty="0"/>
              <a:t>In this case, the domestic </a:t>
            </a:r>
            <a:r>
              <a:rPr lang="en-US" sz="2200" dirty="0">
                <a:solidFill>
                  <a:srgbClr val="00FF00"/>
                </a:solidFill>
              </a:rPr>
              <a:t>investment demand curve</a:t>
            </a:r>
            <a:r>
              <a:rPr lang="en-US" sz="2200" dirty="0"/>
              <a:t> shifts </a:t>
            </a:r>
            <a:r>
              <a:rPr lang="en-US" sz="2200" dirty="0">
                <a:solidFill>
                  <a:srgbClr val="00FF00"/>
                </a:solidFill>
              </a:rPr>
              <a:t>downward</a:t>
            </a:r>
            <a:r>
              <a:rPr lang="en-US" sz="2200" dirty="0"/>
              <a:t>.</a:t>
            </a:r>
          </a:p>
          <a:p>
            <a:pPr marL="901700" lvl="1" indent="-279400" eaLnBrk="1" hangingPunct="1">
              <a:defRPr/>
            </a:pPr>
            <a:endParaRPr lang="en-US" sz="2200" dirty="0"/>
          </a:p>
          <a:p>
            <a:pPr marL="901700" lvl="1" indent="-279400" eaLnBrk="1" hangingPunct="1">
              <a:defRPr/>
            </a:pPr>
            <a:r>
              <a:rPr lang="en-US" sz="2200" dirty="0"/>
              <a:t>The result is then </a:t>
            </a:r>
            <a:r>
              <a:rPr lang="en-US" sz="2200" dirty="0">
                <a:solidFill>
                  <a:srgbClr val="00FF00"/>
                </a:solidFill>
              </a:rPr>
              <a:t>capital export</a:t>
            </a:r>
            <a:r>
              <a:rPr lang="en-US" sz="2200" dirty="0"/>
              <a:t>, as the next chart shows</a:t>
            </a:r>
            <a:r>
              <a:rPr lang="de-DE" sz="2200" dirty="0"/>
              <a:t>.</a:t>
            </a:r>
          </a:p>
          <a:p>
            <a:pPr marL="901700" lvl="1" indent="-279400" eaLnBrk="1" hangingPunct="1">
              <a:defRPr/>
            </a:pPr>
            <a:endParaRPr lang="de-DE" sz="2200"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8BDF680C-4F97-4642-AB3C-412C893DBB5D}" type="slidenum">
              <a:rPr lang="de-DE" altLang="en-US" sz="1600" smtClean="0"/>
              <a:pPr>
                <a:spcBef>
                  <a:spcPct val="0"/>
                </a:spcBef>
                <a:buClrTx/>
                <a:buFontTx/>
                <a:buNone/>
              </a:pPr>
              <a:t>54</a:t>
            </a:fld>
            <a:r>
              <a:rPr lang="de-DE" altLang="en-US" sz="1600"/>
              <a:t> -</a:t>
            </a:r>
          </a:p>
        </p:txBody>
      </p:sp>
      <p:sp>
        <p:nvSpPr>
          <p:cNvPr id="870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87044" name="Object 2"/>
          <p:cNvGraphicFramePr>
            <a:graphicFrameLocks/>
          </p:cNvGraphicFramePr>
          <p:nvPr/>
        </p:nvGraphicFramePr>
        <p:xfrm>
          <a:off x="1236663" y="1039813"/>
          <a:ext cx="6923087" cy="5422900"/>
        </p:xfrm>
        <a:graphic>
          <a:graphicData uri="http://schemas.openxmlformats.org/presentationml/2006/ole">
            <mc:AlternateContent xmlns:mc="http://schemas.openxmlformats.org/markup-compatibility/2006">
              <mc:Choice xmlns:v="urn:schemas-microsoft-com:vml" Requires="v">
                <p:oleObj spid="_x0000_s87297"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663" y="1039813"/>
                        <a:ext cx="6923087"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5" name="Arc 3"/>
          <p:cNvSpPr>
            <a:spLocks/>
          </p:cNvSpPr>
          <p:nvPr/>
        </p:nvSpPr>
        <p:spPr bwMode="auto">
          <a:xfrm flipH="1" flipV="1">
            <a:off x="2679700" y="1027113"/>
            <a:ext cx="5199063" cy="3956050"/>
          </a:xfrm>
          <a:custGeom>
            <a:avLst/>
            <a:gdLst>
              <a:gd name="T0" fmla="*/ 2147483647 w 21450"/>
              <a:gd name="T1" fmla="*/ 0 h 20305"/>
              <a:gd name="T2" fmla="*/ 2147483647 w 21450"/>
              <a:gd name="T3" fmla="*/ 2147483647 h 20305"/>
              <a:gd name="T4" fmla="*/ 0 w 21450"/>
              <a:gd name="T5" fmla="*/ 2147483647 h 20305"/>
              <a:gd name="T6" fmla="*/ 0 60000 65536"/>
              <a:gd name="T7" fmla="*/ 0 60000 65536"/>
              <a:gd name="T8" fmla="*/ 0 60000 65536"/>
              <a:gd name="T9" fmla="*/ 0 w 21450"/>
              <a:gd name="T10" fmla="*/ 0 h 20305"/>
              <a:gd name="T11" fmla="*/ 21450 w 21450"/>
              <a:gd name="T12" fmla="*/ 20305 h 20305"/>
            </a:gdLst>
            <a:ahLst/>
            <a:cxnLst>
              <a:cxn ang="T6">
                <a:pos x="T0" y="T1"/>
              </a:cxn>
              <a:cxn ang="T7">
                <a:pos x="T2" y="T3"/>
              </a:cxn>
              <a:cxn ang="T8">
                <a:pos x="T4" y="T5"/>
              </a:cxn>
            </a:cxnLst>
            <a:rect l="T9" t="T10" r="T11" b="T12"/>
            <a:pathLst>
              <a:path w="21450" h="20305" fill="none" extrusionOk="0">
                <a:moveTo>
                  <a:pt x="7367" y="0"/>
                </a:moveTo>
                <a:cubicBezTo>
                  <a:pt x="15042" y="2785"/>
                  <a:pt x="20491" y="9659"/>
                  <a:pt x="21450" y="17767"/>
                </a:cubicBezTo>
              </a:path>
              <a:path w="21450" h="20305" stroke="0" extrusionOk="0">
                <a:moveTo>
                  <a:pt x="7367" y="0"/>
                </a:moveTo>
                <a:cubicBezTo>
                  <a:pt x="15042" y="2785"/>
                  <a:pt x="20491" y="9659"/>
                  <a:pt x="21450" y="17767"/>
                </a:cubicBezTo>
                <a:lnTo>
                  <a:pt x="0" y="20305"/>
                </a:lnTo>
                <a:lnTo>
                  <a:pt x="7367"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87046" name="Line 4"/>
          <p:cNvSpPr>
            <a:spLocks noChangeShapeType="1"/>
          </p:cNvSpPr>
          <p:nvPr/>
        </p:nvSpPr>
        <p:spPr bwMode="auto">
          <a:xfrm flipH="1">
            <a:off x="1319213" y="3871913"/>
            <a:ext cx="27051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7047" name="Line 5"/>
          <p:cNvSpPr>
            <a:spLocks noChangeShapeType="1"/>
          </p:cNvSpPr>
          <p:nvPr/>
        </p:nvSpPr>
        <p:spPr bwMode="auto">
          <a:xfrm>
            <a:off x="4038600" y="3886200"/>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7048" name="Text Box 6"/>
          <p:cNvSpPr txBox="1">
            <a:spLocks noChangeArrowheads="1"/>
          </p:cNvSpPr>
          <p:nvPr/>
        </p:nvSpPr>
        <p:spPr bwMode="auto">
          <a:xfrm>
            <a:off x="215900" y="3624263"/>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a:t>
            </a:r>
            <a:r>
              <a:rPr lang="de-DE" altLang="en-US" sz="2400" b="0">
                <a:solidFill>
                  <a:srgbClr val="FFFF00"/>
                </a:solidFill>
              </a:rPr>
              <a:t>Autarky,1</a:t>
            </a:r>
            <a:endParaRPr lang="de-DE" altLang="en-US" sz="1800">
              <a:solidFill>
                <a:srgbClr val="FFFF00"/>
              </a:solidFill>
            </a:endParaRPr>
          </a:p>
        </p:txBody>
      </p:sp>
      <p:sp>
        <p:nvSpPr>
          <p:cNvPr id="87049" name="Text Box 7"/>
          <p:cNvSpPr txBox="1">
            <a:spLocks noChangeArrowheads="1"/>
          </p:cNvSpPr>
          <p:nvPr/>
        </p:nvSpPr>
        <p:spPr bwMode="auto">
          <a:xfrm>
            <a:off x="3819525" y="6205538"/>
            <a:ext cx="46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S</a:t>
            </a:r>
            <a:r>
              <a:rPr lang="de-DE" altLang="en-US" sz="1800" baseline="0">
                <a:solidFill>
                  <a:srgbClr val="FFFF00"/>
                </a:solidFill>
              </a:rPr>
              <a:t>  </a:t>
            </a:r>
          </a:p>
        </p:txBody>
      </p:sp>
      <p:sp>
        <p:nvSpPr>
          <p:cNvPr id="5643272" name="Rectangle 8"/>
          <p:cNvSpPr>
            <a:spLocks noGrp="1" noChangeArrowheads="1"/>
          </p:cNvSpPr>
          <p:nvPr>
            <p:ph type="title"/>
          </p:nvPr>
        </p:nvSpPr>
        <p:spPr>
          <a:xfrm>
            <a:off x="0" y="31750"/>
            <a:ext cx="9144000" cy="782638"/>
          </a:xfrm>
        </p:spPr>
        <p:txBody>
          <a:bodyPr/>
          <a:lstStyle/>
          <a:p>
            <a:pPr eaLnBrk="1" hangingPunct="1">
              <a:defRPr/>
            </a:pPr>
            <a:r>
              <a:rPr lang="en-US" sz="2400" dirty="0"/>
              <a:t>Capital Market in a Small Open Economy</a:t>
            </a:r>
            <a:endParaRPr lang="de-DE" sz="2400" dirty="0"/>
          </a:p>
        </p:txBody>
      </p:sp>
      <p:sp>
        <p:nvSpPr>
          <p:cNvPr id="87051" name="Text Box 9"/>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t>i</a:t>
            </a:r>
            <a:r>
              <a:rPr lang="de-DE" altLang="en-US" sz="1800" baseline="0"/>
              <a:t>  </a:t>
            </a:r>
          </a:p>
        </p:txBody>
      </p:sp>
      <p:sp>
        <p:nvSpPr>
          <p:cNvPr id="87052" name="Text Box 10"/>
          <p:cNvSpPr txBox="1">
            <a:spLocks noChangeArrowheads="1"/>
          </p:cNvSpPr>
          <p:nvPr/>
        </p:nvSpPr>
        <p:spPr bwMode="auto">
          <a:xfrm>
            <a:off x="5967413" y="4711700"/>
            <a:ext cx="30622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46800" rIns="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600" b="0" baseline="0">
                <a:solidFill>
                  <a:srgbClr val="66FFFF"/>
                </a:solidFill>
              </a:rPr>
              <a:t>I(i,K</a:t>
            </a:r>
            <a:r>
              <a:rPr lang="de-DE" altLang="en-US" sz="2400" b="0">
                <a:solidFill>
                  <a:srgbClr val="66FFFF"/>
                </a:solidFill>
              </a:rPr>
              <a:t>1</a:t>
            </a:r>
            <a:r>
              <a:rPr lang="de-DE" altLang="en-US" sz="2600" b="0" baseline="0">
                <a:solidFill>
                  <a:srgbClr val="66FFFF"/>
                </a:solidFill>
              </a:rPr>
              <a:t>,A</a:t>
            </a:r>
            <a:r>
              <a:rPr lang="de-DE" altLang="en-US" sz="2400" b="0">
                <a:solidFill>
                  <a:srgbClr val="66FFFF"/>
                </a:solidFill>
              </a:rPr>
              <a:t>1</a:t>
            </a:r>
            <a:r>
              <a:rPr lang="de-DE" altLang="en-US" sz="2600" b="0" baseline="0">
                <a:solidFill>
                  <a:srgbClr val="66FFFF"/>
                </a:solidFill>
              </a:rPr>
              <a:t>,P</a:t>
            </a:r>
            <a:r>
              <a:rPr lang="de-DE" altLang="en-US" sz="2400" b="0">
                <a:solidFill>
                  <a:srgbClr val="66FFFF"/>
                </a:solidFill>
              </a:rPr>
              <a:t>1</a:t>
            </a:r>
            <a:r>
              <a:rPr lang="de-DE" altLang="en-US" sz="2600" b="0" baseline="0">
                <a:solidFill>
                  <a:srgbClr val="66FFFF"/>
                </a:solidFill>
              </a:rPr>
              <a:t>,L</a:t>
            </a:r>
            <a:r>
              <a:rPr lang="de-DE" altLang="en-US" sz="2400" b="0">
                <a:solidFill>
                  <a:srgbClr val="66FFFF"/>
                </a:solidFill>
              </a:rPr>
              <a:t>1</a:t>
            </a:r>
            <a:r>
              <a:rPr lang="de-DE" altLang="en-US" sz="2600" b="0" baseline="0">
                <a:solidFill>
                  <a:srgbClr val="66FFFF"/>
                </a:solidFill>
              </a:rPr>
              <a:t>,H</a:t>
            </a:r>
            <a:r>
              <a:rPr lang="de-DE" altLang="en-US" sz="2400" b="0">
                <a:solidFill>
                  <a:srgbClr val="66FFFF"/>
                </a:solidFill>
              </a:rPr>
              <a:t>1</a:t>
            </a:r>
            <a:r>
              <a:rPr lang="de-DE" altLang="en-US" sz="2400" b="0" baseline="0">
                <a:solidFill>
                  <a:srgbClr val="66FFFF"/>
                </a:solidFill>
              </a:rPr>
              <a:t>,B</a:t>
            </a:r>
            <a:r>
              <a:rPr lang="de-DE" altLang="en-US" sz="2400" b="0">
                <a:solidFill>
                  <a:srgbClr val="66FFFF"/>
                </a:solidFill>
              </a:rPr>
              <a:t>1</a:t>
            </a:r>
            <a:r>
              <a:rPr lang="de-DE" altLang="en-US" sz="2400" b="0" baseline="0">
                <a:solidFill>
                  <a:srgbClr val="66FFFF"/>
                </a:solidFill>
              </a:rPr>
              <a:t>)</a:t>
            </a:r>
            <a:endParaRPr lang="el-GR" altLang="en-US" sz="2400" b="0" baseline="0">
              <a:solidFill>
                <a:srgbClr val="66FFFF"/>
              </a:solidFill>
            </a:endParaRPr>
          </a:p>
        </p:txBody>
      </p:sp>
      <p:sp>
        <p:nvSpPr>
          <p:cNvPr id="87053" name="Text Box 11"/>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I, S</a:t>
            </a:r>
            <a:r>
              <a:rPr lang="de-DE" altLang="en-US" sz="1800" baseline="0"/>
              <a:t>  </a:t>
            </a:r>
          </a:p>
        </p:txBody>
      </p:sp>
      <p:sp>
        <p:nvSpPr>
          <p:cNvPr id="87054" name="Text Box 12"/>
          <p:cNvSpPr txBox="1">
            <a:spLocks noChangeArrowheads="1"/>
          </p:cNvSpPr>
          <p:nvPr/>
        </p:nvSpPr>
        <p:spPr bwMode="auto">
          <a:xfrm>
            <a:off x="3384550" y="1068388"/>
            <a:ext cx="1527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600" b="0" baseline="0">
                <a:solidFill>
                  <a:srgbClr val="66FFFF"/>
                </a:solidFill>
              </a:rPr>
              <a:t>S = s*Y</a:t>
            </a:r>
            <a:endParaRPr lang="el-GR" altLang="en-US" sz="2600" b="0" baseline="0">
              <a:solidFill>
                <a:srgbClr val="66FFFF"/>
              </a:solidFill>
            </a:endParaRPr>
          </a:p>
        </p:txBody>
      </p:sp>
      <p:sp>
        <p:nvSpPr>
          <p:cNvPr id="87055" name="Line 13"/>
          <p:cNvSpPr>
            <a:spLocks noChangeShapeType="1"/>
          </p:cNvSpPr>
          <p:nvPr/>
        </p:nvSpPr>
        <p:spPr bwMode="auto">
          <a:xfrm flipV="1">
            <a:off x="4035425" y="1538288"/>
            <a:ext cx="0" cy="4659312"/>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7056" name="Line 14"/>
          <p:cNvSpPr>
            <a:spLocks noChangeShapeType="1"/>
          </p:cNvSpPr>
          <p:nvPr/>
        </p:nvSpPr>
        <p:spPr bwMode="auto">
          <a:xfrm flipH="1">
            <a:off x="1331913" y="4203700"/>
            <a:ext cx="30988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7057" name="Text Box 15"/>
          <p:cNvSpPr txBox="1">
            <a:spLocks noChangeArrowheads="1"/>
          </p:cNvSpPr>
          <p:nvPr/>
        </p:nvSpPr>
        <p:spPr bwMode="auto">
          <a:xfrm>
            <a:off x="-3175" y="3994150"/>
            <a:ext cx="17319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a:t>
            </a:r>
            <a:r>
              <a:rPr lang="de-DE" altLang="en-US" sz="2400" b="0">
                <a:solidFill>
                  <a:srgbClr val="FFFF00"/>
                </a:solidFill>
              </a:rPr>
              <a:t>World market</a:t>
            </a:r>
            <a:endParaRPr lang="de-DE" altLang="en-US" sz="1800">
              <a:solidFill>
                <a:srgbClr val="FFFF00"/>
              </a:solidFill>
            </a:endParaRPr>
          </a:p>
        </p:txBody>
      </p:sp>
      <p:sp>
        <p:nvSpPr>
          <p:cNvPr id="87058" name="Text Box 16"/>
          <p:cNvSpPr txBox="1">
            <a:spLocks noChangeArrowheads="1"/>
          </p:cNvSpPr>
          <p:nvPr/>
        </p:nvSpPr>
        <p:spPr bwMode="auto">
          <a:xfrm>
            <a:off x="3402013" y="6200775"/>
            <a:ext cx="598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 =</a:t>
            </a:r>
            <a:endParaRPr lang="de-DE" altLang="en-US" sz="1800" baseline="0">
              <a:solidFill>
                <a:srgbClr val="FFFF00"/>
              </a:solidFill>
            </a:endParaRPr>
          </a:p>
        </p:txBody>
      </p:sp>
      <p:sp>
        <p:nvSpPr>
          <p:cNvPr id="5643281" name="Arc 17"/>
          <p:cNvSpPr>
            <a:spLocks/>
          </p:cNvSpPr>
          <p:nvPr/>
        </p:nvSpPr>
        <p:spPr bwMode="auto">
          <a:xfrm flipH="1" flipV="1">
            <a:off x="2112963" y="1473200"/>
            <a:ext cx="5233987" cy="4079875"/>
          </a:xfrm>
          <a:custGeom>
            <a:avLst/>
            <a:gdLst>
              <a:gd name="T0" fmla="*/ 2147483647 w 21599"/>
              <a:gd name="T1" fmla="*/ 0 h 20940"/>
              <a:gd name="T2" fmla="*/ 2147483647 w 21599"/>
              <a:gd name="T3" fmla="*/ 2147483647 h 20940"/>
              <a:gd name="T4" fmla="*/ 0 w 21599"/>
              <a:gd name="T5" fmla="*/ 2147483647 h 20940"/>
              <a:gd name="T6" fmla="*/ 0 60000 65536"/>
              <a:gd name="T7" fmla="*/ 0 60000 65536"/>
              <a:gd name="T8" fmla="*/ 0 60000 65536"/>
              <a:gd name="T9" fmla="*/ 0 w 21599"/>
              <a:gd name="T10" fmla="*/ 0 h 20940"/>
              <a:gd name="T11" fmla="*/ 21599 w 21599"/>
              <a:gd name="T12" fmla="*/ 20940 h 20940"/>
            </a:gdLst>
            <a:ahLst/>
            <a:cxnLst>
              <a:cxn ang="T6">
                <a:pos x="T0" y="T1"/>
              </a:cxn>
              <a:cxn ang="T7">
                <a:pos x="T2" y="T3"/>
              </a:cxn>
              <a:cxn ang="T8">
                <a:pos x="T4" y="T5"/>
              </a:cxn>
            </a:cxnLst>
            <a:rect l="T9" t="T10" r="T11" b="T12"/>
            <a:pathLst>
              <a:path w="21599" h="20940" fill="none" extrusionOk="0">
                <a:moveTo>
                  <a:pt x="5299" y="0"/>
                </a:moveTo>
                <a:cubicBezTo>
                  <a:pt x="14821" y="2410"/>
                  <a:pt x="21518" y="10940"/>
                  <a:pt x="21599" y="20761"/>
                </a:cubicBezTo>
              </a:path>
              <a:path w="21599" h="20940" stroke="0" extrusionOk="0">
                <a:moveTo>
                  <a:pt x="5299" y="0"/>
                </a:moveTo>
                <a:cubicBezTo>
                  <a:pt x="14821" y="2410"/>
                  <a:pt x="21518" y="10940"/>
                  <a:pt x="21599" y="20761"/>
                </a:cubicBezTo>
                <a:lnTo>
                  <a:pt x="0" y="20940"/>
                </a:lnTo>
                <a:lnTo>
                  <a:pt x="5299"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5643282" name="Text Box 18"/>
          <p:cNvSpPr txBox="1">
            <a:spLocks noChangeArrowheads="1"/>
          </p:cNvSpPr>
          <p:nvPr/>
        </p:nvSpPr>
        <p:spPr bwMode="auto">
          <a:xfrm>
            <a:off x="6134100" y="5246688"/>
            <a:ext cx="28971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46800" rIns="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600" b="0" baseline="0">
                <a:solidFill>
                  <a:srgbClr val="66FFFF"/>
                </a:solidFill>
              </a:rPr>
              <a:t>I(i,K</a:t>
            </a:r>
            <a:r>
              <a:rPr lang="de-DE" altLang="en-US" sz="2400" b="0">
                <a:solidFill>
                  <a:srgbClr val="66FFFF"/>
                </a:solidFill>
              </a:rPr>
              <a:t>1</a:t>
            </a:r>
            <a:r>
              <a:rPr lang="de-DE" altLang="en-US" sz="2600" b="0" baseline="0">
                <a:solidFill>
                  <a:srgbClr val="66FFFF"/>
                </a:solidFill>
              </a:rPr>
              <a:t>,A</a:t>
            </a:r>
            <a:r>
              <a:rPr lang="de-DE" altLang="en-US" sz="2400" b="0">
                <a:solidFill>
                  <a:srgbClr val="66FFFF"/>
                </a:solidFill>
              </a:rPr>
              <a:t>2</a:t>
            </a:r>
            <a:r>
              <a:rPr lang="de-DE" altLang="en-US" sz="2600" b="0" baseline="0">
                <a:solidFill>
                  <a:srgbClr val="66FFFF"/>
                </a:solidFill>
              </a:rPr>
              <a:t>,P</a:t>
            </a:r>
            <a:r>
              <a:rPr lang="de-DE" altLang="en-US" sz="2400" b="0">
                <a:solidFill>
                  <a:srgbClr val="66FFFF"/>
                </a:solidFill>
              </a:rPr>
              <a:t>2</a:t>
            </a:r>
            <a:r>
              <a:rPr lang="de-DE" altLang="en-US" sz="2600" b="0" baseline="0">
                <a:solidFill>
                  <a:srgbClr val="66FFFF"/>
                </a:solidFill>
              </a:rPr>
              <a:t>,L</a:t>
            </a:r>
            <a:r>
              <a:rPr lang="de-DE" altLang="en-US" sz="2400" b="0">
                <a:solidFill>
                  <a:srgbClr val="66FFFF"/>
                </a:solidFill>
              </a:rPr>
              <a:t>2</a:t>
            </a:r>
            <a:r>
              <a:rPr lang="de-DE" altLang="en-US" sz="2600" b="0" baseline="0">
                <a:solidFill>
                  <a:srgbClr val="66FFFF"/>
                </a:solidFill>
              </a:rPr>
              <a:t>,H</a:t>
            </a:r>
            <a:r>
              <a:rPr lang="de-DE" altLang="en-US" sz="2400" b="0">
                <a:solidFill>
                  <a:srgbClr val="66FFFF"/>
                </a:solidFill>
              </a:rPr>
              <a:t>2</a:t>
            </a:r>
            <a:r>
              <a:rPr lang="de-DE" altLang="en-US" sz="2400" b="0" baseline="0">
                <a:solidFill>
                  <a:srgbClr val="66FFFF"/>
                </a:solidFill>
              </a:rPr>
              <a:t>,B</a:t>
            </a:r>
            <a:r>
              <a:rPr lang="de-DE" altLang="en-US" sz="2400" b="0">
                <a:solidFill>
                  <a:srgbClr val="66FFFF"/>
                </a:solidFill>
              </a:rPr>
              <a:t>2</a:t>
            </a:r>
            <a:r>
              <a:rPr lang="de-DE" altLang="en-US" sz="2400" b="0" baseline="0">
                <a:solidFill>
                  <a:srgbClr val="66FFFF"/>
                </a:solidFill>
              </a:rPr>
              <a:t>)</a:t>
            </a:r>
            <a:endParaRPr lang="el-GR" altLang="en-US" sz="2400" b="0" baseline="0">
              <a:solidFill>
                <a:srgbClr val="66FFFF"/>
              </a:solidFill>
            </a:endParaRPr>
          </a:p>
        </p:txBody>
      </p:sp>
      <p:sp>
        <p:nvSpPr>
          <p:cNvPr id="5643283" name="Line 19"/>
          <p:cNvSpPr>
            <a:spLocks noChangeShapeType="1"/>
          </p:cNvSpPr>
          <p:nvPr/>
        </p:nvSpPr>
        <p:spPr bwMode="auto">
          <a:xfrm rot="10800000" flipV="1">
            <a:off x="2273300" y="2032000"/>
            <a:ext cx="419100" cy="2921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643284" name="Line 20"/>
          <p:cNvSpPr>
            <a:spLocks noChangeShapeType="1"/>
          </p:cNvSpPr>
          <p:nvPr/>
        </p:nvSpPr>
        <p:spPr bwMode="auto">
          <a:xfrm rot="10800000" flipV="1">
            <a:off x="3925888" y="4243388"/>
            <a:ext cx="330200" cy="3683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643285" name="Line 21"/>
          <p:cNvSpPr>
            <a:spLocks noChangeShapeType="1"/>
          </p:cNvSpPr>
          <p:nvPr/>
        </p:nvSpPr>
        <p:spPr bwMode="auto">
          <a:xfrm rot="10800000" flipV="1">
            <a:off x="5032375" y="4791075"/>
            <a:ext cx="254000" cy="3810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643286" name="Line 22"/>
          <p:cNvSpPr>
            <a:spLocks noChangeShapeType="1"/>
          </p:cNvSpPr>
          <p:nvPr/>
        </p:nvSpPr>
        <p:spPr bwMode="auto">
          <a:xfrm flipH="1">
            <a:off x="1320800" y="4737100"/>
            <a:ext cx="27051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43287" name="Text Box 23"/>
          <p:cNvSpPr txBox="1">
            <a:spLocks noChangeArrowheads="1"/>
          </p:cNvSpPr>
          <p:nvPr/>
        </p:nvSpPr>
        <p:spPr bwMode="auto">
          <a:xfrm>
            <a:off x="217488" y="44894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400" b="0" baseline="0">
                <a:solidFill>
                  <a:srgbClr val="FFFF00"/>
                </a:solidFill>
              </a:rPr>
              <a:t>i</a:t>
            </a:r>
            <a:r>
              <a:rPr lang="de-DE" altLang="en-US" sz="2400" b="0">
                <a:solidFill>
                  <a:srgbClr val="FFFF00"/>
                </a:solidFill>
              </a:rPr>
              <a:t>Autarky,2</a:t>
            </a:r>
            <a:endParaRPr lang="de-DE" altLang="en-US" sz="1800">
              <a:solidFill>
                <a:srgbClr val="FFFF00"/>
              </a:solidFill>
            </a:endParaRPr>
          </a:p>
        </p:txBody>
      </p:sp>
      <p:sp>
        <p:nvSpPr>
          <p:cNvPr id="5643289" name="Rectangle 25"/>
          <p:cNvSpPr>
            <a:spLocks noChangeArrowheads="1"/>
          </p:cNvSpPr>
          <p:nvPr/>
        </p:nvSpPr>
        <p:spPr bwMode="auto">
          <a:xfrm>
            <a:off x="4567238" y="1624013"/>
            <a:ext cx="4322762" cy="1368425"/>
          </a:xfrm>
          <a:prstGeom prst="rect">
            <a:avLst/>
          </a:prstGeom>
          <a:solidFill>
            <a:srgbClr val="FFFF99"/>
          </a:solidFill>
          <a:ln w="28575">
            <a:solidFill>
              <a:srgbClr val="FF0000"/>
            </a:solidFill>
            <a:miter lim="800000"/>
            <a:headEnd/>
            <a:tailEnd/>
          </a:ln>
        </p:spPr>
        <p:txBody>
          <a:bodyPr lIns="92075" tIns="46038" rIns="92075" bIns="46038"/>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rgbClr val="0033CC"/>
                </a:solidFill>
              </a:rPr>
              <a:t>Capital export (=</a:t>
            </a:r>
            <a:r>
              <a:rPr lang="en-US" altLang="en-US" sz="2000" b="0" baseline="0">
                <a:solidFill>
                  <a:srgbClr val="FF3300"/>
                </a:solidFill>
              </a:rPr>
              <a:t>KX</a:t>
            </a:r>
            <a:r>
              <a:rPr lang="en-US" altLang="en-US" sz="2000" b="0" baseline="0">
                <a:solidFill>
                  <a:srgbClr val="0033CC"/>
                </a:solidFill>
              </a:rPr>
              <a:t>) in an open economy, if the autarky interest rate is lower than the world market interest rate</a:t>
            </a:r>
            <a:r>
              <a:rPr lang="de-DE" altLang="en-US" sz="2000" b="0" baseline="0">
                <a:solidFill>
                  <a:schemeClr val="bg1"/>
                </a:solidFill>
              </a:rPr>
              <a:t>.</a:t>
            </a:r>
            <a:endParaRPr lang="de-DE" altLang="en-US" sz="2000" b="0">
              <a:solidFill>
                <a:schemeClr val="bg1"/>
              </a:solidFill>
            </a:endParaRPr>
          </a:p>
        </p:txBody>
      </p:sp>
      <p:sp>
        <p:nvSpPr>
          <p:cNvPr id="5643290" name="AutoShape 26"/>
          <p:cNvSpPr>
            <a:spLocks/>
          </p:cNvSpPr>
          <p:nvPr/>
        </p:nvSpPr>
        <p:spPr bwMode="auto">
          <a:xfrm rot="-5400000">
            <a:off x="3509962" y="3670301"/>
            <a:ext cx="396875" cy="679450"/>
          </a:xfrm>
          <a:prstGeom prst="rightBrace">
            <a:avLst>
              <a:gd name="adj1" fmla="val 14267"/>
              <a:gd name="adj2" fmla="val 50000"/>
            </a:avLst>
          </a:pr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643291" name="Line 27"/>
          <p:cNvSpPr>
            <a:spLocks noChangeShapeType="1"/>
          </p:cNvSpPr>
          <p:nvPr/>
        </p:nvSpPr>
        <p:spPr bwMode="auto">
          <a:xfrm flipV="1">
            <a:off x="3714750" y="2851150"/>
            <a:ext cx="762000" cy="989013"/>
          </a:xfrm>
          <a:prstGeom prst="line">
            <a:avLst/>
          </a:prstGeom>
          <a:noFill/>
          <a:ln w="38100">
            <a:solidFill>
              <a:srgbClr val="00FF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43292" name="Line 28"/>
          <p:cNvSpPr>
            <a:spLocks noChangeShapeType="1"/>
          </p:cNvSpPr>
          <p:nvPr/>
        </p:nvSpPr>
        <p:spPr bwMode="auto">
          <a:xfrm>
            <a:off x="3395663" y="4206875"/>
            <a:ext cx="644525" cy="1588"/>
          </a:xfrm>
          <a:prstGeom prst="line">
            <a:avLst/>
          </a:prstGeom>
          <a:noFill/>
          <a:ln w="38100">
            <a:solidFill>
              <a:srgbClr val="00FF00"/>
            </a:solidFill>
            <a:round/>
            <a:headEnd type="none" w="med" len="lg"/>
            <a:tailEnd type="non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643293" name="AutoShape 29"/>
          <p:cNvSpPr>
            <a:spLocks/>
          </p:cNvSpPr>
          <p:nvPr/>
        </p:nvSpPr>
        <p:spPr bwMode="auto">
          <a:xfrm rot="5400000">
            <a:off x="2501106" y="3069432"/>
            <a:ext cx="403225" cy="2668588"/>
          </a:xfrm>
          <a:prstGeom prst="rightBrace">
            <a:avLst>
              <a:gd name="adj1" fmla="val 55151"/>
              <a:gd name="adj2" fmla="val 50000"/>
            </a:avLst>
          </a:prstGeom>
          <a:noFill/>
          <a:ln w="3175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3600" tIns="3600" rIns="3600" bIns="3600" anchor="ct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643294" name="Text Box 30"/>
          <p:cNvSpPr txBox="1">
            <a:spLocks noChangeArrowheads="1"/>
          </p:cNvSpPr>
          <p:nvPr/>
        </p:nvSpPr>
        <p:spPr bwMode="auto">
          <a:xfrm>
            <a:off x="1387475" y="3162300"/>
            <a:ext cx="203358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med" len="lg"/>
                <a:tailEnd type="none" w="lg" len="lg"/>
              </a14:hiddenLine>
            </a:ext>
          </a:extLst>
        </p:spPr>
        <p:txBody>
          <a:bodyPr lIns="3600" tIns="3600" rIns="3600" bIns="36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lnSpc>
                <a:spcPct val="80000"/>
              </a:lnSpc>
              <a:spcBef>
                <a:spcPct val="50000"/>
              </a:spcBef>
              <a:buClrTx/>
              <a:buFontTx/>
              <a:buNone/>
            </a:pPr>
            <a:r>
              <a:rPr lang="de-DE" altLang="en-US" sz="2400" b="0" baseline="0">
                <a:solidFill>
                  <a:srgbClr val="FF0000"/>
                </a:solidFill>
              </a:rPr>
              <a:t>Domestic investment</a:t>
            </a:r>
          </a:p>
        </p:txBody>
      </p:sp>
      <p:sp>
        <p:nvSpPr>
          <p:cNvPr id="5643296" name="Text Box 32"/>
          <p:cNvSpPr txBox="1">
            <a:spLocks noChangeArrowheads="1"/>
          </p:cNvSpPr>
          <p:nvPr/>
        </p:nvSpPr>
        <p:spPr bwMode="auto">
          <a:xfrm>
            <a:off x="1630363" y="4706938"/>
            <a:ext cx="205263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med" len="lg"/>
                <a:tailEnd type="none" w="lg" len="lg"/>
              </a14:hiddenLine>
            </a:ext>
          </a:extLst>
        </p:spPr>
        <p:txBody>
          <a:bodyPr lIns="3600" tIns="3600" rIns="3600" bIns="36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50000"/>
              </a:spcBef>
              <a:buClrTx/>
              <a:buFontTx/>
              <a:buNone/>
            </a:pPr>
            <a:r>
              <a:rPr lang="de-DE" altLang="en-US" sz="2400" b="0" baseline="0">
                <a:solidFill>
                  <a:srgbClr val="FF0000"/>
                </a:solidFill>
              </a:rPr>
              <a:t>Dom. Savings</a:t>
            </a:r>
          </a:p>
        </p:txBody>
      </p:sp>
      <p:sp>
        <p:nvSpPr>
          <p:cNvPr id="5643297" name="AutoShape 33"/>
          <p:cNvSpPr>
            <a:spLocks/>
          </p:cNvSpPr>
          <p:nvPr/>
        </p:nvSpPr>
        <p:spPr bwMode="auto">
          <a:xfrm rot="-5400000">
            <a:off x="2152650" y="3024188"/>
            <a:ext cx="396875" cy="1974850"/>
          </a:xfrm>
          <a:prstGeom prst="rightBrace">
            <a:avLst>
              <a:gd name="adj1" fmla="val 41467"/>
              <a:gd name="adj2" fmla="val 5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643298" name="Line 34"/>
          <p:cNvSpPr>
            <a:spLocks noChangeShapeType="1"/>
          </p:cNvSpPr>
          <p:nvPr/>
        </p:nvSpPr>
        <p:spPr bwMode="auto">
          <a:xfrm>
            <a:off x="1373188" y="4205288"/>
            <a:ext cx="1970087" cy="3175"/>
          </a:xfrm>
          <a:prstGeom prst="line">
            <a:avLst/>
          </a:prstGeom>
          <a:noFill/>
          <a:ln w="38100">
            <a:solidFill>
              <a:srgbClr val="FF00FF"/>
            </a:solidFill>
            <a:round/>
            <a:headEnd type="none" w="med" len="lg"/>
            <a:tailEnd type="non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643299" name="Text Box 35"/>
          <p:cNvSpPr txBox="1">
            <a:spLocks noChangeArrowheads="1"/>
          </p:cNvSpPr>
          <p:nvPr/>
        </p:nvSpPr>
        <p:spPr bwMode="auto">
          <a:xfrm>
            <a:off x="4141788" y="5718175"/>
            <a:ext cx="50022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46800" rIns="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600" b="0" baseline="0" dirty="0">
                <a:solidFill>
                  <a:srgbClr val="66FFFF"/>
                </a:solidFill>
              </a:rPr>
              <a:t>A</a:t>
            </a:r>
            <a:r>
              <a:rPr lang="de-DE" altLang="en-US" sz="2400" b="0" dirty="0">
                <a:solidFill>
                  <a:srgbClr val="66FFFF"/>
                </a:solidFill>
              </a:rPr>
              <a:t>1</a:t>
            </a:r>
            <a:r>
              <a:rPr lang="de-DE" altLang="en-US" sz="2600" b="0" baseline="0" dirty="0">
                <a:solidFill>
                  <a:srgbClr val="66FFFF"/>
                </a:solidFill>
              </a:rPr>
              <a:t>&gt;</a:t>
            </a:r>
            <a:r>
              <a:rPr lang="de-DE" altLang="en-US" sz="2600" b="0" baseline="0" dirty="0" err="1">
                <a:solidFill>
                  <a:srgbClr val="66FFFF"/>
                </a:solidFill>
              </a:rPr>
              <a:t>A</a:t>
            </a:r>
            <a:r>
              <a:rPr lang="de-DE" altLang="en-US" sz="2400" b="0" dirty="0" err="1">
                <a:solidFill>
                  <a:srgbClr val="66FFFF"/>
                </a:solidFill>
              </a:rPr>
              <a:t>2</a:t>
            </a:r>
            <a:r>
              <a:rPr lang="de-DE" altLang="en-US" sz="2600" b="0" baseline="0" dirty="0">
                <a:solidFill>
                  <a:srgbClr val="66FFFF"/>
                </a:solidFill>
              </a:rPr>
              <a:t>, </a:t>
            </a:r>
            <a:r>
              <a:rPr lang="de-DE" altLang="en-US" sz="2600" b="0" baseline="0" dirty="0" err="1">
                <a:solidFill>
                  <a:srgbClr val="66FFFF"/>
                </a:solidFill>
              </a:rPr>
              <a:t>P</a:t>
            </a:r>
            <a:r>
              <a:rPr lang="de-DE" altLang="en-US" sz="2400" b="0" dirty="0" err="1">
                <a:solidFill>
                  <a:srgbClr val="66FFFF"/>
                </a:solidFill>
              </a:rPr>
              <a:t>1</a:t>
            </a:r>
            <a:r>
              <a:rPr lang="de-DE" altLang="en-US" sz="2600" b="0" baseline="0" dirty="0">
                <a:solidFill>
                  <a:srgbClr val="66FFFF"/>
                </a:solidFill>
              </a:rPr>
              <a:t>&gt;</a:t>
            </a:r>
            <a:r>
              <a:rPr lang="de-DE" altLang="en-US" sz="2600" b="0" baseline="0" dirty="0" err="1">
                <a:solidFill>
                  <a:srgbClr val="66FFFF"/>
                </a:solidFill>
              </a:rPr>
              <a:t>P</a:t>
            </a:r>
            <a:r>
              <a:rPr lang="de-DE" altLang="en-US" sz="2400" b="0" dirty="0" err="1">
                <a:solidFill>
                  <a:srgbClr val="66FFFF"/>
                </a:solidFill>
              </a:rPr>
              <a:t>2</a:t>
            </a:r>
            <a:r>
              <a:rPr lang="de-DE" altLang="en-US" sz="2600" b="0" baseline="0" dirty="0">
                <a:solidFill>
                  <a:srgbClr val="66FFFF"/>
                </a:solidFill>
              </a:rPr>
              <a:t>, </a:t>
            </a:r>
            <a:r>
              <a:rPr lang="de-DE" altLang="en-US" sz="2600" b="0" baseline="0" dirty="0" err="1">
                <a:solidFill>
                  <a:srgbClr val="66FFFF"/>
                </a:solidFill>
              </a:rPr>
              <a:t>L</a:t>
            </a:r>
            <a:r>
              <a:rPr lang="de-DE" altLang="en-US" sz="2400" b="0" dirty="0" err="1">
                <a:solidFill>
                  <a:srgbClr val="66FFFF"/>
                </a:solidFill>
              </a:rPr>
              <a:t>1</a:t>
            </a:r>
            <a:r>
              <a:rPr lang="de-DE" altLang="en-US" sz="2600" b="0" baseline="0" dirty="0">
                <a:solidFill>
                  <a:srgbClr val="66FFFF"/>
                </a:solidFill>
              </a:rPr>
              <a:t>&gt;</a:t>
            </a:r>
            <a:r>
              <a:rPr lang="de-DE" altLang="en-US" sz="2600" b="0" baseline="0" dirty="0" err="1">
                <a:solidFill>
                  <a:srgbClr val="66FFFF"/>
                </a:solidFill>
              </a:rPr>
              <a:t>L</a:t>
            </a:r>
            <a:r>
              <a:rPr lang="de-DE" altLang="en-US" sz="2400" b="0" dirty="0" err="1">
                <a:solidFill>
                  <a:srgbClr val="66FFFF"/>
                </a:solidFill>
              </a:rPr>
              <a:t>2</a:t>
            </a:r>
            <a:r>
              <a:rPr lang="de-DE" altLang="en-US" sz="2600" b="0" baseline="0" dirty="0">
                <a:solidFill>
                  <a:srgbClr val="66FFFF"/>
                </a:solidFill>
              </a:rPr>
              <a:t>, </a:t>
            </a:r>
            <a:r>
              <a:rPr lang="de-DE" altLang="en-US" sz="2600" b="0" baseline="0" dirty="0" err="1">
                <a:solidFill>
                  <a:srgbClr val="66FFFF"/>
                </a:solidFill>
              </a:rPr>
              <a:t>H</a:t>
            </a:r>
            <a:r>
              <a:rPr lang="de-DE" altLang="en-US" sz="2400" b="0" dirty="0" err="1">
                <a:solidFill>
                  <a:srgbClr val="66FFFF"/>
                </a:solidFill>
              </a:rPr>
              <a:t>1</a:t>
            </a:r>
            <a:r>
              <a:rPr lang="de-DE" altLang="en-US" sz="2600" b="0" baseline="0" dirty="0">
                <a:solidFill>
                  <a:srgbClr val="66FFFF"/>
                </a:solidFill>
              </a:rPr>
              <a:t>&gt;</a:t>
            </a:r>
            <a:r>
              <a:rPr lang="de-DE" altLang="en-US" sz="2600" b="0" baseline="0" dirty="0" err="1">
                <a:solidFill>
                  <a:srgbClr val="66FFFF"/>
                </a:solidFill>
              </a:rPr>
              <a:t>H</a:t>
            </a:r>
            <a:r>
              <a:rPr lang="de-DE" altLang="en-US" sz="2400" b="0" dirty="0" err="1">
                <a:solidFill>
                  <a:srgbClr val="66FFFF"/>
                </a:solidFill>
              </a:rPr>
              <a:t>2</a:t>
            </a:r>
            <a:r>
              <a:rPr lang="de-DE" altLang="en-US" sz="2400" b="0" baseline="0" dirty="0">
                <a:solidFill>
                  <a:srgbClr val="66FFFF"/>
                </a:solidFill>
              </a:rPr>
              <a:t>, </a:t>
            </a:r>
            <a:r>
              <a:rPr lang="de-DE" altLang="en-US" sz="2400" b="0" baseline="0" dirty="0" err="1">
                <a:solidFill>
                  <a:srgbClr val="66FFFF"/>
                </a:solidFill>
              </a:rPr>
              <a:t>B</a:t>
            </a:r>
            <a:r>
              <a:rPr lang="de-DE" altLang="en-US" sz="2400" b="0" dirty="0" err="1">
                <a:solidFill>
                  <a:srgbClr val="66FFFF"/>
                </a:solidFill>
              </a:rPr>
              <a:t>1</a:t>
            </a:r>
            <a:r>
              <a:rPr lang="de-DE" altLang="en-US" sz="2400" b="0" baseline="0" dirty="0">
                <a:solidFill>
                  <a:srgbClr val="66FFFF"/>
                </a:solidFill>
              </a:rPr>
              <a:t>&gt;</a:t>
            </a:r>
            <a:r>
              <a:rPr lang="de-DE" altLang="en-US" sz="2400" b="0" baseline="0" dirty="0" err="1">
                <a:solidFill>
                  <a:srgbClr val="66FFFF"/>
                </a:solidFill>
              </a:rPr>
              <a:t>B</a:t>
            </a:r>
            <a:r>
              <a:rPr lang="de-DE" altLang="en-US" sz="2400" b="0" dirty="0" err="1">
                <a:solidFill>
                  <a:srgbClr val="66FFFF"/>
                </a:solidFill>
              </a:rPr>
              <a:t>2</a:t>
            </a:r>
            <a:endParaRPr lang="el-GR" altLang="en-US" sz="2400" b="0" dirty="0">
              <a:solidFill>
                <a:srgbClr val="66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3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432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432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432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432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4328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432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4328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432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432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4329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4329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4329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6432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432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432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43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3281" grpId="0" animBg="1"/>
      <p:bldP spid="5643282" grpId="0"/>
      <p:bldP spid="5643283" grpId="0" animBg="1"/>
      <p:bldP spid="5643284" grpId="0" animBg="1"/>
      <p:bldP spid="5643285" grpId="0" animBg="1"/>
      <p:bldP spid="5643286" grpId="0" animBg="1"/>
      <p:bldP spid="5643287" grpId="0"/>
      <p:bldP spid="5643289" grpId="0" animBg="1"/>
      <p:bldP spid="5643290" grpId="0" animBg="1"/>
      <p:bldP spid="5643291" grpId="0" animBg="1"/>
      <p:bldP spid="5643292" grpId="0" animBg="1"/>
      <p:bldP spid="5643293" grpId="0" animBg="1"/>
      <p:bldP spid="5643294" grpId="0"/>
      <p:bldP spid="5643296" grpId="0"/>
      <p:bldP spid="5643297" grpId="0" animBg="1"/>
      <p:bldP spid="5643298" grpId="0" animBg="1"/>
      <p:bldP spid="5643299"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21F1CDCE-8E2B-436C-B28D-1C69D09BD573}" type="slidenum">
              <a:rPr lang="de-DE" altLang="en-US" sz="1600" smtClean="0"/>
              <a:pPr>
                <a:spcBef>
                  <a:spcPct val="0"/>
                </a:spcBef>
                <a:buClrTx/>
                <a:buFontTx/>
                <a:buNone/>
              </a:pPr>
              <a:t>55</a:t>
            </a:fld>
            <a:r>
              <a:rPr lang="de-DE" altLang="en-US" sz="1600"/>
              <a:t> -</a:t>
            </a:r>
          </a:p>
        </p:txBody>
      </p:sp>
      <p:sp>
        <p:nvSpPr>
          <p:cNvPr id="890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5635074" name="Rectangle 2"/>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2.3. </a:t>
            </a:r>
            <a:r>
              <a:rPr lang="de-DE" sz="2600" dirty="0" err="1"/>
              <a:t>Economic</a:t>
            </a:r>
            <a:r>
              <a:rPr lang="de-DE" sz="2600" dirty="0"/>
              <a:t> </a:t>
            </a:r>
            <a:r>
              <a:rPr lang="de-DE" sz="2600" dirty="0" err="1"/>
              <a:t>Policy</a:t>
            </a:r>
            <a:r>
              <a:rPr lang="de-DE" sz="2600" dirty="0"/>
              <a:t> </a:t>
            </a:r>
            <a:r>
              <a:rPr lang="de-DE" sz="2600" dirty="0" err="1"/>
              <a:t>Conclusions</a:t>
            </a:r>
            <a:endParaRPr lang="de-DE" sz="2600" dirty="0"/>
          </a:p>
        </p:txBody>
      </p:sp>
      <p:sp>
        <p:nvSpPr>
          <p:cNvPr id="5635075" name="Rectangle 3"/>
          <p:cNvSpPr>
            <a:spLocks noGrp="1" noChangeArrowheads="1"/>
          </p:cNvSpPr>
          <p:nvPr>
            <p:ph type="body" idx="1"/>
          </p:nvPr>
        </p:nvSpPr>
        <p:spPr>
          <a:xfrm>
            <a:off x="457200" y="1171575"/>
            <a:ext cx="8686800" cy="5486400"/>
          </a:xfrm>
        </p:spPr>
        <p:txBody>
          <a:bodyPr/>
          <a:lstStyle/>
          <a:p>
            <a:pPr eaLnBrk="1" hangingPunct="1">
              <a:defRPr/>
            </a:pPr>
            <a:r>
              <a:rPr lang="en-US" sz="2400" dirty="0"/>
              <a:t>This analysis shows:</a:t>
            </a:r>
          </a:p>
          <a:p>
            <a:pPr lvl="1" eaLnBrk="1" hangingPunct="1">
              <a:defRPr/>
            </a:pPr>
            <a:r>
              <a:rPr lang="en-US" sz="2000" dirty="0"/>
              <a:t>A country must provide </a:t>
            </a:r>
            <a:r>
              <a:rPr lang="en-US" sz="2000" dirty="0">
                <a:solidFill>
                  <a:srgbClr val="00FF00"/>
                </a:solidFill>
              </a:rPr>
              <a:t>investment opportunities </a:t>
            </a:r>
            <a:r>
              <a:rPr lang="en-US" sz="2000" dirty="0"/>
              <a:t>with a high return, in order to keep the domestic investment demand curve </a:t>
            </a:r>
            <a:r>
              <a:rPr lang="en-US" sz="2000" dirty="0">
                <a:solidFill>
                  <a:srgbClr val="00FF00"/>
                </a:solidFill>
              </a:rPr>
              <a:t>on a “high” level</a:t>
            </a:r>
            <a:endParaRPr lang="de-DE" sz="3600" dirty="0"/>
          </a:p>
          <a:p>
            <a:pPr lvl="1" eaLnBrk="1" hangingPunct="1">
              <a:defRPr/>
            </a:pPr>
            <a:r>
              <a:rPr lang="en-US" sz="2000" dirty="0"/>
              <a:t>This means</a:t>
            </a:r>
            <a:r>
              <a:rPr lang="de-DE" sz="2000" dirty="0"/>
              <a:t>:</a:t>
            </a:r>
          </a:p>
          <a:p>
            <a:pPr eaLnBrk="1" hangingPunct="1">
              <a:lnSpc>
                <a:spcPts val="800"/>
              </a:lnSpc>
              <a:defRPr/>
            </a:pPr>
            <a:endParaRPr lang="de-DE" sz="2400" dirty="0"/>
          </a:p>
          <a:p>
            <a:pPr marL="1301750" lvl="2" indent="-279400" eaLnBrk="1" hangingPunct="1">
              <a:defRPr/>
            </a:pPr>
            <a:r>
              <a:rPr lang="en-US" sz="2000" dirty="0"/>
              <a:t>A country must try to accumulate as many </a:t>
            </a:r>
            <a:r>
              <a:rPr lang="en-US" sz="2000" dirty="0">
                <a:solidFill>
                  <a:srgbClr val="00FF00"/>
                </a:solidFill>
              </a:rPr>
              <a:t>production factors </a:t>
            </a:r>
            <a:r>
              <a:rPr lang="en-US" sz="2000" dirty="0"/>
              <a:t>as possible, which are </a:t>
            </a:r>
            <a:r>
              <a:rPr lang="en-US" sz="2000" dirty="0">
                <a:solidFill>
                  <a:srgbClr val="00FF00"/>
                </a:solidFill>
              </a:rPr>
              <a:t>complementary to capital</a:t>
            </a:r>
            <a:r>
              <a:rPr lang="en-US" sz="2000" dirty="0"/>
              <a:t>.</a:t>
            </a:r>
          </a:p>
          <a:p>
            <a:pPr marL="1301750" lvl="2" indent="-279400" eaLnBrk="1" hangingPunct="1">
              <a:defRPr/>
            </a:pPr>
            <a:endParaRPr lang="en-US" sz="2000" dirty="0"/>
          </a:p>
          <a:p>
            <a:pPr marL="1301750" lvl="2" indent="-279400" eaLnBrk="1" hangingPunct="1">
              <a:defRPr/>
            </a:pPr>
            <a:r>
              <a:rPr lang="en-US" sz="2000" dirty="0"/>
              <a:t>Production factors, which are complementary to capital, </a:t>
            </a:r>
            <a:r>
              <a:rPr lang="en-US" sz="2000" dirty="0">
                <a:solidFill>
                  <a:srgbClr val="00FF00"/>
                </a:solidFill>
              </a:rPr>
              <a:t>increase the productivity </a:t>
            </a:r>
            <a:r>
              <a:rPr lang="en-US" sz="2000" dirty="0"/>
              <a:t>of the capital stock and thus lead to a </a:t>
            </a:r>
            <a:r>
              <a:rPr lang="en-US" sz="2000" dirty="0">
                <a:solidFill>
                  <a:srgbClr val="00FF00"/>
                </a:solidFill>
              </a:rPr>
              <a:t>higher return on capital investments</a:t>
            </a:r>
            <a:r>
              <a:rPr lang="en-US" sz="2000" dirty="0"/>
              <a:t>.</a:t>
            </a:r>
          </a:p>
          <a:p>
            <a:pPr marL="1301750" lvl="2" indent="-279400" eaLnBrk="1" hangingPunct="1">
              <a:defRPr/>
            </a:pPr>
            <a:endParaRPr lang="en-US" sz="2000" dirty="0"/>
          </a:p>
          <a:p>
            <a:pPr marL="1301750" lvl="2" indent="-279400" eaLnBrk="1" hangingPunct="1">
              <a:defRPr/>
            </a:pPr>
            <a:r>
              <a:rPr lang="en-US" sz="2000" dirty="0"/>
              <a:t>As a result, the </a:t>
            </a:r>
            <a:r>
              <a:rPr lang="en-US" sz="2000" dirty="0">
                <a:solidFill>
                  <a:srgbClr val="00FF00"/>
                </a:solidFill>
              </a:rPr>
              <a:t>domestic</a:t>
            </a:r>
            <a:r>
              <a:rPr lang="en-US" sz="2000" dirty="0"/>
              <a:t> investment demand grows and the </a:t>
            </a:r>
            <a:r>
              <a:rPr lang="en-US" sz="2000" dirty="0">
                <a:solidFill>
                  <a:srgbClr val="00FF00"/>
                </a:solidFill>
              </a:rPr>
              <a:t>investment demand </a:t>
            </a:r>
            <a:r>
              <a:rPr lang="en-US" sz="2000" dirty="0"/>
              <a:t>curve lies at a </a:t>
            </a:r>
            <a:r>
              <a:rPr lang="en-US" sz="2000" dirty="0">
                <a:solidFill>
                  <a:srgbClr val="00FF00"/>
                </a:solidFill>
              </a:rPr>
              <a:t>higher level.</a:t>
            </a:r>
            <a:endParaRPr 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50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507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5075">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35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ECC7DDF4-C5F7-43E3-99D1-73330327CE41}" type="slidenum">
              <a:rPr lang="de-DE" altLang="en-US" sz="1600" smtClean="0"/>
              <a:pPr>
                <a:spcBef>
                  <a:spcPct val="0"/>
                </a:spcBef>
                <a:buClrTx/>
                <a:buFontTx/>
                <a:buNone/>
              </a:pPr>
              <a:t>56</a:t>
            </a:fld>
            <a:r>
              <a:rPr lang="de-DE" altLang="en-US" sz="1600"/>
              <a:t> -</a:t>
            </a:r>
          </a:p>
        </p:txBody>
      </p:sp>
      <p:sp>
        <p:nvSpPr>
          <p:cNvPr id="901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5645314" name="Rectangle 2"/>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2.3. </a:t>
            </a:r>
            <a:r>
              <a:rPr lang="de-DE" sz="2600" dirty="0" err="1"/>
              <a:t>Economic</a:t>
            </a:r>
            <a:r>
              <a:rPr lang="de-DE" sz="2600" dirty="0"/>
              <a:t> </a:t>
            </a:r>
            <a:r>
              <a:rPr lang="de-DE" sz="2600" dirty="0" err="1"/>
              <a:t>Policy</a:t>
            </a:r>
            <a:r>
              <a:rPr lang="de-DE" sz="2600" dirty="0"/>
              <a:t> </a:t>
            </a:r>
            <a:r>
              <a:rPr lang="de-DE" sz="2600" dirty="0" err="1"/>
              <a:t>Conclusions</a:t>
            </a:r>
            <a:endParaRPr lang="de-DE" sz="2600" dirty="0"/>
          </a:p>
        </p:txBody>
      </p:sp>
      <p:sp>
        <p:nvSpPr>
          <p:cNvPr id="5645315" name="Rectangle 3"/>
          <p:cNvSpPr>
            <a:spLocks noGrp="1" noChangeArrowheads="1"/>
          </p:cNvSpPr>
          <p:nvPr>
            <p:ph type="body" idx="1"/>
          </p:nvPr>
        </p:nvSpPr>
        <p:spPr>
          <a:xfrm>
            <a:off x="457200" y="1171575"/>
            <a:ext cx="8086725" cy="5486400"/>
          </a:xfrm>
        </p:spPr>
        <p:txBody>
          <a:bodyPr/>
          <a:lstStyle/>
          <a:p>
            <a:pPr eaLnBrk="1" hangingPunct="1">
              <a:lnSpc>
                <a:spcPct val="110000"/>
              </a:lnSpc>
              <a:defRPr/>
            </a:pPr>
            <a:r>
              <a:rPr lang="en-US" sz="2400" dirty="0"/>
              <a:t>What kind of production factors are complementary to capital?</a:t>
            </a:r>
          </a:p>
          <a:p>
            <a:pPr eaLnBrk="1" hangingPunct="1">
              <a:defRPr/>
            </a:pPr>
            <a:r>
              <a:rPr lang="en-US" sz="2400" dirty="0"/>
              <a:t>„</a:t>
            </a:r>
            <a:r>
              <a:rPr lang="en-US" sz="2400" dirty="0">
                <a:solidFill>
                  <a:srgbClr val="00FF00"/>
                </a:solidFill>
              </a:rPr>
              <a:t>Complementary</a:t>
            </a:r>
            <a:r>
              <a:rPr lang="en-US" sz="2400" dirty="0"/>
              <a:t>“ are production factors, which “</a:t>
            </a:r>
            <a:r>
              <a:rPr lang="en-US" sz="2400" dirty="0">
                <a:solidFill>
                  <a:srgbClr val="00FF00"/>
                </a:solidFill>
              </a:rPr>
              <a:t>supplement</a:t>
            </a:r>
            <a:r>
              <a:rPr lang="en-US" sz="2400" dirty="0"/>
              <a:t>” capital and </a:t>
            </a:r>
            <a:r>
              <a:rPr lang="en-US" sz="2400" dirty="0">
                <a:solidFill>
                  <a:srgbClr val="00FF00"/>
                </a:solidFill>
              </a:rPr>
              <a:t>increase</a:t>
            </a:r>
            <a:r>
              <a:rPr lang="en-US" sz="2400" dirty="0"/>
              <a:t> thereby the </a:t>
            </a:r>
            <a:r>
              <a:rPr lang="en-US" sz="2400" dirty="0">
                <a:solidFill>
                  <a:srgbClr val="00FF00"/>
                </a:solidFill>
              </a:rPr>
              <a:t>productivity of capital</a:t>
            </a:r>
            <a:r>
              <a:rPr lang="en-US" sz="2400" dirty="0"/>
              <a:t>:</a:t>
            </a:r>
          </a:p>
          <a:p>
            <a:pPr eaLnBrk="1" hangingPunct="1">
              <a:defRPr/>
            </a:pPr>
            <a:endParaRPr lang="en-US" sz="2400" dirty="0"/>
          </a:p>
          <a:p>
            <a:pPr marL="1524000" lvl="1" indent="-468313" eaLnBrk="1" hangingPunct="1">
              <a:defRPr/>
            </a:pPr>
            <a:r>
              <a:rPr lang="en-US" sz="2400" dirty="0"/>
              <a:t>A = technological </a:t>
            </a:r>
            <a:r>
              <a:rPr lang="en-US" sz="2400" dirty="0" err="1"/>
              <a:t>knowlege</a:t>
            </a:r>
            <a:endParaRPr lang="en-US" sz="2400" dirty="0"/>
          </a:p>
          <a:p>
            <a:pPr marL="1524000" lvl="1" indent="-468313" eaLnBrk="1" hangingPunct="1">
              <a:defRPr/>
            </a:pPr>
            <a:r>
              <a:rPr lang="en-US" sz="2400" dirty="0"/>
              <a:t>H = human capital</a:t>
            </a:r>
          </a:p>
          <a:p>
            <a:pPr marL="1524000" lvl="1" indent="-468313" eaLnBrk="1" hangingPunct="1">
              <a:defRPr/>
            </a:pPr>
            <a:r>
              <a:rPr lang="en-US" sz="2400" dirty="0"/>
              <a:t>L = physical labor</a:t>
            </a:r>
          </a:p>
          <a:p>
            <a:pPr marL="1524000" lvl="1" indent="-468313" eaLnBrk="1" hangingPunct="1">
              <a:defRPr/>
            </a:pPr>
            <a:r>
              <a:rPr lang="en-US" sz="2400" dirty="0"/>
              <a:t>B = land, natural </a:t>
            </a:r>
            <a:r>
              <a:rPr lang="en-US" sz="2400" dirty="0" err="1"/>
              <a:t>ressources</a:t>
            </a:r>
            <a:endParaRPr lang="en-US" sz="2400" dirty="0"/>
          </a:p>
          <a:p>
            <a:pPr marL="1524000" lvl="1" indent="-468313" eaLnBrk="1" hangingPunct="1">
              <a:defRPr/>
            </a:pPr>
            <a:r>
              <a:rPr lang="en-US" sz="2400" dirty="0"/>
              <a:t>P = legal security, public infrastructure, domestic &amp; external security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4531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4531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4531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453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45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0042EEC9-AFBF-4E25-8409-AD8033F57126}" type="slidenum">
              <a:rPr lang="de-DE" altLang="en-US" sz="1600" smtClean="0"/>
              <a:pPr>
                <a:spcBef>
                  <a:spcPct val="0"/>
                </a:spcBef>
                <a:buClrTx/>
                <a:buFontTx/>
                <a:buNone/>
              </a:pPr>
              <a:t>57</a:t>
            </a:fld>
            <a:r>
              <a:rPr lang="de-DE" altLang="en-US" sz="1600"/>
              <a:t> -</a:t>
            </a:r>
          </a:p>
        </p:txBody>
      </p:sp>
      <p:sp>
        <p:nvSpPr>
          <p:cNvPr id="911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5593090" name="Rectangle 2"/>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2.3. </a:t>
            </a:r>
            <a:r>
              <a:rPr lang="de-DE" sz="2600" dirty="0" err="1"/>
              <a:t>Economic</a:t>
            </a:r>
            <a:r>
              <a:rPr lang="de-DE" sz="2600" dirty="0"/>
              <a:t> </a:t>
            </a:r>
            <a:r>
              <a:rPr lang="de-DE" sz="2600" dirty="0" err="1"/>
              <a:t>Policy</a:t>
            </a:r>
            <a:r>
              <a:rPr lang="de-DE" sz="2600" dirty="0"/>
              <a:t> </a:t>
            </a:r>
            <a:r>
              <a:rPr lang="de-DE" sz="2600" dirty="0" err="1"/>
              <a:t>Conclusions</a:t>
            </a:r>
            <a:endParaRPr lang="de-DE" sz="2600" dirty="0"/>
          </a:p>
        </p:txBody>
      </p:sp>
      <p:sp>
        <p:nvSpPr>
          <p:cNvPr id="5593091" name="Rectangle 3"/>
          <p:cNvSpPr>
            <a:spLocks noGrp="1" noChangeArrowheads="1"/>
          </p:cNvSpPr>
          <p:nvPr>
            <p:ph type="body" idx="1"/>
          </p:nvPr>
        </p:nvSpPr>
        <p:spPr>
          <a:xfrm>
            <a:off x="457200" y="1171575"/>
            <a:ext cx="8455025" cy="5486400"/>
          </a:xfrm>
        </p:spPr>
        <p:txBody>
          <a:bodyPr/>
          <a:lstStyle/>
          <a:p>
            <a:pPr eaLnBrk="1" hangingPunct="1">
              <a:defRPr/>
            </a:pPr>
            <a:r>
              <a:rPr lang="en-US" sz="2000" dirty="0"/>
              <a:t>A </a:t>
            </a:r>
            <a:r>
              <a:rPr lang="en-US" sz="2000" dirty="0">
                <a:solidFill>
                  <a:srgbClr val="00FF00"/>
                </a:solidFill>
              </a:rPr>
              <a:t>rich supply </a:t>
            </a:r>
            <a:r>
              <a:rPr lang="en-US" sz="2000" dirty="0"/>
              <a:t>of these complementary production factors ensures </a:t>
            </a:r>
            <a:r>
              <a:rPr lang="en-US" sz="2000" dirty="0">
                <a:solidFill>
                  <a:srgbClr val="00FF00"/>
                </a:solidFill>
              </a:rPr>
              <a:t>low prices</a:t>
            </a:r>
            <a:r>
              <a:rPr lang="en-US" sz="2000" dirty="0"/>
              <a:t> and thus leads to a </a:t>
            </a:r>
            <a:r>
              <a:rPr lang="en-US" sz="2000" dirty="0">
                <a:solidFill>
                  <a:srgbClr val="00FF00"/>
                </a:solidFill>
              </a:rPr>
              <a:t>higher usage </a:t>
            </a:r>
            <a:r>
              <a:rPr lang="en-US" sz="2000" dirty="0"/>
              <a:t>of these production factors as production inputs.</a:t>
            </a:r>
            <a:endParaRPr lang="de-DE" sz="2000" dirty="0"/>
          </a:p>
          <a:p>
            <a:pPr eaLnBrk="1" hangingPunct="1">
              <a:defRPr/>
            </a:pPr>
            <a:r>
              <a:rPr lang="en-US" sz="2000" dirty="0"/>
              <a:t>This </a:t>
            </a:r>
            <a:r>
              <a:rPr lang="en-US" sz="2000" dirty="0">
                <a:solidFill>
                  <a:srgbClr val="00FF00"/>
                </a:solidFill>
              </a:rPr>
              <a:t>increases</a:t>
            </a:r>
            <a:r>
              <a:rPr lang="en-US" sz="2000" dirty="0"/>
              <a:t> the </a:t>
            </a:r>
            <a:r>
              <a:rPr lang="en-US" sz="2000" dirty="0">
                <a:solidFill>
                  <a:srgbClr val="00FF00"/>
                </a:solidFill>
              </a:rPr>
              <a:t>return of capital</a:t>
            </a:r>
            <a:r>
              <a:rPr lang="en-US" sz="2000" dirty="0"/>
              <a:t>, so that </a:t>
            </a:r>
            <a:r>
              <a:rPr lang="en-US" sz="2000" dirty="0">
                <a:solidFill>
                  <a:srgbClr val="00FF00"/>
                </a:solidFill>
              </a:rPr>
              <a:t>foreign capital flows </a:t>
            </a:r>
            <a:r>
              <a:rPr lang="en-US" sz="2000" dirty="0"/>
              <a:t>into the domestic economy and increases the capital stock</a:t>
            </a:r>
            <a:r>
              <a:rPr lang="de-DE" sz="2000" dirty="0"/>
              <a:t>.</a:t>
            </a:r>
          </a:p>
          <a:p>
            <a:pPr eaLnBrk="1" hangingPunct="1">
              <a:defRPr/>
            </a:pPr>
            <a:r>
              <a:rPr lang="en-US" sz="2000" dirty="0"/>
              <a:t>As </a:t>
            </a:r>
            <a:r>
              <a:rPr lang="en-US" sz="2000" dirty="0">
                <a:solidFill>
                  <a:srgbClr val="FF6600"/>
                </a:solidFill>
              </a:rPr>
              <a:t>investment in physical capital </a:t>
            </a:r>
            <a:r>
              <a:rPr lang="en-US" sz="2000" dirty="0"/>
              <a:t>is "</a:t>
            </a:r>
            <a:r>
              <a:rPr lang="en-US" sz="2000" dirty="0">
                <a:solidFill>
                  <a:srgbClr val="FF6600"/>
                </a:solidFill>
              </a:rPr>
              <a:t>internationally mobile</a:t>
            </a:r>
            <a:r>
              <a:rPr lang="en-US" sz="2000" dirty="0"/>
              <a:t>", i.e. it can take place in any country with an open economy, investors can choose those countries with the highest return on capital.</a:t>
            </a:r>
          </a:p>
          <a:p>
            <a:pPr eaLnBrk="1" hangingPunct="1">
              <a:defRPr/>
            </a:pPr>
            <a:r>
              <a:rPr lang="en-US" sz="2000" dirty="0"/>
              <a:t>This is called the "</a:t>
            </a:r>
            <a:r>
              <a:rPr lang="en-US" sz="2000" dirty="0">
                <a:solidFill>
                  <a:srgbClr val="00FF00"/>
                </a:solidFill>
              </a:rPr>
              <a:t>competition of countries for international mobile production factors</a:t>
            </a:r>
            <a:r>
              <a:rPr lang="en-US" sz="2000" dirty="0"/>
              <a:t>".</a:t>
            </a:r>
            <a:r>
              <a:rPr lang="de-DE" sz="2000" dirty="0"/>
              <a:t> </a:t>
            </a:r>
          </a:p>
          <a:p>
            <a:pPr eaLnBrk="1" hangingPunct="1">
              <a:defRPr/>
            </a:pPr>
            <a:r>
              <a:rPr lang="en-US" sz="2000" dirty="0"/>
              <a:t>Such a competition, is not a competition for capital alone, but for all </a:t>
            </a:r>
            <a:r>
              <a:rPr lang="en-US" sz="2000" dirty="0">
                <a:solidFill>
                  <a:srgbClr val="00FF00"/>
                </a:solidFill>
              </a:rPr>
              <a:t>production factors </a:t>
            </a:r>
            <a:r>
              <a:rPr lang="en-US" sz="2000" dirty="0"/>
              <a:t>that are </a:t>
            </a:r>
            <a:r>
              <a:rPr lang="en-US" sz="2000" dirty="0">
                <a:solidFill>
                  <a:srgbClr val="00FF00"/>
                </a:solidFill>
              </a:rPr>
              <a:t>internationally mobile</a:t>
            </a:r>
            <a:r>
              <a:rPr lang="en-US" sz="2000" dirty="0"/>
              <a:t>, like technical knowledge or raw materials.</a:t>
            </a:r>
          </a:p>
          <a:p>
            <a:pPr eaLnBrk="1" hangingPunct="1">
              <a:defRPr/>
            </a:pPr>
            <a:r>
              <a:rPr lang="en-US" sz="2000" dirty="0"/>
              <a:t>All internationally mobile production factors can "</a:t>
            </a:r>
            <a:r>
              <a:rPr lang="en-US" sz="2000" dirty="0">
                <a:solidFill>
                  <a:srgbClr val="00FF00"/>
                </a:solidFill>
              </a:rPr>
              <a:t>choose" those locations</a:t>
            </a:r>
            <a:r>
              <a:rPr lang="en-US" sz="2000" dirty="0"/>
              <a:t>, where their return is highest.</a:t>
            </a:r>
            <a:endParaRPr lang="de-DE"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930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930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930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930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930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C9F5E302-3FDC-4646-858C-2C674F0FA621}" type="slidenum">
              <a:rPr lang="de-DE" altLang="en-US" sz="1600" smtClean="0"/>
              <a:pPr>
                <a:spcBef>
                  <a:spcPct val="0"/>
                </a:spcBef>
                <a:buClrTx/>
                <a:buFontTx/>
                <a:buNone/>
              </a:pPr>
              <a:t>58</a:t>
            </a:fld>
            <a:r>
              <a:rPr lang="de-DE" altLang="en-US" sz="1600"/>
              <a:t> -</a:t>
            </a:r>
          </a:p>
        </p:txBody>
      </p:sp>
      <p:sp>
        <p:nvSpPr>
          <p:cNvPr id="921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5180418" name="Rectangle 2"/>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2.3. </a:t>
            </a:r>
            <a:r>
              <a:rPr lang="de-DE" sz="2600" dirty="0" err="1"/>
              <a:t>Economic</a:t>
            </a:r>
            <a:r>
              <a:rPr lang="de-DE" sz="2600" dirty="0"/>
              <a:t> </a:t>
            </a:r>
            <a:r>
              <a:rPr lang="de-DE" sz="2600" dirty="0" err="1"/>
              <a:t>Policy</a:t>
            </a:r>
            <a:r>
              <a:rPr lang="de-DE" sz="2600" dirty="0"/>
              <a:t> </a:t>
            </a:r>
            <a:r>
              <a:rPr lang="de-DE" sz="2600" dirty="0" err="1"/>
              <a:t>Conclusions</a:t>
            </a:r>
            <a:endParaRPr lang="de-DE" sz="2600" dirty="0"/>
          </a:p>
        </p:txBody>
      </p:sp>
      <p:sp>
        <p:nvSpPr>
          <p:cNvPr id="5180419" name="Rectangle 3"/>
          <p:cNvSpPr>
            <a:spLocks noGrp="1" noChangeArrowheads="1"/>
          </p:cNvSpPr>
          <p:nvPr>
            <p:ph type="body" idx="1"/>
          </p:nvPr>
        </p:nvSpPr>
        <p:spPr>
          <a:xfrm>
            <a:off x="457200" y="1171575"/>
            <a:ext cx="8455025" cy="5486400"/>
          </a:xfrm>
        </p:spPr>
        <p:txBody>
          <a:bodyPr/>
          <a:lstStyle/>
          <a:p>
            <a:pPr eaLnBrk="1" hangingPunct="1">
              <a:lnSpc>
                <a:spcPct val="90000"/>
              </a:lnSpc>
              <a:defRPr/>
            </a:pPr>
            <a:r>
              <a:rPr lang="en-US" sz="2200" dirty="0"/>
              <a:t>Therefore, the </a:t>
            </a:r>
            <a:r>
              <a:rPr lang="en-US" sz="2200" dirty="0">
                <a:solidFill>
                  <a:srgbClr val="00FF00"/>
                </a:solidFill>
              </a:rPr>
              <a:t>distinction</a:t>
            </a:r>
            <a:r>
              <a:rPr lang="en-US" sz="2200" dirty="0"/>
              <a:t> between </a:t>
            </a:r>
            <a:r>
              <a:rPr lang="en-US" sz="2200" dirty="0">
                <a:solidFill>
                  <a:srgbClr val="00FF00"/>
                </a:solidFill>
              </a:rPr>
              <a:t>mobile and immobile production factors </a:t>
            </a:r>
            <a:r>
              <a:rPr lang="en-US" sz="2200" dirty="0"/>
              <a:t>is important for the theory of </a:t>
            </a:r>
            <a:r>
              <a:rPr lang="en-US" sz="2200" dirty="0" err="1"/>
              <a:t>locationial</a:t>
            </a:r>
            <a:r>
              <a:rPr lang="en-US" sz="2200" dirty="0"/>
              <a:t> competition between open countries:</a:t>
            </a:r>
          </a:p>
          <a:p>
            <a:pPr lvl="1" eaLnBrk="1" hangingPunct="1">
              <a:lnSpc>
                <a:spcPct val="90000"/>
              </a:lnSpc>
              <a:defRPr/>
            </a:pPr>
            <a:r>
              <a:rPr lang="en-US" sz="2200" dirty="0"/>
              <a:t>Very mobile: </a:t>
            </a:r>
          </a:p>
          <a:p>
            <a:pPr lvl="3" eaLnBrk="1" hangingPunct="1">
              <a:lnSpc>
                <a:spcPct val="90000"/>
              </a:lnSpc>
              <a:buFont typeface="Courier New" pitchFamily="49" charset="0"/>
              <a:buChar char="o"/>
              <a:defRPr/>
            </a:pPr>
            <a:r>
              <a:rPr lang="en-US" dirty="0"/>
              <a:t>Physical capital </a:t>
            </a:r>
          </a:p>
          <a:p>
            <a:pPr lvl="3" eaLnBrk="1" hangingPunct="1">
              <a:lnSpc>
                <a:spcPct val="90000"/>
              </a:lnSpc>
              <a:buFont typeface="Courier New" pitchFamily="49" charset="0"/>
              <a:buChar char="o"/>
              <a:defRPr/>
            </a:pPr>
            <a:r>
              <a:rPr lang="en-US" dirty="0"/>
              <a:t>Technological knowledge</a:t>
            </a:r>
          </a:p>
          <a:p>
            <a:pPr lvl="3" eaLnBrk="1" hangingPunct="1">
              <a:lnSpc>
                <a:spcPct val="90000"/>
              </a:lnSpc>
              <a:buFont typeface="Courier New" pitchFamily="49" charset="0"/>
              <a:buChar char="o"/>
              <a:defRPr/>
            </a:pPr>
            <a:r>
              <a:rPr lang="en-US" dirty="0"/>
              <a:t>Raw materials</a:t>
            </a:r>
          </a:p>
          <a:p>
            <a:pPr lvl="1" eaLnBrk="1" hangingPunct="1">
              <a:lnSpc>
                <a:spcPct val="90000"/>
              </a:lnSpc>
              <a:defRPr/>
            </a:pPr>
            <a:r>
              <a:rPr lang="en-US" sz="2200" dirty="0"/>
              <a:t>Relatively immobile:</a:t>
            </a:r>
          </a:p>
          <a:p>
            <a:pPr lvl="3" eaLnBrk="1" hangingPunct="1">
              <a:lnSpc>
                <a:spcPct val="90000"/>
              </a:lnSpc>
              <a:buFont typeface="Courier New" pitchFamily="49" charset="0"/>
              <a:buChar char="o"/>
              <a:defRPr/>
            </a:pPr>
            <a:r>
              <a:rPr lang="en-US" dirty="0"/>
              <a:t>Human capital</a:t>
            </a:r>
          </a:p>
          <a:p>
            <a:pPr lvl="3" eaLnBrk="1" hangingPunct="1">
              <a:lnSpc>
                <a:spcPct val="90000"/>
              </a:lnSpc>
              <a:buFont typeface="Courier New" pitchFamily="49" charset="0"/>
              <a:buChar char="o"/>
              <a:defRPr/>
            </a:pPr>
            <a:r>
              <a:rPr lang="en-US" dirty="0"/>
              <a:t>Physical labor</a:t>
            </a:r>
          </a:p>
          <a:p>
            <a:pPr lvl="1" eaLnBrk="1" hangingPunct="1">
              <a:lnSpc>
                <a:spcPct val="90000"/>
              </a:lnSpc>
              <a:defRPr/>
            </a:pPr>
            <a:r>
              <a:rPr lang="en-US" sz="2200" dirty="0"/>
              <a:t>Completely immobile:</a:t>
            </a:r>
          </a:p>
          <a:p>
            <a:pPr lvl="3" eaLnBrk="1" hangingPunct="1">
              <a:lnSpc>
                <a:spcPct val="90000"/>
              </a:lnSpc>
              <a:buFont typeface="Courier New" pitchFamily="49" charset="0"/>
              <a:buChar char="o"/>
              <a:defRPr/>
            </a:pPr>
            <a:r>
              <a:rPr lang="en-US" dirty="0"/>
              <a:t>Building plots</a:t>
            </a:r>
          </a:p>
          <a:p>
            <a:pPr lvl="3" eaLnBrk="1" hangingPunct="1">
              <a:lnSpc>
                <a:spcPct val="90000"/>
              </a:lnSpc>
              <a:buFont typeface="Courier New" pitchFamily="49" charset="0"/>
              <a:buChar char="o"/>
              <a:defRPr/>
            </a:pPr>
            <a:r>
              <a:rPr lang="en-US" dirty="0"/>
              <a:t>Agricultural land</a:t>
            </a:r>
          </a:p>
          <a:p>
            <a:pPr lvl="3" eaLnBrk="1" hangingPunct="1">
              <a:lnSpc>
                <a:spcPct val="90000"/>
              </a:lnSpc>
              <a:buFont typeface="Courier New" pitchFamily="49" charset="0"/>
              <a:buChar char="o"/>
              <a:defRPr/>
            </a:pPr>
            <a:r>
              <a:rPr lang="en-US" dirty="0"/>
              <a:t>Government institutions for</a:t>
            </a:r>
          </a:p>
          <a:p>
            <a:pPr marL="1371600" lvl="3" indent="0" eaLnBrk="1" hangingPunct="1">
              <a:lnSpc>
                <a:spcPct val="90000"/>
              </a:lnSpc>
              <a:buFont typeface="Wingdings" pitchFamily="2" charset="2"/>
              <a:buNone/>
              <a:defRPr/>
            </a:pPr>
            <a:r>
              <a:rPr lang="en-US" dirty="0"/>
              <a:t>   the production of public goods</a:t>
            </a:r>
          </a:p>
        </p:txBody>
      </p:sp>
      <p:sp>
        <p:nvSpPr>
          <p:cNvPr id="5180421" name="AutoShape 5"/>
          <p:cNvSpPr>
            <a:spLocks/>
          </p:cNvSpPr>
          <p:nvPr/>
        </p:nvSpPr>
        <p:spPr bwMode="auto">
          <a:xfrm>
            <a:off x="5913438" y="3767138"/>
            <a:ext cx="376237" cy="2757487"/>
          </a:xfrm>
          <a:prstGeom prst="rightBrace">
            <a:avLst>
              <a:gd name="adj1" fmla="val 61076"/>
              <a:gd name="adj2" fmla="val 5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endParaRPr lang="en-US" altLang="en-US" sz="2400">
              <a:solidFill>
                <a:srgbClr val="FFFF00"/>
              </a:solidFill>
            </a:endParaRPr>
          </a:p>
        </p:txBody>
      </p:sp>
      <p:sp>
        <p:nvSpPr>
          <p:cNvPr id="5180424" name="Rectangle 8"/>
          <p:cNvSpPr>
            <a:spLocks noChangeArrowheads="1"/>
          </p:cNvSpPr>
          <p:nvPr/>
        </p:nvSpPr>
        <p:spPr bwMode="auto">
          <a:xfrm>
            <a:off x="6432550" y="4168775"/>
            <a:ext cx="2647950" cy="2247900"/>
          </a:xfrm>
          <a:prstGeom prst="rect">
            <a:avLst/>
          </a:prstGeom>
          <a:solidFill>
            <a:srgbClr val="FFFF99"/>
          </a:solidFill>
          <a:ln w="28575">
            <a:solidFill>
              <a:srgbClr val="FF0000"/>
            </a:solidFill>
            <a:miter lim="800000"/>
            <a:headEnd/>
            <a:tailEnd/>
          </a:ln>
        </p:spPr>
        <p:txBody>
          <a:bodyPr lIns="92075" tIns="46038" rIns="92075" bIns="46038">
            <a:spAutoFit/>
          </a:bodyPr>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chemeClr val="bg1"/>
                </a:solidFill>
              </a:rPr>
              <a:t>These production factors </a:t>
            </a:r>
            <a:r>
              <a:rPr lang="en-US" altLang="en-US" sz="2000" b="0" baseline="0">
                <a:solidFill>
                  <a:srgbClr val="FF0000"/>
                </a:solidFill>
              </a:rPr>
              <a:t>compete</a:t>
            </a:r>
            <a:r>
              <a:rPr lang="en-US" altLang="en-US" sz="2000" b="0" baseline="0">
                <a:solidFill>
                  <a:schemeClr val="bg1"/>
                </a:solidFill>
              </a:rPr>
              <a:t> with the immobile production factors of other countries </a:t>
            </a:r>
            <a:r>
              <a:rPr lang="en-US" altLang="en-US" sz="2000" b="0" baseline="0">
                <a:solidFill>
                  <a:srgbClr val="FF0000"/>
                </a:solidFill>
              </a:rPr>
              <a:t>for</a:t>
            </a:r>
            <a:r>
              <a:rPr lang="en-US" altLang="en-US" sz="2000" b="0" baseline="0">
                <a:solidFill>
                  <a:schemeClr val="bg1"/>
                </a:solidFill>
              </a:rPr>
              <a:t> internationally </a:t>
            </a:r>
            <a:r>
              <a:rPr lang="en-US" altLang="en-US" sz="2000" b="0" baseline="0">
                <a:solidFill>
                  <a:srgbClr val="FF0000"/>
                </a:solidFill>
              </a:rPr>
              <a:t>mobile production factors</a:t>
            </a:r>
            <a:r>
              <a:rPr lang="en-US" altLang="en-US" sz="2000" b="0" baseline="0">
                <a:solidFill>
                  <a:schemeClr val="bg1"/>
                </a:solidFill>
              </a:rPr>
              <a:t>.</a:t>
            </a:r>
            <a:endParaRPr lang="en-US" altLang="en-US" sz="2000" b="0">
              <a:solidFill>
                <a:schemeClr val="bg1"/>
              </a:solidFill>
            </a:endParaRPr>
          </a:p>
        </p:txBody>
      </p:sp>
      <p:sp>
        <p:nvSpPr>
          <p:cNvPr id="8" name="Rectangle 8"/>
          <p:cNvSpPr>
            <a:spLocks noChangeArrowheads="1"/>
          </p:cNvSpPr>
          <p:nvPr/>
        </p:nvSpPr>
        <p:spPr bwMode="auto">
          <a:xfrm>
            <a:off x="6427788" y="2055813"/>
            <a:ext cx="2647950" cy="1631950"/>
          </a:xfrm>
          <a:prstGeom prst="rect">
            <a:avLst/>
          </a:prstGeom>
          <a:solidFill>
            <a:srgbClr val="FFFF99"/>
          </a:solidFill>
          <a:ln w="28575">
            <a:solidFill>
              <a:srgbClr val="FF0000"/>
            </a:solidFill>
            <a:miter lim="800000"/>
            <a:headEnd/>
            <a:tailEnd/>
          </a:ln>
        </p:spPr>
        <p:txBody>
          <a:bodyPr lIns="92075" tIns="46038" rIns="92075" bIns="46038">
            <a:spAutoFit/>
          </a:bodyPr>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de-DE" altLang="en-US" sz="2000" b="0" baseline="0">
                <a:solidFill>
                  <a:srgbClr val="FF0000"/>
                </a:solidFill>
              </a:rPr>
              <a:t>=&gt; </a:t>
            </a:r>
            <a:r>
              <a:rPr lang="en-US" altLang="en-US" sz="2000" b="0" baseline="0">
                <a:solidFill>
                  <a:srgbClr val="FF0000"/>
                </a:solidFill>
              </a:rPr>
              <a:t>Competition</a:t>
            </a:r>
            <a:r>
              <a:rPr lang="en-US" altLang="en-US" sz="2000" b="0" baseline="0">
                <a:solidFill>
                  <a:schemeClr val="bg1"/>
                </a:solidFill>
              </a:rPr>
              <a:t> of the </a:t>
            </a:r>
            <a:r>
              <a:rPr lang="en-US" altLang="en-US" sz="2000" b="0" baseline="0">
                <a:solidFill>
                  <a:srgbClr val="FF0000"/>
                </a:solidFill>
              </a:rPr>
              <a:t>immobile production factors </a:t>
            </a:r>
            <a:r>
              <a:rPr lang="en-US" altLang="en-US" sz="2000" b="0" baseline="0">
                <a:solidFill>
                  <a:schemeClr val="bg1"/>
                </a:solidFill>
              </a:rPr>
              <a:t>of countries for the </a:t>
            </a:r>
            <a:r>
              <a:rPr lang="en-US" altLang="en-US" sz="2000" b="0" baseline="0">
                <a:solidFill>
                  <a:srgbClr val="FF0000"/>
                </a:solidFill>
              </a:rPr>
              <a:t>mobile production factors</a:t>
            </a:r>
            <a:endParaRPr lang="en-US" altLang="en-US" sz="2000" b="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804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8042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0421" grpId="0" animBg="1"/>
      <p:bldP spid="5180424"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A80BA035-66D4-4741-8ACB-F5B9734963FF}" type="slidenum">
              <a:rPr lang="de-DE" altLang="en-US" sz="1600" smtClean="0"/>
              <a:pPr>
                <a:spcBef>
                  <a:spcPct val="0"/>
                </a:spcBef>
                <a:buClrTx/>
                <a:buFontTx/>
                <a:buNone/>
              </a:pPr>
              <a:t>59</a:t>
            </a:fld>
            <a:r>
              <a:rPr lang="de-DE" altLang="en-US" sz="1600"/>
              <a:t> -</a:t>
            </a:r>
          </a:p>
        </p:txBody>
      </p:sp>
      <p:sp>
        <p:nvSpPr>
          <p:cNvPr id="93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5207042" name="Rectangle 2"/>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2.3. </a:t>
            </a:r>
            <a:r>
              <a:rPr lang="de-DE" sz="2600" dirty="0" err="1"/>
              <a:t>Economic</a:t>
            </a:r>
            <a:r>
              <a:rPr lang="de-DE" sz="2600" dirty="0"/>
              <a:t> </a:t>
            </a:r>
            <a:r>
              <a:rPr lang="de-DE" sz="2600" dirty="0" err="1"/>
              <a:t>Policy</a:t>
            </a:r>
            <a:r>
              <a:rPr lang="de-DE" sz="2600" dirty="0"/>
              <a:t> </a:t>
            </a:r>
            <a:r>
              <a:rPr lang="de-DE" sz="2600" dirty="0" err="1"/>
              <a:t>Conclusions</a:t>
            </a:r>
            <a:endParaRPr lang="de-DE" sz="2600" dirty="0"/>
          </a:p>
        </p:txBody>
      </p:sp>
      <p:pic>
        <p:nvPicPr>
          <p:cNvPr id="93189" name="Picture 3" descr="Investitionsentscheid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1028700"/>
            <a:ext cx="7527925"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Rectangle 4"/>
          <p:cNvSpPr>
            <a:spLocks noChangeArrowheads="1"/>
          </p:cNvSpPr>
          <p:nvPr/>
        </p:nvSpPr>
        <p:spPr bwMode="auto">
          <a:xfrm>
            <a:off x="1101725" y="1323975"/>
            <a:ext cx="1706563" cy="708025"/>
          </a:xfrm>
          <a:prstGeom prst="rect">
            <a:avLst/>
          </a:prstGeom>
          <a:solidFill>
            <a:srgbClr val="FFFF99"/>
          </a:solidFill>
          <a:ln w="28575">
            <a:solidFill>
              <a:srgbClr val="FF0000"/>
            </a:solidFill>
            <a:miter lim="800000"/>
            <a:headEnd/>
            <a:tailEnd/>
          </a:ln>
        </p:spPr>
        <p:txBody>
          <a:bodyPr lIns="92075" tIns="46038" rIns="92075" bIns="46038">
            <a:spAutoFit/>
          </a:bodyPr>
          <a:lstStyle>
            <a:lvl1pPr defTabSz="762000">
              <a:spcBef>
                <a:spcPct val="20000"/>
              </a:spcBef>
              <a:buClr>
                <a:srgbClr val="FF0000"/>
              </a:buClr>
              <a:buFont typeface="Arial Unicode MS" pitchFamily="34" charset="-128"/>
              <a:buChar char="➤"/>
              <a:defRPr sz="30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6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a:spcBef>
                <a:spcPct val="0"/>
              </a:spcBef>
              <a:buClrTx/>
              <a:buFontTx/>
              <a:buNone/>
            </a:pPr>
            <a:r>
              <a:rPr lang="en-US" altLang="en-US" sz="2000" b="0" baseline="0">
                <a:solidFill>
                  <a:schemeClr val="bg2"/>
                </a:solidFill>
              </a:rPr>
              <a:t>Relatively mobile</a:t>
            </a:r>
            <a:endParaRPr lang="en-US" altLang="en-US" sz="2000" b="0">
              <a:solidFill>
                <a:schemeClr val="bg2"/>
              </a:solidFill>
            </a:endParaRPr>
          </a:p>
        </p:txBody>
      </p:sp>
      <p:sp>
        <p:nvSpPr>
          <p:cNvPr id="93191" name="Line 5"/>
          <p:cNvSpPr>
            <a:spLocks noChangeShapeType="1"/>
          </p:cNvSpPr>
          <p:nvPr/>
        </p:nvSpPr>
        <p:spPr bwMode="auto">
          <a:xfrm>
            <a:off x="2800350" y="1770063"/>
            <a:ext cx="376238" cy="581025"/>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280DE23C-E720-40C7-89A3-889C31921CC7}" type="slidenum">
              <a:rPr lang="de-DE" altLang="en-US" sz="1600" baseline="-25000" smtClean="0">
                <a:solidFill>
                  <a:srgbClr val="FFFFFF"/>
                </a:solidFill>
              </a:rPr>
              <a:pPr>
                <a:spcBef>
                  <a:spcPct val="0"/>
                </a:spcBef>
                <a:buClrTx/>
                <a:buFontTx/>
                <a:buNone/>
              </a:pPr>
              <a:t>6</a:t>
            </a:fld>
            <a:r>
              <a:rPr lang="de-DE" altLang="en-US" sz="1600" baseline="-25000">
                <a:solidFill>
                  <a:srgbClr val="FFFFFF"/>
                </a:solidFill>
              </a:rPr>
              <a:t> -</a:t>
            </a:r>
          </a:p>
        </p:txBody>
      </p:sp>
      <p:sp>
        <p:nvSpPr>
          <p:cNvPr id="3584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7603202" name="Rectangle 2"/>
          <p:cNvSpPr>
            <a:spLocks noGrp="1" noChangeArrowheads="1"/>
          </p:cNvSpPr>
          <p:nvPr>
            <p:ph type="body" idx="4294967295"/>
          </p:nvPr>
        </p:nvSpPr>
        <p:spPr>
          <a:xfrm>
            <a:off x="457200" y="1243013"/>
            <a:ext cx="8229600" cy="5486400"/>
          </a:xfrm>
        </p:spPr>
        <p:txBody>
          <a:bodyPr/>
          <a:lstStyle/>
          <a:p>
            <a:pPr marL="571500" indent="-571500" eaLnBrk="1" hangingPunct="1">
              <a:lnSpc>
                <a:spcPct val="80000"/>
              </a:lnSpc>
              <a:spcBef>
                <a:spcPct val="60000"/>
              </a:spcBef>
              <a:defRPr/>
            </a:pPr>
            <a:r>
              <a:rPr lang="en-US" altLang="en-US" dirty="0">
                <a:solidFill>
                  <a:srgbClr val="FFFFFF"/>
                </a:solidFill>
                <a:cs typeface="Arial" charset="0"/>
              </a:rPr>
              <a:t>Expenditure account of GDP </a:t>
            </a:r>
            <a:r>
              <a:rPr lang="en-US" dirty="0"/>
              <a:t>:</a:t>
            </a:r>
          </a:p>
          <a:p>
            <a:pPr marL="571500" indent="-571500" eaLnBrk="1" hangingPunct="1">
              <a:lnSpc>
                <a:spcPct val="80000"/>
              </a:lnSpc>
              <a:spcBef>
                <a:spcPct val="60000"/>
              </a:spcBef>
              <a:defRPr/>
            </a:pPr>
            <a:endParaRPr lang="de-DE" dirty="0"/>
          </a:p>
          <a:p>
            <a:pPr marL="1911350" lvl="1" indent="-1454150" eaLnBrk="1" hangingPunct="1">
              <a:lnSpc>
                <a:spcPct val="80000"/>
              </a:lnSpc>
              <a:spcBef>
                <a:spcPct val="60000"/>
              </a:spcBef>
              <a:buFont typeface="Arial Unicode MS" pitchFamily="34" charset="-128"/>
              <a:buNone/>
              <a:defRPr/>
            </a:pPr>
            <a:r>
              <a:rPr lang="de-DE" dirty="0"/>
              <a:t>       GDP = C + I +  </a:t>
            </a:r>
            <a:r>
              <a:rPr lang="el-GR" sz="2000" dirty="0">
                <a:cs typeface="Arial" pitchFamily="34" charset="0"/>
              </a:rPr>
              <a:t>λ </a:t>
            </a:r>
            <a:r>
              <a:rPr lang="de-DE" dirty="0"/>
              <a:t>* K + G + X – M</a:t>
            </a:r>
          </a:p>
          <a:p>
            <a:pPr marL="1911350" lvl="1" indent="-1454150" eaLnBrk="1" hangingPunct="1">
              <a:lnSpc>
                <a:spcPct val="80000"/>
              </a:lnSpc>
              <a:spcBef>
                <a:spcPct val="60000"/>
              </a:spcBef>
              <a:buNone/>
              <a:defRPr/>
            </a:pPr>
            <a:r>
              <a:rPr lang="de-DE" dirty="0">
                <a:sym typeface="Wingdings" pitchFamily="2" charset="2"/>
              </a:rPr>
              <a:t>&lt;=&gt; </a:t>
            </a:r>
            <a:r>
              <a:rPr lang="de-DE" dirty="0"/>
              <a:t>GDP – C – I -  </a:t>
            </a:r>
            <a:r>
              <a:rPr lang="el-GR" sz="2000" dirty="0">
                <a:cs typeface="Arial" pitchFamily="34" charset="0"/>
              </a:rPr>
              <a:t>λ</a:t>
            </a:r>
            <a:r>
              <a:rPr lang="de-DE" dirty="0"/>
              <a:t> * K – G =  X – M                | G = T + D</a:t>
            </a:r>
            <a:r>
              <a:rPr lang="de-DE" baseline="-25000" dirty="0"/>
              <a:t>G</a:t>
            </a:r>
            <a:r>
              <a:rPr lang="de-DE" dirty="0"/>
              <a:t>       </a:t>
            </a:r>
          </a:p>
          <a:p>
            <a:pPr marL="1911350" lvl="1" indent="-1454150" eaLnBrk="1" hangingPunct="1">
              <a:lnSpc>
                <a:spcPct val="80000"/>
              </a:lnSpc>
              <a:spcBef>
                <a:spcPct val="60000"/>
              </a:spcBef>
              <a:buNone/>
              <a:defRPr/>
            </a:pPr>
            <a:r>
              <a:rPr lang="de-DE" dirty="0">
                <a:sym typeface="Wingdings" pitchFamily="2" charset="2"/>
              </a:rPr>
              <a:t>&lt;=&gt; </a:t>
            </a:r>
            <a:r>
              <a:rPr lang="de-DE" dirty="0"/>
              <a:t>GDP – C – I -  </a:t>
            </a:r>
            <a:r>
              <a:rPr lang="el-GR" sz="2000" dirty="0">
                <a:cs typeface="Arial" pitchFamily="34" charset="0"/>
              </a:rPr>
              <a:t>λ</a:t>
            </a:r>
            <a:r>
              <a:rPr lang="de-DE" dirty="0"/>
              <a:t> * K – (T + D</a:t>
            </a:r>
            <a:r>
              <a:rPr lang="de-DE" baseline="-25000" dirty="0"/>
              <a:t>G </a:t>
            </a:r>
            <a:r>
              <a:rPr lang="de-DE" dirty="0"/>
              <a:t>)</a:t>
            </a:r>
            <a:r>
              <a:rPr lang="de-DE" baseline="-25000" dirty="0"/>
              <a:t>  </a:t>
            </a:r>
            <a:r>
              <a:rPr lang="de-DE" dirty="0"/>
              <a:t>=  X – M</a:t>
            </a:r>
            <a:endParaRPr lang="de-DE" baseline="-25000" dirty="0"/>
          </a:p>
          <a:p>
            <a:pPr marL="1911350" lvl="1" indent="-1454150" eaLnBrk="1" hangingPunct="1">
              <a:lnSpc>
                <a:spcPct val="80000"/>
              </a:lnSpc>
              <a:spcBef>
                <a:spcPct val="60000"/>
              </a:spcBef>
              <a:buNone/>
              <a:defRPr/>
            </a:pPr>
            <a:r>
              <a:rPr lang="de-DE" dirty="0">
                <a:sym typeface="Wingdings" pitchFamily="2" charset="2"/>
              </a:rPr>
              <a:t>&lt;=&gt; </a:t>
            </a:r>
            <a:r>
              <a:rPr lang="de-DE" dirty="0"/>
              <a:t>GDP -  </a:t>
            </a:r>
            <a:r>
              <a:rPr lang="el-GR" sz="2000" dirty="0">
                <a:cs typeface="Arial" pitchFamily="34" charset="0"/>
              </a:rPr>
              <a:t>λ </a:t>
            </a:r>
            <a:r>
              <a:rPr lang="de-DE" dirty="0"/>
              <a:t>* K – T – C – (I + D</a:t>
            </a:r>
            <a:r>
              <a:rPr lang="de-DE" baseline="-25000" dirty="0"/>
              <a:t>G </a:t>
            </a:r>
            <a:r>
              <a:rPr lang="de-DE" dirty="0"/>
              <a:t>)</a:t>
            </a:r>
            <a:r>
              <a:rPr lang="de-DE" baseline="-25000" dirty="0"/>
              <a:t>  </a:t>
            </a:r>
            <a:r>
              <a:rPr lang="de-DE" dirty="0"/>
              <a:t>=  X – M</a:t>
            </a:r>
            <a:endParaRPr lang="de-DE" baseline="-25000" dirty="0"/>
          </a:p>
          <a:p>
            <a:pPr marL="1911350" lvl="1" indent="-1454150" eaLnBrk="1" hangingPunct="1">
              <a:lnSpc>
                <a:spcPct val="80000"/>
              </a:lnSpc>
              <a:spcBef>
                <a:spcPct val="60000"/>
              </a:spcBef>
              <a:buFont typeface="Arial Unicode MS" pitchFamily="34" charset="-128"/>
              <a:buNone/>
              <a:defRPr/>
            </a:pPr>
            <a:endParaRPr lang="de-DE" dirty="0">
              <a:sym typeface="Wingdings" pitchFamily="2" charset="2"/>
            </a:endParaRPr>
          </a:p>
          <a:p>
            <a:pPr marL="1911350" lvl="1" indent="-1454150" eaLnBrk="1" hangingPunct="1">
              <a:lnSpc>
                <a:spcPct val="80000"/>
              </a:lnSpc>
              <a:spcBef>
                <a:spcPct val="60000"/>
              </a:spcBef>
              <a:buFont typeface="Arial Unicode MS" pitchFamily="34" charset="-128"/>
              <a:buNone/>
              <a:defRPr/>
            </a:pPr>
            <a:r>
              <a:rPr lang="de-DE" dirty="0">
                <a:sym typeface="Wingdings" pitchFamily="2" charset="2"/>
              </a:rPr>
              <a:t>&lt;=&gt;             </a:t>
            </a:r>
            <a:r>
              <a:rPr lang="de-DE" dirty="0"/>
              <a:t>S               – (I + D</a:t>
            </a:r>
            <a:r>
              <a:rPr lang="de-DE" baseline="-25000" dirty="0"/>
              <a:t>G </a:t>
            </a:r>
            <a:r>
              <a:rPr lang="de-DE" dirty="0"/>
              <a:t>)</a:t>
            </a:r>
            <a:r>
              <a:rPr lang="de-DE" baseline="-25000" dirty="0"/>
              <a:t>  </a:t>
            </a:r>
            <a:r>
              <a:rPr lang="de-DE" dirty="0"/>
              <a:t>=  X – M</a:t>
            </a:r>
          </a:p>
          <a:p>
            <a:pPr marL="571500" indent="-571500" eaLnBrk="1" hangingPunct="1">
              <a:lnSpc>
                <a:spcPct val="80000"/>
              </a:lnSpc>
              <a:spcBef>
                <a:spcPct val="60000"/>
              </a:spcBef>
              <a:buFont typeface="Arial Unicode MS" pitchFamily="34" charset="-128"/>
              <a:buNone/>
              <a:defRPr/>
            </a:pPr>
            <a:endParaRPr lang="de-DE" sz="2200" dirty="0"/>
          </a:p>
        </p:txBody>
      </p:sp>
      <p:sp>
        <p:nvSpPr>
          <p:cNvPr id="7603204" name="Rectangle 4"/>
          <p:cNvSpPr>
            <a:spLocks noGrp="1" noChangeArrowheads="1"/>
          </p:cNvSpPr>
          <p:nvPr>
            <p:ph type="title" idx="4294967295"/>
          </p:nvPr>
        </p:nvSpPr>
        <p:spPr/>
        <p:txBody>
          <a:bodyPr/>
          <a:lstStyle/>
          <a:p>
            <a:pPr eaLnBrk="1" hangingPunct="1">
              <a:defRPr/>
            </a:pPr>
            <a:r>
              <a:rPr lang="en-US" dirty="0"/>
              <a:t>2. Economic Growth in Open Economies</a:t>
            </a:r>
            <a:br>
              <a:rPr lang="de-DE" dirty="0"/>
            </a:br>
            <a:r>
              <a:rPr lang="en-US" sz="2200" dirty="0"/>
              <a:t>2.1. The Balance of Payments</a:t>
            </a:r>
            <a:endParaRPr lang="de-DE" sz="2200" dirty="0"/>
          </a:p>
        </p:txBody>
      </p:sp>
      <p:sp>
        <p:nvSpPr>
          <p:cNvPr id="7603206" name="AutoShape 6"/>
          <p:cNvSpPr>
            <a:spLocks/>
          </p:cNvSpPr>
          <p:nvPr/>
        </p:nvSpPr>
        <p:spPr bwMode="auto">
          <a:xfrm rot="5400000">
            <a:off x="2527300" y="3128963"/>
            <a:ext cx="273050" cy="2222500"/>
          </a:xfrm>
          <a:prstGeom prst="rightBrace">
            <a:avLst>
              <a:gd name="adj1" fmla="val 67829"/>
              <a:gd name="adj2" fmla="val 50000"/>
            </a:avLst>
          </a:prstGeom>
          <a:noFill/>
          <a:ln w="254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0" baseline="0">
              <a:solidFill>
                <a:srgbClr val="66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0320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0320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0320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032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6032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3206"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79F97375-3245-4300-8B90-D7910F15C871}" type="slidenum">
              <a:rPr lang="de-DE" altLang="en-US" sz="1600" smtClean="0"/>
              <a:pPr>
                <a:spcBef>
                  <a:spcPct val="0"/>
                </a:spcBef>
                <a:buClrTx/>
                <a:buFontTx/>
                <a:buNone/>
              </a:pPr>
              <a:t>60</a:t>
            </a:fld>
            <a:r>
              <a:rPr lang="de-DE" altLang="en-US" sz="1600"/>
              <a:t> -</a:t>
            </a:r>
          </a:p>
        </p:txBody>
      </p:sp>
      <p:sp>
        <p:nvSpPr>
          <p:cNvPr id="942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5289986" name="Rectangle 2"/>
          <p:cNvSpPr>
            <a:spLocks noGrp="1" noChangeArrowheads="1"/>
          </p:cNvSpPr>
          <p:nvPr>
            <p:ph type="body" idx="1"/>
          </p:nvPr>
        </p:nvSpPr>
        <p:spPr>
          <a:xfrm>
            <a:off x="457200" y="1114425"/>
            <a:ext cx="8447088" cy="5556250"/>
          </a:xfrm>
        </p:spPr>
        <p:txBody>
          <a:bodyPr/>
          <a:lstStyle/>
          <a:p>
            <a:pPr eaLnBrk="1" hangingPunct="1">
              <a:lnSpc>
                <a:spcPct val="90000"/>
              </a:lnSpc>
              <a:defRPr/>
            </a:pPr>
            <a:r>
              <a:rPr lang="en-US" sz="2200" dirty="0"/>
              <a:t>How can the </a:t>
            </a:r>
            <a:r>
              <a:rPr lang="en-US" sz="2200" dirty="0">
                <a:solidFill>
                  <a:srgbClr val="00FF00"/>
                </a:solidFill>
              </a:rPr>
              <a:t>attractiveness for internationally mobile production </a:t>
            </a:r>
            <a:r>
              <a:rPr lang="en-US" sz="2200" dirty="0"/>
              <a:t>factors be </a:t>
            </a:r>
            <a:r>
              <a:rPr lang="en-US" sz="2200" dirty="0">
                <a:solidFill>
                  <a:srgbClr val="00FF00"/>
                </a:solidFill>
              </a:rPr>
              <a:t>measured</a:t>
            </a:r>
            <a:r>
              <a:rPr lang="en-US" sz="2200" dirty="0"/>
              <a:t> ?</a:t>
            </a:r>
            <a:endParaRPr lang="de-DE" sz="2200" dirty="0">
              <a:solidFill>
                <a:srgbClr val="00FF00"/>
              </a:solidFill>
            </a:endParaRPr>
          </a:p>
          <a:p>
            <a:pPr eaLnBrk="1" hangingPunct="1">
              <a:lnSpc>
                <a:spcPct val="0"/>
              </a:lnSpc>
              <a:defRPr/>
            </a:pPr>
            <a:endParaRPr lang="de-DE" sz="2200" dirty="0">
              <a:solidFill>
                <a:srgbClr val="00FF00"/>
              </a:solidFill>
            </a:endParaRPr>
          </a:p>
          <a:p>
            <a:pPr lvl="1" eaLnBrk="1" hangingPunct="1">
              <a:lnSpc>
                <a:spcPct val="90000"/>
              </a:lnSpc>
              <a:defRPr/>
            </a:pPr>
            <a:r>
              <a:rPr lang="en-US" sz="2200" dirty="0"/>
              <a:t>As the Solow / Swan model shows, the </a:t>
            </a:r>
            <a:r>
              <a:rPr lang="en-US" sz="2200" dirty="0">
                <a:solidFill>
                  <a:srgbClr val="00FF00"/>
                </a:solidFill>
              </a:rPr>
              <a:t>gross investment</a:t>
            </a:r>
            <a:r>
              <a:rPr lang="en-US" sz="2200" dirty="0"/>
              <a:t> carried out in a country is an </a:t>
            </a:r>
            <a:r>
              <a:rPr lang="en-US" sz="2200" dirty="0">
                <a:solidFill>
                  <a:srgbClr val="00FF00"/>
                </a:solidFill>
              </a:rPr>
              <a:t>important indicator </a:t>
            </a:r>
            <a:r>
              <a:rPr lang="en-US" sz="2200" dirty="0"/>
              <a:t>of a country's ability to attract mobile production factors</a:t>
            </a:r>
            <a:r>
              <a:rPr lang="de-DE" sz="2200" dirty="0"/>
              <a:t>:</a:t>
            </a:r>
          </a:p>
          <a:p>
            <a:pPr lvl="1" eaLnBrk="1" hangingPunct="1">
              <a:lnSpc>
                <a:spcPct val="0"/>
              </a:lnSpc>
              <a:defRPr/>
            </a:pPr>
            <a:endParaRPr lang="de-DE" sz="2200" dirty="0"/>
          </a:p>
          <a:p>
            <a:pPr lvl="2" eaLnBrk="1" hangingPunct="1">
              <a:lnSpc>
                <a:spcPct val="90000"/>
              </a:lnSpc>
              <a:defRPr/>
            </a:pPr>
            <a:r>
              <a:rPr lang="en-US" sz="2000" dirty="0"/>
              <a:t>An investor invests in a country only if the </a:t>
            </a:r>
            <a:r>
              <a:rPr lang="en-US" sz="2000" dirty="0">
                <a:solidFill>
                  <a:srgbClr val="00FF00"/>
                </a:solidFill>
              </a:rPr>
              <a:t>return on investment </a:t>
            </a:r>
            <a:r>
              <a:rPr lang="en-US" sz="2000" dirty="0"/>
              <a:t>is </a:t>
            </a:r>
            <a:r>
              <a:rPr lang="en-US" sz="2000" dirty="0">
                <a:solidFill>
                  <a:srgbClr val="00FF00"/>
                </a:solidFill>
              </a:rPr>
              <a:t>at least as high as</a:t>
            </a:r>
            <a:r>
              <a:rPr lang="en-US" sz="2000" dirty="0"/>
              <a:t> the highest </a:t>
            </a:r>
            <a:r>
              <a:rPr lang="en-US" sz="2000" dirty="0">
                <a:solidFill>
                  <a:srgbClr val="00FF00"/>
                </a:solidFill>
              </a:rPr>
              <a:t>return in other countries</a:t>
            </a:r>
            <a:r>
              <a:rPr lang="de-DE" sz="2000" dirty="0"/>
              <a:t>.</a:t>
            </a:r>
          </a:p>
          <a:p>
            <a:pPr lvl="2" eaLnBrk="1" hangingPunct="1">
              <a:lnSpc>
                <a:spcPct val="90000"/>
              </a:lnSpc>
              <a:defRPr/>
            </a:pPr>
            <a:r>
              <a:rPr lang="en-US" sz="2000" dirty="0"/>
              <a:t>If a country's </a:t>
            </a:r>
            <a:r>
              <a:rPr lang="en-US" sz="2000" dirty="0">
                <a:solidFill>
                  <a:srgbClr val="00FF00"/>
                </a:solidFill>
              </a:rPr>
              <a:t>gross investment </a:t>
            </a:r>
            <a:r>
              <a:rPr lang="en-US" sz="2000" dirty="0"/>
              <a:t>(as a percentage share of GDP) </a:t>
            </a:r>
            <a:r>
              <a:rPr lang="en-US" sz="2000" dirty="0">
                <a:solidFill>
                  <a:srgbClr val="00FF00"/>
                </a:solidFill>
              </a:rPr>
              <a:t>declines</a:t>
            </a:r>
            <a:r>
              <a:rPr lang="en-US" sz="2000" dirty="0"/>
              <a:t>, this means that an increasing share of investors can achieve </a:t>
            </a:r>
            <a:r>
              <a:rPr lang="en-US" sz="2000" dirty="0">
                <a:solidFill>
                  <a:srgbClr val="00FF00"/>
                </a:solidFill>
              </a:rPr>
              <a:t>higher investment returns in other countries</a:t>
            </a:r>
            <a:r>
              <a:rPr lang="en-US" sz="2000" dirty="0"/>
              <a:t>.</a:t>
            </a:r>
            <a:endParaRPr lang="de-DE" sz="2000" dirty="0"/>
          </a:p>
          <a:p>
            <a:pPr lvl="2" eaLnBrk="1" hangingPunct="1">
              <a:lnSpc>
                <a:spcPct val="0"/>
              </a:lnSpc>
              <a:buFont typeface="Arial Unicode MS" pitchFamily="34" charset="-128"/>
              <a:buNone/>
              <a:defRPr/>
            </a:pPr>
            <a:endParaRPr lang="de-DE" sz="2000" dirty="0"/>
          </a:p>
          <a:p>
            <a:pPr lvl="2" eaLnBrk="1" hangingPunct="1">
              <a:lnSpc>
                <a:spcPct val="90000"/>
              </a:lnSpc>
              <a:defRPr/>
            </a:pPr>
            <a:r>
              <a:rPr lang="en-US" sz="2000" dirty="0"/>
              <a:t>A permanently </a:t>
            </a:r>
            <a:r>
              <a:rPr lang="en-US" sz="2000" dirty="0">
                <a:solidFill>
                  <a:srgbClr val="00FF00"/>
                </a:solidFill>
              </a:rPr>
              <a:t>decreasing investment share in GDP </a:t>
            </a:r>
            <a:r>
              <a:rPr lang="en-US" sz="2000" dirty="0"/>
              <a:t>therefore indicates a </a:t>
            </a:r>
            <a:r>
              <a:rPr lang="en-US" sz="2000" dirty="0">
                <a:solidFill>
                  <a:srgbClr val="00FF00"/>
                </a:solidFill>
              </a:rPr>
              <a:t>declining attractiveness </a:t>
            </a:r>
            <a:r>
              <a:rPr lang="en-US" sz="2000" dirty="0"/>
              <a:t>of a country </a:t>
            </a:r>
            <a:r>
              <a:rPr lang="en-US" sz="2000" dirty="0">
                <a:solidFill>
                  <a:srgbClr val="00FF00"/>
                </a:solidFill>
              </a:rPr>
              <a:t>for</a:t>
            </a:r>
            <a:r>
              <a:rPr lang="en-US" sz="2000" dirty="0"/>
              <a:t> internationally </a:t>
            </a:r>
            <a:r>
              <a:rPr lang="en-US" sz="2000" dirty="0">
                <a:solidFill>
                  <a:srgbClr val="00FF00"/>
                </a:solidFill>
              </a:rPr>
              <a:t>mobile investment capital</a:t>
            </a:r>
            <a:r>
              <a:rPr lang="de-DE" sz="2000" dirty="0"/>
              <a:t>.</a:t>
            </a:r>
            <a:endParaRPr lang="de-DE" sz="2000" dirty="0">
              <a:solidFill>
                <a:srgbClr val="FF0000"/>
              </a:solidFill>
            </a:endParaRPr>
          </a:p>
        </p:txBody>
      </p:sp>
      <p:sp>
        <p:nvSpPr>
          <p:cNvPr id="5289987" name="Rectangle 3"/>
          <p:cNvSpPr>
            <a:spLocks noGrp="1" noChangeArrowheads="1"/>
          </p:cNvSpPr>
          <p:nvPr>
            <p:ph type="title"/>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2.3. </a:t>
            </a:r>
            <a:r>
              <a:rPr lang="de-DE" sz="2600" dirty="0" err="1"/>
              <a:t>Economic</a:t>
            </a:r>
            <a:r>
              <a:rPr lang="de-DE" sz="2600" dirty="0"/>
              <a:t> </a:t>
            </a:r>
            <a:r>
              <a:rPr lang="de-DE" sz="2600" dirty="0" err="1"/>
              <a:t>Policy</a:t>
            </a:r>
            <a:r>
              <a:rPr lang="de-DE" sz="2600" dirty="0"/>
              <a:t> </a:t>
            </a:r>
            <a:r>
              <a:rPr lang="de-DE" sz="2600" dirty="0" err="1"/>
              <a:t>Conclusions</a:t>
            </a:r>
            <a:endParaRPr lang="de-DE"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8998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8998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89986">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899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8DC536C0-F409-405D-BE72-81D739348F51}"/>
              </a:ext>
            </a:extLst>
          </p:cNvPr>
          <p:cNvGraphicFramePr>
            <a:graphicFrameLocks noChangeAspect="1"/>
          </p:cNvGraphicFramePr>
          <p:nvPr>
            <p:extLst/>
          </p:nvPr>
        </p:nvGraphicFramePr>
        <p:xfrm>
          <a:off x="-1" y="-1"/>
          <a:ext cx="9173323" cy="6853239"/>
        </p:xfrm>
        <a:graphic>
          <a:graphicData uri="http://schemas.openxmlformats.org/presentationml/2006/ole">
            <mc:AlternateContent xmlns:mc="http://schemas.openxmlformats.org/markup-compatibility/2006">
              <mc:Choice xmlns:v="urn:schemas-microsoft-com:vml" Requires="v">
                <p:oleObj spid="_x0000_s136197" name="Worksheet" r:id="rId4" imgW="9296503" imgH="6004580" progId="Excel.Sheet.12">
                  <p:link updateAutomatic="1"/>
                </p:oleObj>
              </mc:Choice>
              <mc:Fallback>
                <p:oleObj name="Worksheet" r:id="rId4" imgW="9296503" imgH="6004580" progId="Excel.Sheet.12">
                  <p:link updateAutomatic="1"/>
                  <p:pic>
                    <p:nvPicPr>
                      <p:cNvPr id="3" name="Objekt 2">
                        <a:extLst>
                          <a:ext uri="{FF2B5EF4-FFF2-40B4-BE49-F238E27FC236}">
                            <a16:creationId xmlns:a16="http://schemas.microsoft.com/office/drawing/2014/main" id="{8DC536C0-F409-405D-BE72-81D739348F51}"/>
                          </a:ext>
                        </a:extLst>
                      </p:cNvPr>
                      <p:cNvPicPr/>
                      <p:nvPr/>
                    </p:nvPicPr>
                    <p:blipFill>
                      <a:blip r:embed="rId5"/>
                      <a:stretch>
                        <a:fillRect/>
                      </a:stretch>
                    </p:blipFill>
                    <p:spPr>
                      <a:xfrm>
                        <a:off x="-1" y="-1"/>
                        <a:ext cx="9173323" cy="6853239"/>
                      </a:xfrm>
                      <a:prstGeom prst="rect">
                        <a:avLst/>
                      </a:prstGeom>
                    </p:spPr>
                  </p:pic>
                </p:oleObj>
              </mc:Fallback>
            </mc:AlternateContent>
          </a:graphicData>
        </a:graphic>
      </p:graphicFrame>
      <p:sp>
        <p:nvSpPr>
          <p:cNvPr id="12083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C1D404A5-23AD-4F4A-BF8C-80AA33234DB8}" type="slidenum">
              <a:rPr lang="de-DE" altLang="en-US" sz="1600"/>
              <a:pPr>
                <a:spcBef>
                  <a:spcPct val="0"/>
                </a:spcBef>
                <a:buClrTx/>
                <a:buFontTx/>
                <a:buNone/>
              </a:pPr>
              <a:t>61</a:t>
            </a:fld>
            <a:r>
              <a:rPr lang="de-DE" altLang="en-US" sz="1600"/>
              <a:t> -</a:t>
            </a:r>
          </a:p>
        </p:txBody>
      </p:sp>
      <p:sp>
        <p:nvSpPr>
          <p:cNvPr id="120835" name="Fußzeilenplatzhalter 4"/>
          <p:cNvSpPr>
            <a:spLocks noGrp="1"/>
          </p:cNvSpPr>
          <p:nvPr>
            <p:ph type="ftr" sz="quarter" idx="11"/>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20837" name="AutoShape 20">
            <a:hlinkClick r:id="rId6" highlightClick="1"/>
          </p:cNvPr>
          <p:cNvSpPr>
            <a:spLocks noChangeArrowheads="1"/>
          </p:cNvSpPr>
          <p:nvPr/>
        </p:nvSpPr>
        <p:spPr bwMode="auto">
          <a:xfrm>
            <a:off x="8004479" y="6457663"/>
            <a:ext cx="438150" cy="276225"/>
          </a:xfrm>
          <a:prstGeom prst="actionButtonForwardNext">
            <a:avLst/>
          </a:prstGeom>
          <a:solidFill>
            <a:srgbClr val="99CCFF"/>
          </a:solidFill>
          <a:ln w="12700">
            <a:solidFill>
              <a:srgbClr val="0000FF"/>
            </a:solidFill>
            <a:miter lim="800000"/>
            <a:headEnd/>
            <a:tailEnd type="none" w="lg" len="med"/>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de-DE" altLang="en-US" sz="2500">
              <a:solidFill>
                <a:schemeClr val="tx2"/>
              </a:solidFill>
            </a:endParaRPr>
          </a:p>
        </p:txBody>
      </p:sp>
      <p:sp>
        <p:nvSpPr>
          <p:cNvPr id="9" name="Geschweifte Klammer links 2">
            <a:extLst>
              <a:ext uri="{FF2B5EF4-FFF2-40B4-BE49-F238E27FC236}">
                <a16:creationId xmlns:a16="http://schemas.microsoft.com/office/drawing/2014/main" id="{9BF1B2D6-F2C5-4660-9DE2-9F6FB9EC1B68}"/>
              </a:ext>
            </a:extLst>
          </p:cNvPr>
          <p:cNvSpPr>
            <a:spLocks/>
          </p:cNvSpPr>
          <p:nvPr/>
        </p:nvSpPr>
        <p:spPr bwMode="auto">
          <a:xfrm>
            <a:off x="552450" y="1085850"/>
            <a:ext cx="285750" cy="771525"/>
          </a:xfrm>
          <a:prstGeom prst="leftBrace">
            <a:avLst>
              <a:gd name="adj1" fmla="val 8338"/>
              <a:gd name="adj2" fmla="val 6975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0" name="Textfeld 3">
            <a:extLst>
              <a:ext uri="{FF2B5EF4-FFF2-40B4-BE49-F238E27FC236}">
                <a16:creationId xmlns:a16="http://schemas.microsoft.com/office/drawing/2014/main" id="{64A6A135-7481-4261-B85B-91AD4BB98F92}"/>
              </a:ext>
            </a:extLst>
          </p:cNvPr>
          <p:cNvSpPr txBox="1">
            <a:spLocks noChangeArrowheads="1"/>
          </p:cNvSpPr>
          <p:nvPr/>
        </p:nvSpPr>
        <p:spPr bwMode="auto">
          <a:xfrm>
            <a:off x="-9525" y="1471613"/>
            <a:ext cx="652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1800" dirty="0">
                <a:solidFill>
                  <a:srgbClr val="FF0000"/>
                </a:solidFill>
              </a:rPr>
              <a:t>17%</a:t>
            </a:r>
          </a:p>
        </p:txBody>
      </p:sp>
      <p:sp>
        <p:nvSpPr>
          <p:cNvPr id="11" name="Geschweifte Klammer links 10">
            <a:extLst>
              <a:ext uri="{FF2B5EF4-FFF2-40B4-BE49-F238E27FC236}">
                <a16:creationId xmlns:a16="http://schemas.microsoft.com/office/drawing/2014/main" id="{40C97822-9AD8-4B24-B470-15F797E36D09}"/>
              </a:ext>
            </a:extLst>
          </p:cNvPr>
          <p:cNvSpPr/>
          <p:nvPr/>
        </p:nvSpPr>
        <p:spPr bwMode="auto">
          <a:xfrm flipH="1">
            <a:off x="857250" y="1047750"/>
            <a:ext cx="285750" cy="1373188"/>
          </a:xfrm>
          <a:prstGeom prst="leftBrace">
            <a:avLst>
              <a:gd name="adj1" fmla="val 8333"/>
              <a:gd name="adj2" fmla="val 62956"/>
            </a:avLst>
          </a:prstGeom>
          <a:noFill/>
          <a:ln w="25400" cap="flat" cmpd="sng" algn="ctr">
            <a:solidFill>
              <a:srgbClr val="FF0000"/>
            </a:solidFill>
            <a:prstDash val="solid"/>
            <a:round/>
            <a:headEnd type="none" w="med" len="med"/>
            <a:tailEnd type="none" w="med" len="med"/>
          </a:ln>
          <a:effectLst/>
        </p:spPr>
        <p:txBody>
          <a:bodyPr lIns="90000" tIns="46800" rIns="90000" bIns="46800"/>
          <a:lstStyle/>
          <a:p>
            <a:pPr marL="355600" indent="-355600" eaLnBrk="1" hangingPunct="1">
              <a:spcBef>
                <a:spcPct val="20000"/>
              </a:spcBef>
              <a:buClr>
                <a:srgbClr val="FF0000"/>
              </a:buClr>
              <a:buFont typeface="Arial Unicode MS" pitchFamily="34" charset="-128"/>
              <a:buNone/>
              <a:defRPr/>
            </a:pPr>
            <a:endParaRPr lang="en-US">
              <a:solidFill>
                <a:schemeClr val="bg2">
                  <a:lumMod val="50000"/>
                  <a:lumOff val="50000"/>
                </a:schemeClr>
              </a:solidFill>
            </a:endParaRPr>
          </a:p>
        </p:txBody>
      </p:sp>
      <p:sp>
        <p:nvSpPr>
          <p:cNvPr id="12" name="Textfeld 16">
            <a:extLst>
              <a:ext uri="{FF2B5EF4-FFF2-40B4-BE49-F238E27FC236}">
                <a16:creationId xmlns:a16="http://schemas.microsoft.com/office/drawing/2014/main" id="{BA46D5B9-9638-48F3-9756-85450A3F79BE}"/>
              </a:ext>
            </a:extLst>
          </p:cNvPr>
          <p:cNvSpPr txBox="1">
            <a:spLocks noChangeArrowheads="1"/>
          </p:cNvSpPr>
          <p:nvPr/>
        </p:nvSpPr>
        <p:spPr bwMode="auto">
          <a:xfrm>
            <a:off x="1071563" y="1743075"/>
            <a:ext cx="966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1800" dirty="0">
                <a:solidFill>
                  <a:srgbClr val="FF0000"/>
                </a:solidFill>
              </a:rPr>
              <a:t>28,5%</a:t>
            </a:r>
          </a:p>
        </p:txBody>
      </p:sp>
      <p:sp>
        <p:nvSpPr>
          <p:cNvPr id="13" name="Geschweifte Klammer links 13">
            <a:extLst>
              <a:ext uri="{FF2B5EF4-FFF2-40B4-BE49-F238E27FC236}">
                <a16:creationId xmlns:a16="http://schemas.microsoft.com/office/drawing/2014/main" id="{694C2E2E-60A4-45FD-8F77-BF51B1C67CBD}"/>
              </a:ext>
            </a:extLst>
          </p:cNvPr>
          <p:cNvSpPr>
            <a:spLocks/>
          </p:cNvSpPr>
          <p:nvPr/>
        </p:nvSpPr>
        <p:spPr bwMode="auto">
          <a:xfrm flipH="1">
            <a:off x="8677275" y="1276350"/>
            <a:ext cx="139184" cy="152400"/>
          </a:xfrm>
          <a:prstGeom prst="leftBrace">
            <a:avLst>
              <a:gd name="adj1" fmla="val 8333"/>
              <a:gd name="adj2" fmla="val 6975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4" name="Textfeld 14">
            <a:extLst>
              <a:ext uri="{FF2B5EF4-FFF2-40B4-BE49-F238E27FC236}">
                <a16:creationId xmlns:a16="http://schemas.microsoft.com/office/drawing/2014/main" id="{359CC5FB-6079-4E15-B9BF-4CC718797166}"/>
              </a:ext>
            </a:extLst>
          </p:cNvPr>
          <p:cNvSpPr txBox="1">
            <a:spLocks noChangeArrowheads="1"/>
          </p:cNvSpPr>
          <p:nvPr/>
        </p:nvSpPr>
        <p:spPr bwMode="auto">
          <a:xfrm rot="16200000">
            <a:off x="8591550" y="1107559"/>
            <a:ext cx="723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1800" dirty="0">
                <a:solidFill>
                  <a:srgbClr val="FF0000"/>
                </a:solidFill>
              </a:rPr>
              <a:t>3,6%</a:t>
            </a:r>
          </a:p>
        </p:txBody>
      </p:sp>
      <p:sp>
        <p:nvSpPr>
          <p:cNvPr id="15" name="Geschweifte Klammer links 17">
            <a:extLst>
              <a:ext uri="{FF2B5EF4-FFF2-40B4-BE49-F238E27FC236}">
                <a16:creationId xmlns:a16="http://schemas.microsoft.com/office/drawing/2014/main" id="{3DAA8AC1-F59A-4A2D-BF15-AA06708407F3}"/>
              </a:ext>
            </a:extLst>
          </p:cNvPr>
          <p:cNvSpPr>
            <a:spLocks/>
          </p:cNvSpPr>
          <p:nvPr/>
        </p:nvSpPr>
        <p:spPr bwMode="auto">
          <a:xfrm>
            <a:off x="8405813" y="1281113"/>
            <a:ext cx="214312" cy="1042987"/>
          </a:xfrm>
          <a:prstGeom prst="leftBrace">
            <a:avLst>
              <a:gd name="adj1" fmla="val 8331"/>
              <a:gd name="adj2" fmla="val 6975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6" name="Textfeld 18">
            <a:extLst>
              <a:ext uri="{FF2B5EF4-FFF2-40B4-BE49-F238E27FC236}">
                <a16:creationId xmlns:a16="http://schemas.microsoft.com/office/drawing/2014/main" id="{980C60E8-1D2C-4953-9A7F-5100CBABB12E}"/>
              </a:ext>
            </a:extLst>
          </p:cNvPr>
          <p:cNvSpPr txBox="1">
            <a:spLocks noChangeArrowheads="1"/>
          </p:cNvSpPr>
          <p:nvPr/>
        </p:nvSpPr>
        <p:spPr bwMode="auto">
          <a:xfrm>
            <a:off x="7806818" y="1827213"/>
            <a:ext cx="862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1800" dirty="0">
                <a:solidFill>
                  <a:srgbClr val="FF0000"/>
                </a:solidFill>
              </a:rPr>
              <a:t>21,8%</a:t>
            </a:r>
          </a:p>
        </p:txBody>
      </p:sp>
    </p:spTree>
    <p:extLst>
      <p:ext uri="{BB962C8B-B14F-4D97-AF65-F5344CB8AC3E}">
        <p14:creationId xmlns:p14="http://schemas.microsoft.com/office/powerpoint/2010/main" val="2273143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P spid="15" grpId="0" animBg="1"/>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C1D9640C-DDA7-4E6A-9E81-24F8AD8F4EB4}" type="slidenum">
              <a:rPr lang="de-DE" altLang="en-US" sz="1600" smtClean="0"/>
              <a:pPr>
                <a:spcBef>
                  <a:spcPct val="0"/>
                </a:spcBef>
                <a:buClrTx/>
                <a:buFontTx/>
                <a:buNone/>
              </a:pPr>
              <a:t>62</a:t>
            </a:fld>
            <a:r>
              <a:rPr lang="de-DE" altLang="en-US" sz="1600"/>
              <a:t> -</a:t>
            </a:r>
          </a:p>
        </p:txBody>
      </p:sp>
      <p:sp>
        <p:nvSpPr>
          <p:cNvPr id="962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96260" name="Text Box 3"/>
          <p:cNvSpPr txBox="1">
            <a:spLocks noChangeArrowheads="1"/>
          </p:cNvSpPr>
          <p:nvPr/>
        </p:nvSpPr>
        <p:spPr bwMode="auto">
          <a:xfrm>
            <a:off x="3203575" y="6511925"/>
            <a:ext cx="59404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1400" b="0" baseline="0">
                <a:solidFill>
                  <a:schemeClr val="bg2"/>
                </a:solidFill>
              </a:rPr>
              <a:t>Source: AMECO-Datenbank der EU-Kommission, eigene Berechnungen</a:t>
            </a:r>
          </a:p>
        </p:txBody>
      </p:sp>
      <p:graphicFrame>
        <p:nvGraphicFramePr>
          <p:cNvPr id="96261" name="Object 4"/>
          <p:cNvGraphicFramePr>
            <a:graphicFrameLocks noChangeAspect="1"/>
          </p:cNvGraphicFramePr>
          <p:nvPr>
            <p:extLst>
              <p:ext uri="{D42A27DB-BD31-4B8C-83A1-F6EECF244321}">
                <p14:modId xmlns:p14="http://schemas.microsoft.com/office/powerpoint/2010/main" val="658106354"/>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6482" name="Diagramm" r:id="rId4" imgW="9239357" imgH="5753160" progId="Excel.Chart.8">
                  <p:link updateAutomatic="1"/>
                </p:oleObj>
              </mc:Choice>
              <mc:Fallback>
                <p:oleObj name="Diagramm" r:id="rId4" imgW="9239357" imgH="5753160" progId="Excel.Chart.8">
                  <p:link updateAutomatic="1"/>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FF0000"/>
                            </a:solidFill>
                            <a:miter lim="800000"/>
                            <a:headEnd type="none" w="med"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solidFill>
                  <a:srgbClr val="FFFFFF"/>
                </a:solidFill>
              </a:rPr>
              <a:t>- </a:t>
            </a:r>
            <a:fld id="{2972F75A-8D46-4698-9319-0F2F2A883A9E}" type="slidenum">
              <a:rPr lang="de-DE" altLang="en-US" sz="1600" smtClean="0">
                <a:solidFill>
                  <a:srgbClr val="FFFFFF"/>
                </a:solidFill>
              </a:rPr>
              <a:pPr>
                <a:spcBef>
                  <a:spcPct val="0"/>
                </a:spcBef>
                <a:buClrTx/>
                <a:buFontTx/>
                <a:buNone/>
              </a:pPr>
              <a:t>63</a:t>
            </a:fld>
            <a:r>
              <a:rPr lang="de-DE" altLang="en-US" sz="1600">
                <a:solidFill>
                  <a:srgbClr val="FFFFFF"/>
                </a:solidFill>
              </a:rPr>
              <a:t> -</a:t>
            </a:r>
          </a:p>
        </p:txBody>
      </p:sp>
      <p:sp>
        <p:nvSpPr>
          <p:cNvPr id="9728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solidFill>
                  <a:srgbClr val="FFFFFF"/>
                </a:solidFill>
              </a:rPr>
              <a:t>Prof. Dr. Rainer Maurer</a:t>
            </a:r>
          </a:p>
        </p:txBody>
      </p:sp>
      <p:sp>
        <p:nvSpPr>
          <p:cNvPr id="7216130" name="Rectangle 2"/>
          <p:cNvSpPr>
            <a:spLocks noGrp="1" noChangeArrowheads="1"/>
          </p:cNvSpPr>
          <p:nvPr>
            <p:ph type="title" idx="4294967295"/>
          </p:nvPr>
        </p:nvSpPr>
        <p:spPr>
          <a:xfrm>
            <a:off x="0" y="31750"/>
            <a:ext cx="9144000" cy="1100138"/>
          </a:xfrm>
        </p:spPr>
        <p:txBody>
          <a:bodyPr/>
          <a:lstStyle/>
          <a:p>
            <a:pPr eaLnBrk="1" hangingPunct="1">
              <a:defRPr/>
            </a:pPr>
            <a:r>
              <a:rPr lang="en-US" sz="2600" dirty="0"/>
              <a:t>2. Economic Growth in Open Economies</a:t>
            </a:r>
            <a:br>
              <a:rPr lang="de-DE" sz="2600" dirty="0"/>
            </a:br>
            <a:r>
              <a:rPr lang="de-DE" sz="2600" dirty="0"/>
              <a:t>2.3. </a:t>
            </a:r>
            <a:r>
              <a:rPr lang="de-DE" sz="2600" dirty="0" err="1"/>
              <a:t>Economic</a:t>
            </a:r>
            <a:r>
              <a:rPr lang="de-DE" sz="2600" dirty="0"/>
              <a:t> </a:t>
            </a:r>
            <a:r>
              <a:rPr lang="de-DE" sz="2600" dirty="0" err="1"/>
              <a:t>Policy</a:t>
            </a:r>
            <a:r>
              <a:rPr lang="de-DE" sz="2600" dirty="0"/>
              <a:t> </a:t>
            </a:r>
            <a:r>
              <a:rPr lang="de-DE" sz="2600" dirty="0" err="1"/>
              <a:t>Conclusions</a:t>
            </a:r>
            <a:endParaRPr lang="de-DE" sz="2600" dirty="0"/>
          </a:p>
        </p:txBody>
      </p:sp>
      <p:sp>
        <p:nvSpPr>
          <p:cNvPr id="7216131" name="Rectangle 3"/>
          <p:cNvSpPr>
            <a:spLocks noGrp="1" noChangeArrowheads="1"/>
          </p:cNvSpPr>
          <p:nvPr>
            <p:ph type="body" idx="4294967295"/>
          </p:nvPr>
        </p:nvSpPr>
        <p:spPr>
          <a:xfrm>
            <a:off x="457200" y="1112838"/>
            <a:ext cx="8686800" cy="5745162"/>
          </a:xfrm>
        </p:spPr>
        <p:txBody>
          <a:bodyPr/>
          <a:lstStyle/>
          <a:p>
            <a:pPr eaLnBrk="1" hangingPunct="1">
              <a:lnSpc>
                <a:spcPct val="90000"/>
              </a:lnSpc>
              <a:defRPr/>
            </a:pPr>
            <a:r>
              <a:rPr lang="en-US" sz="2400" dirty="0"/>
              <a:t>Back to the balance of payments:</a:t>
            </a:r>
          </a:p>
          <a:p>
            <a:pPr lvl="1" eaLnBrk="1" hangingPunct="1">
              <a:lnSpc>
                <a:spcPct val="90000"/>
              </a:lnSpc>
              <a:defRPr/>
            </a:pPr>
            <a:r>
              <a:rPr lang="en-US" sz="2000" dirty="0"/>
              <a:t>Is a current account deficit „</a:t>
            </a:r>
            <a:r>
              <a:rPr lang="en-US" sz="2000" dirty="0">
                <a:solidFill>
                  <a:srgbClr val="00FF00"/>
                </a:solidFill>
              </a:rPr>
              <a:t>good</a:t>
            </a:r>
            <a:r>
              <a:rPr lang="en-US" sz="2000" dirty="0"/>
              <a:t>“ or „</a:t>
            </a:r>
            <a:r>
              <a:rPr lang="en-US" sz="2000" dirty="0">
                <a:solidFill>
                  <a:srgbClr val="00FF00"/>
                </a:solidFill>
              </a:rPr>
              <a:t>bad</a:t>
            </a:r>
            <a:r>
              <a:rPr lang="en-US" sz="2000" dirty="0"/>
              <a:t>“ for an economy?</a:t>
            </a:r>
          </a:p>
          <a:p>
            <a:pPr lvl="1" eaLnBrk="1" hangingPunct="1">
              <a:lnSpc>
                <a:spcPct val="90000"/>
              </a:lnSpc>
              <a:defRPr/>
            </a:pPr>
            <a:r>
              <a:rPr lang="en-US" sz="2000" dirty="0"/>
              <a:t>As always in economics:   </a:t>
            </a:r>
            <a:r>
              <a:rPr lang="en-US" sz="2000" dirty="0">
                <a:solidFill>
                  <a:srgbClr val="FF6600"/>
                </a:solidFill>
              </a:rPr>
              <a:t>IT DEPENDS </a:t>
            </a:r>
            <a:r>
              <a:rPr lang="en-US" sz="2000" dirty="0"/>
              <a:t>!</a:t>
            </a:r>
          </a:p>
          <a:p>
            <a:pPr lvl="1" eaLnBrk="1" hangingPunct="1">
              <a:lnSpc>
                <a:spcPct val="90000"/>
              </a:lnSpc>
              <a:defRPr/>
            </a:pPr>
            <a:r>
              <a:rPr lang="en-US" sz="2000" dirty="0">
                <a:solidFill>
                  <a:srgbClr val="00FF00"/>
                </a:solidFill>
              </a:rPr>
              <a:t>Reasons for </a:t>
            </a:r>
            <a:r>
              <a:rPr lang="en-US" sz="2000" dirty="0"/>
              <a:t>a long-run (=</a:t>
            </a:r>
            <a:r>
              <a:rPr lang="en-US" sz="2000" dirty="0">
                <a:solidFill>
                  <a:srgbClr val="00FF00"/>
                </a:solidFill>
              </a:rPr>
              <a:t>structural</a:t>
            </a:r>
            <a:r>
              <a:rPr lang="en-US" sz="2000" dirty="0"/>
              <a:t>) </a:t>
            </a:r>
            <a:r>
              <a:rPr lang="en-US" sz="2000" dirty="0">
                <a:solidFill>
                  <a:srgbClr val="00FF00"/>
                </a:solidFill>
              </a:rPr>
              <a:t>current account deficit</a:t>
            </a:r>
            <a:r>
              <a:rPr lang="en-US" sz="2000" dirty="0"/>
              <a:t>:</a:t>
            </a:r>
          </a:p>
          <a:p>
            <a:pPr eaLnBrk="1" hangingPunct="1">
              <a:lnSpc>
                <a:spcPts val="600"/>
              </a:lnSpc>
              <a:defRPr/>
            </a:pPr>
            <a:endParaRPr lang="en-US" sz="2000" dirty="0"/>
          </a:p>
          <a:p>
            <a:pPr lvl="1" eaLnBrk="1" hangingPunct="1">
              <a:lnSpc>
                <a:spcPct val="90000"/>
              </a:lnSpc>
              <a:defRPr/>
            </a:pPr>
            <a:r>
              <a:rPr lang="en-US" sz="2000" dirty="0">
                <a:solidFill>
                  <a:srgbClr val="00FF00"/>
                </a:solidFill>
              </a:rPr>
              <a:t>High return on capital investment </a:t>
            </a:r>
            <a:r>
              <a:rPr lang="en-US" sz="2000" dirty="0"/>
              <a:t>in the domestic economy, caused by high capital productivity due to </a:t>
            </a:r>
            <a:r>
              <a:rPr lang="en-US" sz="2000" dirty="0" err="1"/>
              <a:t>hight</a:t>
            </a:r>
            <a:r>
              <a:rPr lang="en-US" sz="2000" dirty="0"/>
              <a:t> supply of  complementary production factors: (X–M)  </a:t>
            </a:r>
            <a:r>
              <a:rPr lang="en-US" sz="2500" b="1" dirty="0">
                <a:solidFill>
                  <a:srgbClr val="FF0000"/>
                </a:solidFill>
                <a:cs typeface="Arial" charset="0"/>
              </a:rPr>
              <a:t> </a:t>
            </a:r>
            <a:r>
              <a:rPr lang="en-US" sz="2000" dirty="0"/>
              <a:t>= (S – I  – D</a:t>
            </a:r>
            <a:r>
              <a:rPr lang="en-US" sz="2000" baseline="-25000" dirty="0"/>
              <a:t>G</a:t>
            </a:r>
            <a:r>
              <a:rPr lang="en-US" sz="2000" dirty="0"/>
              <a:t>)                                                  </a:t>
            </a:r>
            <a:r>
              <a:rPr lang="en-US" sz="2000" i="1" dirty="0">
                <a:solidFill>
                  <a:srgbClr val="00FF00"/>
                </a:solidFill>
              </a:rPr>
              <a:t>= „</a:t>
            </a:r>
            <a:r>
              <a:rPr lang="en-US" sz="2000" i="1" dirty="0">
                <a:solidFill>
                  <a:srgbClr val="FF0000"/>
                </a:solidFill>
              </a:rPr>
              <a:t>Good</a:t>
            </a:r>
            <a:r>
              <a:rPr lang="en-US" sz="2000" i="1" dirty="0">
                <a:solidFill>
                  <a:srgbClr val="00FF00"/>
                </a:solidFill>
              </a:rPr>
              <a:t> current account deficit“</a:t>
            </a:r>
          </a:p>
          <a:p>
            <a:pPr lvl="1" eaLnBrk="1" hangingPunct="1">
              <a:lnSpc>
                <a:spcPts val="600"/>
              </a:lnSpc>
              <a:defRPr/>
            </a:pPr>
            <a:endParaRPr lang="en-US" sz="2000" dirty="0"/>
          </a:p>
          <a:p>
            <a:pPr lvl="1" eaLnBrk="1" hangingPunct="1">
              <a:lnSpc>
                <a:spcPct val="90000"/>
              </a:lnSpc>
              <a:defRPr/>
            </a:pPr>
            <a:r>
              <a:rPr lang="en-US" sz="2000" dirty="0">
                <a:solidFill>
                  <a:srgbClr val="00FF00"/>
                </a:solidFill>
              </a:rPr>
              <a:t>Low preference for savings</a:t>
            </a:r>
            <a:r>
              <a:rPr lang="en-US" sz="2000" dirty="0"/>
              <a:t> of the residential population = high propensity for consumption causes a net demand for foreign credits to finance domestic consumption: (X–M) </a:t>
            </a:r>
            <a:r>
              <a:rPr lang="en-US" sz="2500" b="1" dirty="0">
                <a:solidFill>
                  <a:srgbClr val="FF0000"/>
                </a:solidFill>
                <a:cs typeface="Arial" charset="0"/>
              </a:rPr>
              <a:t>  </a:t>
            </a:r>
            <a:r>
              <a:rPr lang="en-US" sz="2000" dirty="0"/>
              <a:t>= (S</a:t>
            </a:r>
            <a:r>
              <a:rPr lang="en-US" sz="2500" b="1" dirty="0">
                <a:solidFill>
                  <a:srgbClr val="FF0000"/>
                </a:solidFill>
                <a:cs typeface="Arial" charset="0"/>
              </a:rPr>
              <a:t> </a:t>
            </a:r>
            <a:r>
              <a:rPr lang="en-US" sz="2000" dirty="0"/>
              <a:t> – I– D</a:t>
            </a:r>
            <a:r>
              <a:rPr lang="en-US" sz="2000" baseline="-25000" dirty="0"/>
              <a:t>G</a:t>
            </a:r>
            <a:r>
              <a:rPr lang="en-US" sz="2000" dirty="0"/>
              <a:t>)</a:t>
            </a:r>
            <a:r>
              <a:rPr lang="en-US" sz="2500" b="1" dirty="0">
                <a:solidFill>
                  <a:srgbClr val="FF0000"/>
                </a:solidFill>
                <a:cs typeface="Arial" charset="0"/>
              </a:rPr>
              <a:t>                     </a:t>
            </a:r>
            <a:r>
              <a:rPr lang="en-US" sz="2000" dirty="0"/>
              <a:t> </a:t>
            </a:r>
            <a:r>
              <a:rPr lang="en-US" sz="2000" i="1" dirty="0">
                <a:solidFill>
                  <a:srgbClr val="00FF00"/>
                </a:solidFill>
              </a:rPr>
              <a:t>= „</a:t>
            </a:r>
            <a:r>
              <a:rPr lang="en-US" sz="2000" i="1" dirty="0">
                <a:solidFill>
                  <a:srgbClr val="FF0000"/>
                </a:solidFill>
              </a:rPr>
              <a:t>Bad</a:t>
            </a:r>
            <a:r>
              <a:rPr lang="en-US" sz="2000" i="1" dirty="0">
                <a:solidFill>
                  <a:srgbClr val="00FF00"/>
                </a:solidFill>
              </a:rPr>
              <a:t> current account deficit“</a:t>
            </a:r>
          </a:p>
          <a:p>
            <a:pPr lvl="1" eaLnBrk="1" hangingPunct="1">
              <a:lnSpc>
                <a:spcPts val="600"/>
              </a:lnSpc>
              <a:defRPr/>
            </a:pPr>
            <a:endParaRPr lang="en-US" sz="2000" i="1" dirty="0">
              <a:solidFill>
                <a:srgbClr val="00FF00"/>
              </a:solidFill>
            </a:endParaRPr>
          </a:p>
          <a:p>
            <a:pPr lvl="1" eaLnBrk="1" hangingPunct="1">
              <a:lnSpc>
                <a:spcPct val="80000"/>
              </a:lnSpc>
              <a:defRPr/>
            </a:pPr>
            <a:r>
              <a:rPr lang="en-US" sz="2000" dirty="0">
                <a:solidFill>
                  <a:srgbClr val="00FF00"/>
                </a:solidFill>
              </a:rPr>
              <a:t>High government indebtedness</a:t>
            </a:r>
            <a:r>
              <a:rPr lang="en-US" sz="2000" dirty="0"/>
              <a:t>: (X–M)  </a:t>
            </a:r>
            <a:r>
              <a:rPr lang="en-US" sz="2500" b="1" dirty="0">
                <a:solidFill>
                  <a:srgbClr val="FF0000"/>
                </a:solidFill>
                <a:cs typeface="Arial" charset="0"/>
              </a:rPr>
              <a:t> </a:t>
            </a:r>
            <a:r>
              <a:rPr lang="en-US" sz="2000" dirty="0"/>
              <a:t>= (S – I – D</a:t>
            </a:r>
            <a:r>
              <a:rPr lang="en-US" sz="2000" baseline="-25000" dirty="0"/>
              <a:t>G</a:t>
            </a:r>
            <a:r>
              <a:rPr lang="en-US" sz="2500" b="1" dirty="0">
                <a:solidFill>
                  <a:srgbClr val="FF0000"/>
                </a:solidFill>
                <a:cs typeface="Arial" charset="0"/>
              </a:rPr>
              <a:t>  </a:t>
            </a:r>
            <a:r>
              <a:rPr lang="en-US" sz="2000" dirty="0"/>
              <a:t>)</a:t>
            </a:r>
            <a:endParaRPr lang="en-US" sz="2500" b="1" dirty="0">
              <a:solidFill>
                <a:srgbClr val="FF0000"/>
              </a:solidFill>
              <a:cs typeface="Arial" charset="0"/>
            </a:endParaRPr>
          </a:p>
          <a:p>
            <a:pPr lvl="1" eaLnBrk="1" hangingPunct="1">
              <a:lnSpc>
                <a:spcPct val="80000"/>
              </a:lnSpc>
              <a:buFont typeface="Arial Unicode MS" pitchFamily="34" charset="-128"/>
              <a:buNone/>
              <a:defRPr/>
            </a:pPr>
            <a:r>
              <a:rPr lang="en-US" sz="2000" i="1" dirty="0">
                <a:solidFill>
                  <a:srgbClr val="00FF00"/>
                </a:solidFill>
              </a:rPr>
              <a:t>   = „</a:t>
            </a:r>
            <a:r>
              <a:rPr lang="en-US" sz="2000" i="1" dirty="0">
                <a:solidFill>
                  <a:srgbClr val="FF0000"/>
                </a:solidFill>
              </a:rPr>
              <a:t>???</a:t>
            </a:r>
            <a:r>
              <a:rPr lang="en-US" sz="2000" i="1" dirty="0">
                <a:solidFill>
                  <a:srgbClr val="00FF00"/>
                </a:solidFill>
              </a:rPr>
              <a:t> current account deficit“</a:t>
            </a:r>
          </a:p>
        </p:txBody>
      </p:sp>
      <p:sp>
        <p:nvSpPr>
          <p:cNvPr id="2" name="Textfeld 1"/>
          <p:cNvSpPr txBox="1">
            <a:spLocks noChangeArrowheads="1"/>
          </p:cNvSpPr>
          <p:nvPr/>
        </p:nvSpPr>
        <p:spPr bwMode="auto">
          <a:xfrm>
            <a:off x="5068888" y="3140075"/>
            <a:ext cx="417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r>
              <a:rPr lang="en-US" altLang="de-DE" sz="2400" baseline="0">
                <a:solidFill>
                  <a:srgbClr val="FF0000"/>
                </a:solidFill>
                <a:cs typeface="Arial" charset="0"/>
              </a:rPr>
              <a:t>↑</a:t>
            </a:r>
            <a:endParaRPr lang="en-US" altLang="de-DE" sz="2400" baseline="0">
              <a:solidFill>
                <a:srgbClr val="FFFF00"/>
              </a:solidFill>
            </a:endParaRPr>
          </a:p>
        </p:txBody>
      </p:sp>
      <p:sp>
        <p:nvSpPr>
          <p:cNvPr id="7" name="Textfeld 6"/>
          <p:cNvSpPr txBox="1">
            <a:spLocks noChangeArrowheads="1"/>
          </p:cNvSpPr>
          <p:nvPr/>
        </p:nvSpPr>
        <p:spPr bwMode="auto">
          <a:xfrm>
            <a:off x="5846763" y="3144838"/>
            <a:ext cx="4175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r>
              <a:rPr lang="en-US" altLang="de-DE" sz="2400" baseline="0">
                <a:solidFill>
                  <a:srgbClr val="FF0000"/>
                </a:solidFill>
                <a:cs typeface="Arial" charset="0"/>
              </a:rPr>
              <a:t>↓</a:t>
            </a:r>
            <a:endParaRPr lang="en-US" altLang="de-DE" sz="2400" baseline="0">
              <a:solidFill>
                <a:srgbClr val="FFFF00"/>
              </a:solidFill>
            </a:endParaRPr>
          </a:p>
        </p:txBody>
      </p:sp>
      <p:sp>
        <p:nvSpPr>
          <p:cNvPr id="8" name="Textfeld 7"/>
          <p:cNvSpPr txBox="1">
            <a:spLocks noChangeArrowheads="1"/>
          </p:cNvSpPr>
          <p:nvPr/>
        </p:nvSpPr>
        <p:spPr bwMode="auto">
          <a:xfrm>
            <a:off x="4032250" y="3144838"/>
            <a:ext cx="417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r>
              <a:rPr lang="en-US" altLang="de-DE" sz="2400" baseline="0">
                <a:solidFill>
                  <a:srgbClr val="FF0000"/>
                </a:solidFill>
                <a:cs typeface="Arial" charset="0"/>
              </a:rPr>
              <a:t>↓</a:t>
            </a:r>
            <a:endParaRPr lang="en-US" altLang="de-DE" sz="2400" baseline="0">
              <a:solidFill>
                <a:srgbClr val="FFFF00"/>
              </a:solidFill>
            </a:endParaRPr>
          </a:p>
        </p:txBody>
      </p:sp>
      <p:sp>
        <p:nvSpPr>
          <p:cNvPr id="9" name="Textfeld 8"/>
          <p:cNvSpPr txBox="1">
            <a:spLocks noChangeArrowheads="1"/>
          </p:cNvSpPr>
          <p:nvPr/>
        </p:nvSpPr>
        <p:spPr bwMode="auto">
          <a:xfrm>
            <a:off x="6397625" y="4529138"/>
            <a:ext cx="417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r>
              <a:rPr lang="en-US" altLang="de-DE" sz="2400" baseline="0">
                <a:solidFill>
                  <a:srgbClr val="FF0000"/>
                </a:solidFill>
                <a:cs typeface="Arial" charset="0"/>
              </a:rPr>
              <a:t>↓</a:t>
            </a:r>
            <a:endParaRPr lang="en-US" altLang="de-DE" sz="2400" baseline="0">
              <a:solidFill>
                <a:srgbClr val="FFFF00"/>
              </a:solidFill>
            </a:endParaRPr>
          </a:p>
        </p:txBody>
      </p:sp>
      <p:sp>
        <p:nvSpPr>
          <p:cNvPr id="10" name="Textfeld 9"/>
          <p:cNvSpPr txBox="1">
            <a:spLocks noChangeArrowheads="1"/>
          </p:cNvSpPr>
          <p:nvPr/>
        </p:nvSpPr>
        <p:spPr bwMode="auto">
          <a:xfrm>
            <a:off x="7464425" y="4532313"/>
            <a:ext cx="417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r>
              <a:rPr lang="en-US" altLang="de-DE" sz="2400" baseline="0">
                <a:solidFill>
                  <a:srgbClr val="FF0000"/>
                </a:solidFill>
                <a:cs typeface="Arial" charset="0"/>
              </a:rPr>
              <a:t>↓</a:t>
            </a:r>
            <a:endParaRPr lang="en-US" altLang="de-DE" sz="2400" baseline="0">
              <a:solidFill>
                <a:srgbClr val="FFFF00"/>
              </a:solidFill>
            </a:endParaRPr>
          </a:p>
        </p:txBody>
      </p:sp>
      <p:sp>
        <p:nvSpPr>
          <p:cNvPr id="11" name="Textfeld 10"/>
          <p:cNvSpPr txBox="1">
            <a:spLocks noChangeArrowheads="1"/>
          </p:cNvSpPr>
          <p:nvPr/>
        </p:nvSpPr>
        <p:spPr bwMode="auto">
          <a:xfrm>
            <a:off x="5708650" y="4535488"/>
            <a:ext cx="417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r>
              <a:rPr lang="en-US" altLang="de-DE" sz="2400" baseline="0">
                <a:solidFill>
                  <a:srgbClr val="FF0000"/>
                </a:solidFill>
                <a:cs typeface="Arial" charset="0"/>
              </a:rPr>
              <a:t>↓</a:t>
            </a:r>
            <a:endParaRPr lang="en-US" altLang="de-DE" sz="2400" baseline="0">
              <a:solidFill>
                <a:srgbClr val="FFFF00"/>
              </a:solidFill>
            </a:endParaRPr>
          </a:p>
        </p:txBody>
      </p:sp>
      <p:sp>
        <p:nvSpPr>
          <p:cNvPr id="12" name="Textfeld 11"/>
          <p:cNvSpPr txBox="1">
            <a:spLocks noChangeArrowheads="1"/>
          </p:cNvSpPr>
          <p:nvPr/>
        </p:nvSpPr>
        <p:spPr bwMode="auto">
          <a:xfrm>
            <a:off x="7183438" y="5299075"/>
            <a:ext cx="415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r>
              <a:rPr lang="en-US" altLang="de-DE" sz="2400" baseline="0">
                <a:solidFill>
                  <a:srgbClr val="FF0000"/>
                </a:solidFill>
                <a:cs typeface="Arial" charset="0"/>
              </a:rPr>
              <a:t>↑</a:t>
            </a:r>
            <a:endParaRPr lang="en-US" altLang="de-DE" sz="2400" baseline="0">
              <a:solidFill>
                <a:srgbClr val="FFFF00"/>
              </a:solidFill>
            </a:endParaRPr>
          </a:p>
        </p:txBody>
      </p:sp>
      <p:sp>
        <p:nvSpPr>
          <p:cNvPr id="13" name="Textfeld 12"/>
          <p:cNvSpPr txBox="1">
            <a:spLocks noChangeArrowheads="1"/>
          </p:cNvSpPr>
          <p:nvPr/>
        </p:nvSpPr>
        <p:spPr bwMode="auto">
          <a:xfrm>
            <a:off x="7467600" y="5318125"/>
            <a:ext cx="417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r>
              <a:rPr lang="en-US" altLang="de-DE" sz="2400" baseline="0">
                <a:solidFill>
                  <a:srgbClr val="FF0000"/>
                </a:solidFill>
                <a:cs typeface="Arial" charset="0"/>
              </a:rPr>
              <a:t>↓</a:t>
            </a:r>
            <a:endParaRPr lang="en-US" altLang="de-DE" sz="2400" baseline="0">
              <a:solidFill>
                <a:srgbClr val="FFFF00"/>
              </a:solidFill>
            </a:endParaRPr>
          </a:p>
        </p:txBody>
      </p:sp>
      <p:sp>
        <p:nvSpPr>
          <p:cNvPr id="14" name="Textfeld 13"/>
          <p:cNvSpPr txBox="1">
            <a:spLocks noChangeArrowheads="1"/>
          </p:cNvSpPr>
          <p:nvPr/>
        </p:nvSpPr>
        <p:spPr bwMode="auto">
          <a:xfrm>
            <a:off x="5529263" y="5299075"/>
            <a:ext cx="417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ctr" eaLnBrk="1" hangingPunct="1">
              <a:spcBef>
                <a:spcPct val="0"/>
              </a:spcBef>
              <a:buClrTx/>
              <a:buFontTx/>
              <a:buNone/>
            </a:pPr>
            <a:r>
              <a:rPr lang="en-US" altLang="de-DE" sz="2400" baseline="0">
                <a:solidFill>
                  <a:srgbClr val="FF0000"/>
                </a:solidFill>
                <a:cs typeface="Arial" charset="0"/>
              </a:rPr>
              <a:t>↓</a:t>
            </a:r>
            <a:endParaRPr lang="en-US" altLang="de-DE" sz="2400" baseline="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16131">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21613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216131">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72161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3" grpId="0"/>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45F0457F-B05F-46B4-904B-BD851A5FBAC3}" type="slidenum">
              <a:rPr lang="de-DE" altLang="en-US" sz="1600" smtClean="0"/>
              <a:pPr>
                <a:spcBef>
                  <a:spcPct val="0"/>
                </a:spcBef>
                <a:buClrTx/>
                <a:buFontTx/>
                <a:buNone/>
              </a:pPr>
              <a:t>64</a:t>
            </a:fld>
            <a:r>
              <a:rPr lang="de-DE" altLang="en-US" sz="1600"/>
              <a:t> -</a:t>
            </a:r>
          </a:p>
        </p:txBody>
      </p:sp>
      <p:sp>
        <p:nvSpPr>
          <p:cNvPr id="9830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100356" name="Rectangle 2"/>
          <p:cNvSpPr>
            <a:spLocks noGrp="1" noChangeArrowheads="1"/>
          </p:cNvSpPr>
          <p:nvPr>
            <p:ph type="title"/>
          </p:nvPr>
        </p:nvSpPr>
        <p:spPr/>
        <p:txBody>
          <a:bodyPr/>
          <a:lstStyle/>
          <a:p>
            <a:pPr eaLnBrk="1" hangingPunct="1">
              <a:defRPr/>
            </a:pPr>
            <a:r>
              <a:rPr lang="en-US" altLang="en-US" dirty="0"/>
              <a:t>2.4. Questions for Review</a:t>
            </a:r>
          </a:p>
        </p:txBody>
      </p:sp>
      <p:sp>
        <p:nvSpPr>
          <p:cNvPr id="100357" name="Rectangle 3"/>
          <p:cNvSpPr>
            <a:spLocks noGrp="1" noChangeArrowheads="1"/>
          </p:cNvSpPr>
          <p:nvPr>
            <p:ph type="body" idx="1"/>
          </p:nvPr>
        </p:nvSpPr>
        <p:spPr>
          <a:xfrm>
            <a:off x="457200" y="1371600"/>
            <a:ext cx="8229600" cy="5135563"/>
          </a:xfrm>
        </p:spPr>
        <p:txBody>
          <a:bodyPr/>
          <a:lstStyle/>
          <a:p>
            <a:pPr marL="0" indent="0" algn="just" eaLnBrk="1" hangingPunct="1">
              <a:lnSpc>
                <a:spcPct val="90000"/>
              </a:lnSpc>
              <a:defRPr/>
            </a:pPr>
            <a:r>
              <a:rPr lang="en-US" altLang="en-US" sz="2200" dirty="0"/>
              <a:t>You should be able to answer the following questions at the end of this chapter. All of the questions can be answered with the help of the lecture notes. If you have difficulties in answering a question, discuss this question with me at the end of the lecture, attend my colloquium or send me an E-Mail.</a:t>
            </a:r>
            <a:endParaRPr lang="de-DE" altLang="en-US" sz="2200"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AD1B617A-F112-4D9E-BA5B-C92ADC7761C9}" type="slidenum">
              <a:rPr lang="de-DE" altLang="en-US" sz="1600" baseline="-25000" smtClean="0">
                <a:solidFill>
                  <a:srgbClr val="FFFFFF"/>
                </a:solidFill>
              </a:rPr>
              <a:pPr>
                <a:spcBef>
                  <a:spcPct val="0"/>
                </a:spcBef>
                <a:buClrTx/>
                <a:buFontTx/>
                <a:buNone/>
              </a:pPr>
              <a:t>65</a:t>
            </a:fld>
            <a:r>
              <a:rPr lang="de-DE" altLang="en-US" sz="1600" baseline="-25000">
                <a:solidFill>
                  <a:srgbClr val="FFFFFF"/>
                </a:solidFill>
              </a:rPr>
              <a:t> -</a:t>
            </a:r>
          </a:p>
        </p:txBody>
      </p:sp>
      <p:sp>
        <p:nvSpPr>
          <p:cNvPr id="9933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7477250" name="Rectangle 2"/>
          <p:cNvSpPr>
            <a:spLocks noGrp="1" noChangeArrowheads="1"/>
          </p:cNvSpPr>
          <p:nvPr>
            <p:ph type="title" idx="4294967295"/>
          </p:nvPr>
        </p:nvSpPr>
        <p:spPr/>
        <p:txBody>
          <a:bodyPr/>
          <a:lstStyle/>
          <a:p>
            <a:pPr eaLnBrk="1" hangingPunct="1">
              <a:defRPr/>
            </a:pPr>
            <a:r>
              <a:rPr lang="de-DE" dirty="0"/>
              <a:t>2.4. </a:t>
            </a:r>
            <a:r>
              <a:rPr lang="de-DE" dirty="0" err="1"/>
              <a:t>Questions</a:t>
            </a:r>
            <a:r>
              <a:rPr lang="de-DE" dirty="0"/>
              <a:t> </a:t>
            </a:r>
            <a:r>
              <a:rPr lang="de-DE" dirty="0" err="1"/>
              <a:t>for</a:t>
            </a:r>
            <a:r>
              <a:rPr lang="de-DE" dirty="0"/>
              <a:t> Review</a:t>
            </a:r>
          </a:p>
        </p:txBody>
      </p:sp>
      <p:sp>
        <p:nvSpPr>
          <p:cNvPr id="7477251" name="Rectangle 3"/>
          <p:cNvSpPr>
            <a:spLocks noChangeArrowheads="1"/>
          </p:cNvSpPr>
          <p:nvPr/>
        </p:nvSpPr>
        <p:spPr bwMode="auto">
          <a:xfrm>
            <a:off x="493713" y="1057275"/>
            <a:ext cx="8445500" cy="4894263"/>
          </a:xfrm>
          <a:prstGeom prst="rect">
            <a:avLst/>
          </a:prstGeom>
          <a:noFill/>
          <a:ln w="9525">
            <a:noFill/>
            <a:miter lim="800000"/>
            <a:headEnd/>
            <a:tailEnd/>
          </a:ln>
          <a:effectLst/>
        </p:spPr>
        <p:txBody>
          <a:bodyPr lIns="92075" tIns="46038" rIns="92075" bIns="46038">
            <a:spAutoFit/>
          </a:bodyPr>
          <a:lstStyle/>
          <a:p>
            <a:pPr marL="571500" indent="-571500" eaLnBrk="1" hangingPunct="1">
              <a:lnSpc>
                <a:spcPct val="90000"/>
              </a:lnSpc>
              <a:spcBef>
                <a:spcPct val="60000"/>
              </a:spcBef>
              <a:buClr>
                <a:srgbClr val="FF0000"/>
              </a:buClr>
              <a:buFont typeface="Arial Unicode MS" pitchFamily="34" charset="-128"/>
              <a:buAutoNum type="arabicPeriod"/>
              <a:defRPr/>
            </a:pPr>
            <a:r>
              <a:rPr lang="en-US" sz="2000" b="0" baseline="0" dirty="0">
                <a:solidFill>
                  <a:srgbClr val="FFFFFF"/>
                </a:solidFill>
                <a:effectLst>
                  <a:outerShdw blurRad="38100" dist="38100" dir="2700000" algn="tl">
                    <a:srgbClr val="000000"/>
                  </a:outerShdw>
                </a:effectLst>
              </a:rPr>
              <a:t>Derive the link between the current account balance and capital account balance starting with the expenditure account of GDP.</a:t>
            </a:r>
          </a:p>
          <a:p>
            <a:pPr marL="571500" indent="-571500" eaLnBrk="1" hangingPunct="1">
              <a:lnSpc>
                <a:spcPct val="90000"/>
              </a:lnSpc>
              <a:spcBef>
                <a:spcPct val="60000"/>
              </a:spcBef>
              <a:buClr>
                <a:srgbClr val="FF0000"/>
              </a:buClr>
              <a:buFont typeface="Arial Unicode MS" pitchFamily="34" charset="-128"/>
              <a:buAutoNum type="arabicPeriod"/>
              <a:defRPr/>
            </a:pPr>
            <a:r>
              <a:rPr lang="en-US" sz="2000" b="0" baseline="0" dirty="0">
                <a:solidFill>
                  <a:srgbClr val="FFFFFF"/>
                </a:solidFill>
                <a:effectLst>
                  <a:outerShdw blurRad="38100" dist="38100" dir="2700000" algn="tl">
                    <a:srgbClr val="000000"/>
                  </a:outerShdw>
                </a:effectLst>
              </a:rPr>
              <a:t>Which transactions are recorded in the capital account, which transactions are recorded in the current account?</a:t>
            </a:r>
          </a:p>
          <a:p>
            <a:pPr marL="571500" indent="-571500" eaLnBrk="1" hangingPunct="1">
              <a:lnSpc>
                <a:spcPct val="90000"/>
              </a:lnSpc>
              <a:spcBef>
                <a:spcPct val="60000"/>
              </a:spcBef>
              <a:buClr>
                <a:srgbClr val="FF0000"/>
              </a:buClr>
              <a:buFont typeface="Arial Unicode MS" pitchFamily="34" charset="-128"/>
              <a:buAutoNum type="arabicPeriod"/>
              <a:defRPr/>
            </a:pPr>
            <a:r>
              <a:rPr lang="en-US" sz="2000" b="0" baseline="0" dirty="0">
                <a:solidFill>
                  <a:srgbClr val="FFFFFF"/>
                </a:solidFill>
                <a:effectLst>
                  <a:outerShdw blurRad="38100" dist="38100" dir="2700000" algn="tl">
                    <a:srgbClr val="000000"/>
                  </a:outerShdw>
                </a:effectLst>
              </a:rPr>
              <a:t>What is the balance of payments?</a:t>
            </a:r>
          </a:p>
          <a:p>
            <a:pPr marL="571500" indent="-571500" eaLnBrk="1" hangingPunct="1">
              <a:lnSpc>
                <a:spcPct val="90000"/>
              </a:lnSpc>
              <a:spcBef>
                <a:spcPct val="60000"/>
              </a:spcBef>
              <a:buClr>
                <a:srgbClr val="FF0000"/>
              </a:buClr>
              <a:buFont typeface="Arial Unicode MS" pitchFamily="34" charset="-128"/>
              <a:buAutoNum type="arabicPeriod"/>
              <a:defRPr/>
            </a:pPr>
            <a:r>
              <a:rPr lang="en-US" sz="2000" b="0" baseline="0" dirty="0">
                <a:solidFill>
                  <a:srgbClr val="FFFFFF"/>
                </a:solidFill>
                <a:effectLst>
                  <a:outerShdw blurRad="38100" dist="38100" dir="2700000" algn="tl">
                    <a:srgbClr val="000000"/>
                  </a:outerShdw>
                </a:effectLst>
              </a:rPr>
              <a:t>Why is the balance of payments always equilibrated?</a:t>
            </a:r>
          </a:p>
          <a:p>
            <a:pPr marL="571500" indent="-571500" eaLnBrk="1" hangingPunct="1">
              <a:lnSpc>
                <a:spcPct val="90000"/>
              </a:lnSpc>
              <a:spcBef>
                <a:spcPct val="60000"/>
              </a:spcBef>
              <a:buClr>
                <a:srgbClr val="FF0000"/>
              </a:buClr>
              <a:buFont typeface="Arial Unicode MS" pitchFamily="34" charset="-128"/>
              <a:buAutoNum type="arabicPeriod"/>
              <a:defRPr/>
            </a:pPr>
            <a:r>
              <a:rPr lang="en-US" sz="2000" b="0" baseline="0" dirty="0">
                <a:solidFill>
                  <a:srgbClr val="FFFFFF"/>
                </a:solidFill>
                <a:effectLst>
                  <a:outerShdw blurRad="38100" dist="38100" dir="2700000" algn="tl">
                    <a:srgbClr val="000000"/>
                  </a:outerShdw>
                </a:effectLst>
              </a:rPr>
              <a:t>Has the current account balance to be equilibrated?</a:t>
            </a:r>
          </a:p>
          <a:p>
            <a:pPr marL="571500" indent="-571500" eaLnBrk="1" hangingPunct="1">
              <a:lnSpc>
                <a:spcPct val="90000"/>
              </a:lnSpc>
              <a:spcBef>
                <a:spcPct val="60000"/>
              </a:spcBef>
              <a:buClr>
                <a:srgbClr val="FF0000"/>
              </a:buClr>
              <a:buFont typeface="Arial Unicode MS" pitchFamily="34" charset="-128"/>
              <a:buAutoNum type="arabicPeriod"/>
              <a:defRPr/>
            </a:pPr>
            <a:r>
              <a:rPr lang="en-US" sz="2000" b="0" baseline="0" dirty="0">
                <a:solidFill>
                  <a:srgbClr val="FFFFFF"/>
                </a:solidFill>
                <a:effectLst>
                  <a:outerShdw blurRad="38100" dist="38100" dir="2700000" algn="tl">
                    <a:srgbClr val="000000"/>
                  </a:outerShdw>
                </a:effectLst>
              </a:rPr>
              <a:t>What factors determine the limits for the indebtedness of a country?</a:t>
            </a:r>
          </a:p>
          <a:p>
            <a:pPr marL="571500" indent="-571500" eaLnBrk="1" hangingPunct="1">
              <a:lnSpc>
                <a:spcPct val="90000"/>
              </a:lnSpc>
              <a:spcBef>
                <a:spcPct val="60000"/>
              </a:spcBef>
              <a:buClr>
                <a:srgbClr val="FF0000"/>
              </a:buClr>
              <a:buFont typeface="Arial Unicode MS" pitchFamily="34" charset="-128"/>
              <a:buAutoNum type="arabicPeriod"/>
              <a:defRPr/>
            </a:pPr>
            <a:r>
              <a:rPr lang="en-US" sz="2000" b="0" baseline="0" dirty="0">
                <a:solidFill>
                  <a:srgbClr val="FFFFFF"/>
                </a:solidFill>
                <a:effectLst>
                  <a:outerShdw blurRad="38100" dist="38100" dir="2700000" algn="tl">
                    <a:srgbClr val="000000"/>
                  </a:outerShdw>
                </a:effectLst>
              </a:rPr>
              <a:t>What reasons can cause long-run current account deficits?</a:t>
            </a:r>
          </a:p>
          <a:p>
            <a:pPr marL="571500" indent="-571500" eaLnBrk="1" hangingPunct="1">
              <a:lnSpc>
                <a:spcPct val="90000"/>
              </a:lnSpc>
              <a:spcBef>
                <a:spcPct val="60000"/>
              </a:spcBef>
              <a:buClr>
                <a:srgbClr val="FF0000"/>
              </a:buClr>
              <a:buFont typeface="Arial Unicode MS" pitchFamily="34" charset="-128"/>
              <a:buAutoNum type="arabicPeriod"/>
              <a:defRPr/>
            </a:pPr>
            <a:r>
              <a:rPr lang="en-US" sz="2000" b="0" baseline="0" dirty="0">
                <a:solidFill>
                  <a:srgbClr val="FFFFFF"/>
                </a:solidFill>
                <a:effectLst>
                  <a:outerShdw blurRad="38100" dist="38100" dir="2700000" algn="tl">
                    <a:srgbClr val="000000"/>
                  </a:outerShdw>
                </a:effectLst>
              </a:rPr>
              <a:t>How does a deficit in the government budget affect the current account balance?</a:t>
            </a:r>
          </a:p>
          <a:p>
            <a:pPr marL="571500" indent="-571500" eaLnBrk="1" hangingPunct="1">
              <a:lnSpc>
                <a:spcPct val="90000"/>
              </a:lnSpc>
              <a:spcBef>
                <a:spcPct val="60000"/>
              </a:spcBef>
              <a:buClr>
                <a:srgbClr val="FF0000"/>
              </a:buClr>
              <a:buFont typeface="Arial Unicode MS" pitchFamily="34" charset="-128"/>
              <a:buAutoNum type="arabicPeriod"/>
              <a:defRPr/>
            </a:pPr>
            <a:endParaRPr lang="en-US" sz="2000" b="0" baseline="0" dirty="0">
              <a:solidFill>
                <a:srgbClr val="FFFFFF"/>
              </a:solidFill>
              <a:effectLst>
                <a:outerShdw blurRad="38100" dist="38100" dir="2700000" algn="tl">
                  <a:srgbClr val="000000"/>
                </a:outerShdw>
              </a:effectLst>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1CDED5BC-E949-4653-B6ED-D42F942147C5}" type="slidenum">
              <a:rPr lang="de-DE" altLang="en-US" sz="1600" smtClean="0"/>
              <a:pPr>
                <a:spcBef>
                  <a:spcPct val="0"/>
                </a:spcBef>
                <a:buClrTx/>
                <a:buFontTx/>
                <a:buNone/>
              </a:pPr>
              <a:t>66</a:t>
            </a:fld>
            <a:r>
              <a:rPr lang="de-DE" altLang="en-US" sz="1600"/>
              <a:t> -</a:t>
            </a:r>
          </a:p>
        </p:txBody>
      </p:sp>
      <p:sp>
        <p:nvSpPr>
          <p:cNvPr id="1003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5307394" name="Rectangle 2"/>
          <p:cNvSpPr>
            <a:spLocks noGrp="1" noChangeArrowheads="1"/>
          </p:cNvSpPr>
          <p:nvPr>
            <p:ph type="title"/>
          </p:nvPr>
        </p:nvSpPr>
        <p:spPr/>
        <p:txBody>
          <a:bodyPr/>
          <a:lstStyle/>
          <a:p>
            <a:pPr eaLnBrk="1" hangingPunct="1">
              <a:defRPr/>
            </a:pPr>
            <a:r>
              <a:rPr lang="de-DE" dirty="0"/>
              <a:t>2.4. </a:t>
            </a:r>
            <a:r>
              <a:rPr lang="de-DE" dirty="0" err="1"/>
              <a:t>Questions</a:t>
            </a:r>
            <a:r>
              <a:rPr lang="de-DE" dirty="0"/>
              <a:t> </a:t>
            </a:r>
            <a:r>
              <a:rPr lang="de-DE" dirty="0" err="1"/>
              <a:t>for</a:t>
            </a:r>
            <a:r>
              <a:rPr lang="de-DE" dirty="0"/>
              <a:t> Review</a:t>
            </a:r>
          </a:p>
        </p:txBody>
      </p:sp>
      <p:sp>
        <p:nvSpPr>
          <p:cNvPr id="5307395" name="Rectangle 3"/>
          <p:cNvSpPr>
            <a:spLocks noChangeArrowheads="1"/>
          </p:cNvSpPr>
          <p:nvPr/>
        </p:nvSpPr>
        <p:spPr bwMode="auto">
          <a:xfrm>
            <a:off x="493713" y="1371600"/>
            <a:ext cx="8326437" cy="2616200"/>
          </a:xfrm>
          <a:prstGeom prst="rect">
            <a:avLst/>
          </a:prstGeom>
          <a:noFill/>
          <a:ln w="9525">
            <a:noFill/>
            <a:miter lim="800000"/>
            <a:headEnd/>
            <a:tailEnd/>
          </a:ln>
          <a:effectLst/>
        </p:spPr>
        <p:txBody>
          <a:bodyPr lIns="92075" tIns="46038" rIns="92075" bIns="46038">
            <a:spAutoFit/>
          </a:bodyPr>
          <a:lstStyle/>
          <a:p>
            <a:pPr marL="571500" indent="-571500" eaLnBrk="1" hangingPunct="1">
              <a:spcBef>
                <a:spcPct val="60000"/>
              </a:spcBef>
              <a:buClr>
                <a:srgbClr val="FF0000"/>
              </a:buClr>
              <a:buFont typeface="Arial Unicode MS" pitchFamily="34" charset="-128"/>
              <a:buAutoNum type="arabicPeriod" startAt="9"/>
              <a:defRPr/>
            </a:pPr>
            <a:r>
              <a:rPr lang="en-US" sz="2000" b="0" baseline="0" dirty="0">
                <a:solidFill>
                  <a:schemeClr val="tx1"/>
                </a:solidFill>
                <a:effectLst>
                  <a:outerShdw blurRad="38100" dist="38100" dir="2700000" algn="tl">
                    <a:srgbClr val="000000"/>
                  </a:outerShdw>
                </a:effectLst>
              </a:rPr>
              <a:t>Classify the production factors of the Solow-Swan model according to their degree of </a:t>
            </a:r>
            <a:r>
              <a:rPr lang="en-US" sz="2000" b="0" baseline="0">
                <a:solidFill>
                  <a:schemeClr val="tx1"/>
                </a:solidFill>
                <a:effectLst>
                  <a:outerShdw blurRad="38100" dist="38100" dir="2700000" algn="tl">
                    <a:srgbClr val="000000"/>
                  </a:outerShdw>
                </a:effectLst>
              </a:rPr>
              <a:t>international mobility.</a:t>
            </a:r>
            <a:endParaRPr lang="en-US" sz="2000" b="0" baseline="0" dirty="0">
              <a:solidFill>
                <a:schemeClr val="tx1"/>
              </a:solidFill>
              <a:effectLst>
                <a:outerShdw blurRad="38100" dist="38100" dir="2700000" algn="tl">
                  <a:srgbClr val="000000"/>
                </a:outerShdw>
              </a:effectLst>
            </a:endParaRPr>
          </a:p>
          <a:p>
            <a:pPr marL="571500" indent="-571500" eaLnBrk="1" hangingPunct="1">
              <a:spcBef>
                <a:spcPct val="60000"/>
              </a:spcBef>
              <a:buClr>
                <a:srgbClr val="FF0000"/>
              </a:buClr>
              <a:buFont typeface="Arial Unicode MS" pitchFamily="34" charset="-128"/>
              <a:buAutoNum type="arabicPeriod" startAt="9"/>
              <a:defRPr/>
            </a:pPr>
            <a:r>
              <a:rPr lang="en-US" sz="2000" b="0" baseline="0" dirty="0">
                <a:solidFill>
                  <a:schemeClr val="tx1"/>
                </a:solidFill>
                <a:effectLst>
                  <a:outerShdw blurRad="38100" dist="38100" dir="2700000" algn="tl">
                    <a:srgbClr val="000000"/>
                  </a:outerShdw>
                </a:effectLst>
              </a:rPr>
              <a:t>Under what conditions does international mobility of capital cause an increase (decrease) of the GDP of country?</a:t>
            </a:r>
          </a:p>
          <a:p>
            <a:pPr marL="571500" indent="-571500" eaLnBrk="1" hangingPunct="1">
              <a:spcBef>
                <a:spcPct val="60000"/>
              </a:spcBef>
              <a:buClr>
                <a:srgbClr val="FF0000"/>
              </a:buClr>
              <a:buFont typeface="Arial Unicode MS" pitchFamily="34" charset="-128"/>
              <a:buAutoNum type="arabicPeriod" startAt="9"/>
              <a:defRPr/>
            </a:pPr>
            <a:r>
              <a:rPr lang="en-US" sz="2000" b="0" baseline="0" dirty="0">
                <a:solidFill>
                  <a:schemeClr val="tx1"/>
                </a:solidFill>
                <a:effectLst>
                  <a:outerShdw blurRad="38100" dist="38100" dir="2700000" algn="tl">
                    <a:srgbClr val="000000"/>
                  </a:outerShdw>
                </a:effectLst>
              </a:rPr>
              <a:t>What economic policy measures are necessary under a regime of international mobility of capital, in order to increase the production of a higher per-capita GDP?</a:t>
            </a:r>
            <a:endParaRPr lang="de-DE" sz="2000" b="0" baseline="0" dirty="0">
              <a:solidFill>
                <a:schemeClr val="tx1"/>
              </a:solidFill>
              <a:effectLst>
                <a:outerShdw blurRad="38100" dist="38100" dir="2700000" algn="tl">
                  <a:srgbClr val="000000"/>
                </a:outerShdw>
              </a:effectLst>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FBB68EC9-DFC1-443E-86A2-1435C9C4E929}" type="slidenum">
              <a:rPr lang="de-DE" altLang="en-US" sz="1600" smtClean="0"/>
              <a:pPr>
                <a:spcBef>
                  <a:spcPct val="0"/>
                </a:spcBef>
                <a:buClrTx/>
                <a:buFontTx/>
                <a:buNone/>
              </a:pPr>
              <a:t>67</a:t>
            </a:fld>
            <a:r>
              <a:rPr lang="de-DE" altLang="en-US" sz="1600"/>
              <a:t> -</a:t>
            </a:r>
          </a:p>
        </p:txBody>
      </p:sp>
      <p:sp>
        <p:nvSpPr>
          <p:cNvPr id="1013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101380" name="Object 2"/>
          <p:cNvGraphicFramePr>
            <a:graphicFrameLocks/>
          </p:cNvGraphicFramePr>
          <p:nvPr/>
        </p:nvGraphicFramePr>
        <p:xfrm>
          <a:off x="1216025" y="1785938"/>
          <a:ext cx="6927850" cy="4806950"/>
        </p:xfrm>
        <a:graphic>
          <a:graphicData uri="http://schemas.openxmlformats.org/presentationml/2006/ole">
            <mc:AlternateContent xmlns:mc="http://schemas.openxmlformats.org/markup-compatibility/2006">
              <mc:Choice xmlns:v="urn:schemas-microsoft-com:vml" Requires="v">
                <p:oleObj spid="_x0000_s101613" name="Diagramm" r:id="rId4" imgW="7448702" imgH="5324551" progId="MSGraph.Chart.8">
                  <p:embed followColorScheme="full"/>
                </p:oleObj>
              </mc:Choice>
              <mc:Fallback>
                <p:oleObj name="Diagramm" r:id="rId4" imgW="7448702" imgH="532455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785938"/>
                        <a:ext cx="6927850"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381" name="Text Box 3"/>
          <p:cNvSpPr txBox="1">
            <a:spLocks noChangeArrowheads="1"/>
          </p:cNvSpPr>
          <p:nvPr/>
        </p:nvSpPr>
        <p:spPr bwMode="auto">
          <a:xfrm>
            <a:off x="8147050" y="5932488"/>
            <a:ext cx="449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0" baseline="0"/>
              <a:t>K</a:t>
            </a:r>
            <a:r>
              <a:rPr lang="de-DE" altLang="en-US" sz="1800" baseline="0"/>
              <a:t>  </a:t>
            </a:r>
          </a:p>
        </p:txBody>
      </p:sp>
      <p:sp>
        <p:nvSpPr>
          <p:cNvPr id="101382" name="Arc 5"/>
          <p:cNvSpPr>
            <a:spLocks/>
          </p:cNvSpPr>
          <p:nvPr/>
        </p:nvSpPr>
        <p:spPr bwMode="auto">
          <a:xfrm flipH="1">
            <a:off x="1358900" y="3662363"/>
            <a:ext cx="6270625" cy="2698750"/>
          </a:xfrm>
          <a:custGeom>
            <a:avLst/>
            <a:gdLst>
              <a:gd name="T0" fmla="*/ 2147483647 w 21600"/>
              <a:gd name="T1" fmla="*/ 0 h 21512"/>
              <a:gd name="T2" fmla="*/ 2147483647 w 21600"/>
              <a:gd name="T3" fmla="*/ 2147483647 h 21512"/>
              <a:gd name="T4" fmla="*/ 0 w 21600"/>
              <a:gd name="T5" fmla="*/ 2147483647 h 21512"/>
              <a:gd name="T6" fmla="*/ 0 60000 65536"/>
              <a:gd name="T7" fmla="*/ 0 60000 65536"/>
              <a:gd name="T8" fmla="*/ 0 60000 65536"/>
              <a:gd name="T9" fmla="*/ 0 w 21600"/>
              <a:gd name="T10" fmla="*/ 0 h 21512"/>
              <a:gd name="T11" fmla="*/ 21600 w 21600"/>
              <a:gd name="T12" fmla="*/ 21512 h 21512"/>
            </a:gdLst>
            <a:ahLst/>
            <a:cxnLst>
              <a:cxn ang="T6">
                <a:pos x="T0" y="T1"/>
              </a:cxn>
              <a:cxn ang="T7">
                <a:pos x="T2" y="T3"/>
              </a:cxn>
              <a:cxn ang="T8">
                <a:pos x="T4" y="T5"/>
              </a:cxn>
            </a:cxnLst>
            <a:rect l="T9" t="T10" r="T11" b="T12"/>
            <a:pathLst>
              <a:path w="21600" h="21512" fill="none" extrusionOk="0">
                <a:moveTo>
                  <a:pt x="1947" y="0"/>
                </a:moveTo>
                <a:cubicBezTo>
                  <a:pt x="13076" y="1007"/>
                  <a:pt x="21600" y="10337"/>
                  <a:pt x="21600" y="21512"/>
                </a:cubicBezTo>
              </a:path>
              <a:path w="21600" h="21512" stroke="0" extrusionOk="0">
                <a:moveTo>
                  <a:pt x="1947" y="0"/>
                </a:moveTo>
                <a:cubicBezTo>
                  <a:pt x="13076" y="1007"/>
                  <a:pt x="21600" y="10337"/>
                  <a:pt x="21600" y="21512"/>
                </a:cubicBezTo>
                <a:lnTo>
                  <a:pt x="0" y="21512"/>
                </a:lnTo>
                <a:lnTo>
                  <a:pt x="1947"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101383" name="Arc 6"/>
          <p:cNvSpPr>
            <a:spLocks/>
          </p:cNvSpPr>
          <p:nvPr/>
        </p:nvSpPr>
        <p:spPr bwMode="auto">
          <a:xfrm flipH="1">
            <a:off x="1346200" y="2073275"/>
            <a:ext cx="6270625" cy="4276725"/>
          </a:xfrm>
          <a:custGeom>
            <a:avLst/>
            <a:gdLst>
              <a:gd name="T0" fmla="*/ 2147483647 w 21600"/>
              <a:gd name="T1" fmla="*/ 0 h 21377"/>
              <a:gd name="T2" fmla="*/ 2147483647 w 21600"/>
              <a:gd name="T3" fmla="*/ 2147483647 h 21377"/>
              <a:gd name="T4" fmla="*/ 0 w 21600"/>
              <a:gd name="T5" fmla="*/ 2147483647 h 21377"/>
              <a:gd name="T6" fmla="*/ 0 60000 65536"/>
              <a:gd name="T7" fmla="*/ 0 60000 65536"/>
              <a:gd name="T8" fmla="*/ 0 60000 65536"/>
              <a:gd name="T9" fmla="*/ 0 w 21600"/>
              <a:gd name="T10" fmla="*/ 0 h 21377"/>
              <a:gd name="T11" fmla="*/ 21600 w 21600"/>
              <a:gd name="T12" fmla="*/ 21377 h 21377"/>
            </a:gdLst>
            <a:ahLst/>
            <a:cxnLst>
              <a:cxn ang="T6">
                <a:pos x="T0" y="T1"/>
              </a:cxn>
              <a:cxn ang="T7">
                <a:pos x="T2" y="T3"/>
              </a:cxn>
              <a:cxn ang="T8">
                <a:pos x="T4" y="T5"/>
              </a:cxn>
            </a:cxnLst>
            <a:rect l="T9" t="T10" r="T11" b="T12"/>
            <a:pathLst>
              <a:path w="21600" h="21377" fill="none" extrusionOk="0">
                <a:moveTo>
                  <a:pt x="3097" y="0"/>
                </a:moveTo>
                <a:cubicBezTo>
                  <a:pt x="13719" y="1539"/>
                  <a:pt x="21600" y="10644"/>
                  <a:pt x="21600" y="21377"/>
                </a:cubicBezTo>
              </a:path>
              <a:path w="21600" h="21377" stroke="0" extrusionOk="0">
                <a:moveTo>
                  <a:pt x="3097" y="0"/>
                </a:moveTo>
                <a:cubicBezTo>
                  <a:pt x="13719" y="1539"/>
                  <a:pt x="21600" y="10644"/>
                  <a:pt x="21600" y="21377"/>
                </a:cubicBezTo>
                <a:lnTo>
                  <a:pt x="0" y="21377"/>
                </a:lnTo>
                <a:lnTo>
                  <a:pt x="3097"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101384" name="Line 7"/>
          <p:cNvSpPr>
            <a:spLocks noChangeShapeType="1"/>
          </p:cNvSpPr>
          <p:nvPr/>
        </p:nvSpPr>
        <p:spPr bwMode="auto">
          <a:xfrm flipV="1">
            <a:off x="1360488" y="2605088"/>
            <a:ext cx="5289550" cy="371475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1385" name="Text Box 8"/>
          <p:cNvSpPr txBox="1">
            <a:spLocks noChangeArrowheads="1"/>
          </p:cNvSpPr>
          <p:nvPr/>
        </p:nvSpPr>
        <p:spPr bwMode="auto">
          <a:xfrm>
            <a:off x="6610350" y="2347913"/>
            <a:ext cx="8429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66FFFF"/>
                </a:solidFill>
              </a:rPr>
              <a:t>K * </a:t>
            </a:r>
            <a:r>
              <a:rPr lang="el-GR" altLang="en-US" sz="2200" baseline="0">
                <a:solidFill>
                  <a:srgbClr val="66FFFF"/>
                </a:solidFill>
                <a:cs typeface="Arial" charset="0"/>
              </a:rPr>
              <a:t>λ</a:t>
            </a:r>
          </a:p>
        </p:txBody>
      </p:sp>
      <p:sp>
        <p:nvSpPr>
          <p:cNvPr id="101386" name="Text Box 13"/>
          <p:cNvSpPr txBox="1">
            <a:spLocks noChangeArrowheads="1"/>
          </p:cNvSpPr>
          <p:nvPr/>
        </p:nvSpPr>
        <p:spPr bwMode="auto">
          <a:xfrm>
            <a:off x="7048500" y="3214688"/>
            <a:ext cx="1168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0" baseline="0">
                <a:solidFill>
                  <a:srgbClr val="00FF00"/>
                </a:solidFill>
              </a:rPr>
              <a:t>S = s*Y</a:t>
            </a:r>
            <a:endParaRPr lang="de-DE" altLang="en-US" sz="2200" b="0" baseline="0">
              <a:solidFill>
                <a:srgbClr val="FFFF00"/>
              </a:solidFill>
            </a:endParaRPr>
          </a:p>
        </p:txBody>
      </p:sp>
      <p:sp>
        <p:nvSpPr>
          <p:cNvPr id="101387" name="Text Box 14"/>
          <p:cNvSpPr txBox="1">
            <a:spLocks noChangeArrowheads="1"/>
          </p:cNvSpPr>
          <p:nvPr/>
        </p:nvSpPr>
        <p:spPr bwMode="auto">
          <a:xfrm>
            <a:off x="6743700" y="1843088"/>
            <a:ext cx="2149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
        <p:nvSpPr>
          <p:cNvPr id="101388" name="Text Box 26"/>
          <p:cNvSpPr txBox="1">
            <a:spLocks noChangeArrowheads="1"/>
          </p:cNvSpPr>
          <p:nvPr/>
        </p:nvSpPr>
        <p:spPr bwMode="auto">
          <a:xfrm>
            <a:off x="836613" y="192087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0" baseline="0"/>
              <a:t>Y</a:t>
            </a:r>
            <a:r>
              <a:rPr lang="de-DE" altLang="en-US" sz="1800" b="0" baseline="0"/>
              <a:t> </a:t>
            </a:r>
            <a:r>
              <a:rPr lang="de-DE" altLang="en-US" sz="1800" baseline="0"/>
              <a:t> </a:t>
            </a:r>
          </a:p>
        </p:txBody>
      </p:sp>
      <p:sp>
        <p:nvSpPr>
          <p:cNvPr id="5647388" name="Rectangle 28"/>
          <p:cNvSpPr>
            <a:spLocks noGrp="1" noChangeArrowheads="1"/>
          </p:cNvSpPr>
          <p:nvPr>
            <p:ph type="title"/>
          </p:nvPr>
        </p:nvSpPr>
        <p:spPr/>
        <p:txBody>
          <a:bodyPr/>
          <a:lstStyle/>
          <a:p>
            <a:pPr eaLnBrk="1" hangingPunct="1">
              <a:defRPr/>
            </a:pPr>
            <a:r>
              <a:rPr lang="de-DE" dirty="0"/>
              <a:t>2.4. </a:t>
            </a:r>
            <a:r>
              <a:rPr lang="de-DE" dirty="0" err="1"/>
              <a:t>Questions</a:t>
            </a:r>
            <a:r>
              <a:rPr lang="de-DE" dirty="0"/>
              <a:t> </a:t>
            </a:r>
            <a:r>
              <a:rPr lang="de-DE" dirty="0" err="1"/>
              <a:t>for</a:t>
            </a:r>
            <a:r>
              <a:rPr lang="de-DE" dirty="0"/>
              <a:t> Review</a:t>
            </a:r>
          </a:p>
        </p:txBody>
      </p:sp>
      <p:sp>
        <p:nvSpPr>
          <p:cNvPr id="17" name="Rectangle 9"/>
          <p:cNvSpPr>
            <a:spLocks noChangeArrowheads="1"/>
          </p:cNvSpPr>
          <p:nvPr/>
        </p:nvSpPr>
        <p:spPr bwMode="auto">
          <a:xfrm>
            <a:off x="0" y="892175"/>
            <a:ext cx="9144000" cy="923925"/>
          </a:xfrm>
          <a:prstGeom prst="rect">
            <a:avLst/>
          </a:prstGeom>
          <a:noFill/>
          <a:ln w="9525">
            <a:noFill/>
            <a:miter lim="800000"/>
            <a:headEnd/>
            <a:tailEnd/>
          </a:ln>
          <a:effectLst/>
        </p:spPr>
        <p:txBody>
          <a:bodyPr lIns="92075" tIns="46038" rIns="92075" bIns="46038">
            <a:spAutoFit/>
          </a:bodyPr>
          <a:lstStyle/>
          <a:p>
            <a:pPr marL="571500" indent="-571500" eaLnBrk="1" hangingPunct="1">
              <a:spcBef>
                <a:spcPct val="60000"/>
              </a:spcBef>
              <a:buClr>
                <a:srgbClr val="FF0000"/>
              </a:buClr>
              <a:buFont typeface="+mj-lt"/>
              <a:buAutoNum type="arabicPeriod" startAt="12"/>
              <a:defRPr/>
            </a:pPr>
            <a:r>
              <a:rPr lang="en-US" sz="1800" b="0" baseline="0" dirty="0">
                <a:solidFill>
                  <a:schemeClr val="tx1"/>
                </a:solidFill>
                <a:effectLst>
                  <a:outerShdw blurRad="38100" dist="38100" dir="2700000" algn="tl">
                    <a:srgbClr val="000000"/>
                  </a:outerShdw>
                </a:effectLst>
              </a:rPr>
              <a:t>Plot the steady state of an closed economy in the following diagram. How does the steady state change in transition to an open economy in case of capital imports (KM&gt;0)?</a:t>
            </a:r>
          </a:p>
        </p:txBody>
      </p:sp>
      <p:cxnSp>
        <p:nvCxnSpPr>
          <p:cNvPr id="101391" name="Gerade Verbindung mit Pfeil 2"/>
          <p:cNvCxnSpPr>
            <a:cxnSpLocks noChangeShapeType="1"/>
          </p:cNvCxnSpPr>
          <p:nvPr/>
        </p:nvCxnSpPr>
        <p:spPr bwMode="auto">
          <a:xfrm flipV="1">
            <a:off x="1346200" y="1816100"/>
            <a:ext cx="0" cy="4545013"/>
          </a:xfrm>
          <a:prstGeom prst="straightConnector1">
            <a:avLst/>
          </a:prstGeom>
          <a:noFill/>
          <a:ln w="28575" algn="ctr">
            <a:solidFill>
              <a:schemeClr val="tx1"/>
            </a:solidFill>
            <a:round/>
            <a:headEnd type="none" w="med" len="lg"/>
            <a:tailEnd type="arrow" w="med" len="med"/>
          </a:ln>
          <a:extLst>
            <a:ext uri="{909E8E84-426E-40DD-AFC4-6F175D3DCCD1}">
              <a14:hiddenFill xmlns:a14="http://schemas.microsoft.com/office/drawing/2010/main">
                <a:noFill/>
              </a14:hiddenFill>
            </a:ext>
          </a:extLst>
        </p:spPr>
      </p:cxnSp>
      <p:cxnSp>
        <p:nvCxnSpPr>
          <p:cNvPr id="101392" name="Gerade Verbindung mit Pfeil 21"/>
          <p:cNvCxnSpPr>
            <a:cxnSpLocks noChangeShapeType="1"/>
          </p:cNvCxnSpPr>
          <p:nvPr/>
        </p:nvCxnSpPr>
        <p:spPr bwMode="auto">
          <a:xfrm>
            <a:off x="1360488" y="6354763"/>
            <a:ext cx="6856412" cy="0"/>
          </a:xfrm>
          <a:prstGeom prst="straightConnector1">
            <a:avLst/>
          </a:prstGeom>
          <a:noFill/>
          <a:ln w="28575" algn="ctr">
            <a:solidFill>
              <a:schemeClr val="tx1"/>
            </a:solidFill>
            <a:round/>
            <a:headEnd type="none" w="med" len="lg"/>
            <a:tailEnd type="arrow" w="med" len="med"/>
          </a:ln>
          <a:extLst>
            <a:ext uri="{909E8E84-426E-40DD-AFC4-6F175D3DCCD1}">
              <a14:hiddenFill xmlns:a14="http://schemas.microsoft.com/office/drawing/2010/main">
                <a:noFill/>
              </a14:hiddenFill>
            </a:ext>
          </a:extLst>
        </p:spPr>
      </p:cxn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016C86FB-6BD7-4022-B4DD-6DB559ED41B6}" type="slidenum">
              <a:rPr lang="de-DE" altLang="en-US" sz="1600" smtClean="0"/>
              <a:pPr>
                <a:spcBef>
                  <a:spcPct val="0"/>
                </a:spcBef>
                <a:buClrTx/>
                <a:buFontTx/>
                <a:buNone/>
              </a:pPr>
              <a:t>68</a:t>
            </a:fld>
            <a:r>
              <a:rPr lang="de-DE" altLang="en-US" sz="1600"/>
              <a:t> -</a:t>
            </a:r>
          </a:p>
        </p:txBody>
      </p:sp>
      <p:sp>
        <p:nvSpPr>
          <p:cNvPr id="1024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sp>
        <p:nvSpPr>
          <p:cNvPr id="5310472" name="Rectangle 8"/>
          <p:cNvSpPr>
            <a:spLocks noGrp="1" noChangeArrowheads="1"/>
          </p:cNvSpPr>
          <p:nvPr>
            <p:ph type="title"/>
          </p:nvPr>
        </p:nvSpPr>
        <p:spPr/>
        <p:txBody>
          <a:bodyPr/>
          <a:lstStyle/>
          <a:p>
            <a:pPr eaLnBrk="1" hangingPunct="1">
              <a:defRPr/>
            </a:pPr>
            <a:r>
              <a:rPr lang="de-DE" dirty="0"/>
              <a:t>2.4. </a:t>
            </a:r>
            <a:r>
              <a:rPr lang="de-DE" dirty="0" err="1"/>
              <a:t>Questions</a:t>
            </a:r>
            <a:r>
              <a:rPr lang="de-DE" dirty="0"/>
              <a:t> </a:t>
            </a:r>
            <a:r>
              <a:rPr lang="de-DE" dirty="0" err="1"/>
              <a:t>for</a:t>
            </a:r>
            <a:r>
              <a:rPr lang="de-DE" dirty="0"/>
              <a:t> Review</a:t>
            </a:r>
          </a:p>
        </p:txBody>
      </p:sp>
      <p:sp>
        <p:nvSpPr>
          <p:cNvPr id="5310473" name="Rectangle 9"/>
          <p:cNvSpPr>
            <a:spLocks noChangeArrowheads="1"/>
          </p:cNvSpPr>
          <p:nvPr/>
        </p:nvSpPr>
        <p:spPr bwMode="auto">
          <a:xfrm>
            <a:off x="0" y="931863"/>
            <a:ext cx="9144000" cy="923925"/>
          </a:xfrm>
          <a:prstGeom prst="rect">
            <a:avLst/>
          </a:prstGeom>
          <a:noFill/>
          <a:ln w="9525">
            <a:noFill/>
            <a:miter lim="800000"/>
            <a:headEnd/>
            <a:tailEnd/>
          </a:ln>
          <a:effectLst/>
        </p:spPr>
        <p:txBody>
          <a:bodyPr lIns="92075" tIns="46038" rIns="92075" bIns="46038">
            <a:spAutoFit/>
          </a:bodyPr>
          <a:lstStyle/>
          <a:p>
            <a:pPr marL="571500" indent="-571500" eaLnBrk="1" hangingPunct="1">
              <a:spcBef>
                <a:spcPct val="60000"/>
              </a:spcBef>
              <a:buClr>
                <a:srgbClr val="FF0000"/>
              </a:buClr>
              <a:buFont typeface="+mj-lt"/>
              <a:buAutoNum type="arabicPeriod" startAt="13"/>
              <a:defRPr/>
            </a:pPr>
            <a:r>
              <a:rPr lang="de-DE" sz="1800" b="0" baseline="0" dirty="0">
                <a:solidFill>
                  <a:schemeClr val="tx1"/>
                </a:solidFill>
                <a:effectLst>
                  <a:outerShdw blurRad="38100" dist="38100" dir="2700000" algn="tl">
                    <a:srgbClr val="000000"/>
                  </a:outerShdw>
                </a:effectLst>
              </a:rPr>
              <a:t> </a:t>
            </a:r>
            <a:r>
              <a:rPr lang="en-US" sz="1800" b="0" baseline="0" dirty="0">
                <a:solidFill>
                  <a:schemeClr val="tx1"/>
                </a:solidFill>
                <a:effectLst>
                  <a:outerShdw blurRad="38100" dist="38100" dir="2700000" algn="tl">
                    <a:srgbClr val="000000"/>
                  </a:outerShdw>
                </a:effectLst>
              </a:rPr>
              <a:t>Plot the steady state of an closed economy in the following diagram. How does the steady state change in transition to an open economy in case of capital exports (</a:t>
            </a:r>
            <a:r>
              <a:rPr lang="en-US" sz="1800" b="0" baseline="0" dirty="0" err="1">
                <a:solidFill>
                  <a:schemeClr val="tx1"/>
                </a:solidFill>
                <a:effectLst>
                  <a:outerShdw blurRad="38100" dist="38100" dir="2700000" algn="tl">
                    <a:srgbClr val="000000"/>
                  </a:outerShdw>
                </a:effectLst>
              </a:rPr>
              <a:t>KX</a:t>
            </a:r>
            <a:r>
              <a:rPr lang="en-US" sz="1800" b="0" baseline="0" dirty="0">
                <a:solidFill>
                  <a:schemeClr val="tx1"/>
                </a:solidFill>
                <a:effectLst>
                  <a:outerShdw blurRad="38100" dist="38100" dir="2700000" algn="tl">
                    <a:srgbClr val="000000"/>
                  </a:outerShdw>
                </a:effectLst>
              </a:rPr>
              <a:t>&gt;0)?</a:t>
            </a:r>
          </a:p>
        </p:txBody>
      </p:sp>
      <p:graphicFrame>
        <p:nvGraphicFramePr>
          <p:cNvPr id="102406" name="Object 47"/>
          <p:cNvGraphicFramePr>
            <a:graphicFrameLocks/>
          </p:cNvGraphicFramePr>
          <p:nvPr/>
        </p:nvGraphicFramePr>
        <p:xfrm>
          <a:off x="1216025" y="1957388"/>
          <a:ext cx="6927850" cy="4806950"/>
        </p:xfrm>
        <a:graphic>
          <a:graphicData uri="http://schemas.openxmlformats.org/presentationml/2006/ole">
            <mc:AlternateContent xmlns:mc="http://schemas.openxmlformats.org/markup-compatibility/2006">
              <mc:Choice xmlns:v="urn:schemas-microsoft-com:vml" Requires="v">
                <p:oleObj spid="_x0000_s102637" name="Diagramm" r:id="rId4" imgW="7448702" imgH="5324551" progId="MSGraph.Chart.8">
                  <p:embed followColorScheme="full"/>
                </p:oleObj>
              </mc:Choice>
              <mc:Fallback>
                <p:oleObj name="Diagramm" r:id="rId4" imgW="7448702" imgH="5324551" progId="MSGraph.Chart.8">
                  <p:embed followColorScheme="full"/>
                  <p:pic>
                    <p:nvPicPr>
                      <p:cNvPr id="0" name="Object 4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957388"/>
                        <a:ext cx="6927850"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07" name="Text Box 48"/>
          <p:cNvSpPr txBox="1">
            <a:spLocks noChangeArrowheads="1"/>
          </p:cNvSpPr>
          <p:nvPr/>
        </p:nvSpPr>
        <p:spPr bwMode="auto">
          <a:xfrm>
            <a:off x="8147050" y="6103938"/>
            <a:ext cx="449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0" baseline="0"/>
              <a:t>K</a:t>
            </a:r>
            <a:r>
              <a:rPr lang="de-DE" altLang="en-US" sz="1800" baseline="0"/>
              <a:t>  </a:t>
            </a:r>
          </a:p>
        </p:txBody>
      </p:sp>
      <p:sp>
        <p:nvSpPr>
          <p:cNvPr id="102408" name="Arc 49"/>
          <p:cNvSpPr>
            <a:spLocks/>
          </p:cNvSpPr>
          <p:nvPr/>
        </p:nvSpPr>
        <p:spPr bwMode="auto">
          <a:xfrm flipH="1">
            <a:off x="1358900" y="3465513"/>
            <a:ext cx="6270625" cy="3067050"/>
          </a:xfrm>
          <a:custGeom>
            <a:avLst/>
            <a:gdLst>
              <a:gd name="T0" fmla="*/ 2147483647 w 21600"/>
              <a:gd name="T1" fmla="*/ 0 h 21512"/>
              <a:gd name="T2" fmla="*/ 2147483647 w 21600"/>
              <a:gd name="T3" fmla="*/ 2147483647 h 21512"/>
              <a:gd name="T4" fmla="*/ 0 w 21600"/>
              <a:gd name="T5" fmla="*/ 2147483647 h 21512"/>
              <a:gd name="T6" fmla="*/ 0 60000 65536"/>
              <a:gd name="T7" fmla="*/ 0 60000 65536"/>
              <a:gd name="T8" fmla="*/ 0 60000 65536"/>
              <a:gd name="T9" fmla="*/ 0 w 21600"/>
              <a:gd name="T10" fmla="*/ 0 h 21512"/>
              <a:gd name="T11" fmla="*/ 21600 w 21600"/>
              <a:gd name="T12" fmla="*/ 21512 h 21512"/>
            </a:gdLst>
            <a:ahLst/>
            <a:cxnLst>
              <a:cxn ang="T6">
                <a:pos x="T0" y="T1"/>
              </a:cxn>
              <a:cxn ang="T7">
                <a:pos x="T2" y="T3"/>
              </a:cxn>
              <a:cxn ang="T8">
                <a:pos x="T4" y="T5"/>
              </a:cxn>
            </a:cxnLst>
            <a:rect l="T9" t="T10" r="T11" b="T12"/>
            <a:pathLst>
              <a:path w="21600" h="21512" fill="none" extrusionOk="0">
                <a:moveTo>
                  <a:pt x="1947" y="0"/>
                </a:moveTo>
                <a:cubicBezTo>
                  <a:pt x="13076" y="1007"/>
                  <a:pt x="21600" y="10337"/>
                  <a:pt x="21600" y="21512"/>
                </a:cubicBezTo>
              </a:path>
              <a:path w="21600" h="21512" stroke="0" extrusionOk="0">
                <a:moveTo>
                  <a:pt x="1947" y="0"/>
                </a:moveTo>
                <a:cubicBezTo>
                  <a:pt x="13076" y="1007"/>
                  <a:pt x="21600" y="10337"/>
                  <a:pt x="21600" y="21512"/>
                </a:cubicBezTo>
                <a:lnTo>
                  <a:pt x="0" y="21512"/>
                </a:lnTo>
                <a:lnTo>
                  <a:pt x="1947"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102409" name="Arc 50"/>
          <p:cNvSpPr>
            <a:spLocks/>
          </p:cNvSpPr>
          <p:nvPr/>
        </p:nvSpPr>
        <p:spPr bwMode="auto">
          <a:xfrm flipH="1">
            <a:off x="1346200" y="2244725"/>
            <a:ext cx="6270625" cy="4276725"/>
          </a:xfrm>
          <a:custGeom>
            <a:avLst/>
            <a:gdLst>
              <a:gd name="T0" fmla="*/ 2147483647 w 21600"/>
              <a:gd name="T1" fmla="*/ 0 h 21377"/>
              <a:gd name="T2" fmla="*/ 2147483647 w 21600"/>
              <a:gd name="T3" fmla="*/ 2147483647 h 21377"/>
              <a:gd name="T4" fmla="*/ 0 w 21600"/>
              <a:gd name="T5" fmla="*/ 2147483647 h 21377"/>
              <a:gd name="T6" fmla="*/ 0 60000 65536"/>
              <a:gd name="T7" fmla="*/ 0 60000 65536"/>
              <a:gd name="T8" fmla="*/ 0 60000 65536"/>
              <a:gd name="T9" fmla="*/ 0 w 21600"/>
              <a:gd name="T10" fmla="*/ 0 h 21377"/>
              <a:gd name="T11" fmla="*/ 21600 w 21600"/>
              <a:gd name="T12" fmla="*/ 21377 h 21377"/>
            </a:gdLst>
            <a:ahLst/>
            <a:cxnLst>
              <a:cxn ang="T6">
                <a:pos x="T0" y="T1"/>
              </a:cxn>
              <a:cxn ang="T7">
                <a:pos x="T2" y="T3"/>
              </a:cxn>
              <a:cxn ang="T8">
                <a:pos x="T4" y="T5"/>
              </a:cxn>
            </a:cxnLst>
            <a:rect l="T9" t="T10" r="T11" b="T12"/>
            <a:pathLst>
              <a:path w="21600" h="21377" fill="none" extrusionOk="0">
                <a:moveTo>
                  <a:pt x="3097" y="0"/>
                </a:moveTo>
                <a:cubicBezTo>
                  <a:pt x="13719" y="1539"/>
                  <a:pt x="21600" y="10644"/>
                  <a:pt x="21600" y="21377"/>
                </a:cubicBezTo>
              </a:path>
              <a:path w="21600" h="21377" stroke="0" extrusionOk="0">
                <a:moveTo>
                  <a:pt x="3097" y="0"/>
                </a:moveTo>
                <a:cubicBezTo>
                  <a:pt x="13719" y="1539"/>
                  <a:pt x="21600" y="10644"/>
                  <a:pt x="21600" y="21377"/>
                </a:cubicBezTo>
                <a:lnTo>
                  <a:pt x="0" y="21377"/>
                </a:lnTo>
                <a:lnTo>
                  <a:pt x="3097"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102410" name="Line 51"/>
          <p:cNvSpPr>
            <a:spLocks noChangeShapeType="1"/>
          </p:cNvSpPr>
          <p:nvPr/>
        </p:nvSpPr>
        <p:spPr bwMode="auto">
          <a:xfrm flipV="1">
            <a:off x="1360488" y="2776538"/>
            <a:ext cx="5289550" cy="371475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2411" name="Text Box 52"/>
          <p:cNvSpPr txBox="1">
            <a:spLocks noChangeArrowheads="1"/>
          </p:cNvSpPr>
          <p:nvPr/>
        </p:nvSpPr>
        <p:spPr bwMode="auto">
          <a:xfrm>
            <a:off x="6610350" y="2519363"/>
            <a:ext cx="8429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66FFFF"/>
                </a:solidFill>
              </a:rPr>
              <a:t>K * </a:t>
            </a:r>
            <a:r>
              <a:rPr lang="el-GR" altLang="en-US" sz="2200" baseline="0">
                <a:solidFill>
                  <a:srgbClr val="66FFFF"/>
                </a:solidFill>
                <a:cs typeface="Arial" charset="0"/>
              </a:rPr>
              <a:t>λ</a:t>
            </a:r>
          </a:p>
        </p:txBody>
      </p:sp>
      <p:sp>
        <p:nvSpPr>
          <p:cNvPr id="102412" name="Text Box 53"/>
          <p:cNvSpPr txBox="1">
            <a:spLocks noChangeArrowheads="1"/>
          </p:cNvSpPr>
          <p:nvPr/>
        </p:nvSpPr>
        <p:spPr bwMode="auto">
          <a:xfrm>
            <a:off x="7048500" y="3221038"/>
            <a:ext cx="1168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0" baseline="0">
                <a:solidFill>
                  <a:srgbClr val="00FF00"/>
                </a:solidFill>
              </a:rPr>
              <a:t>S = s*Y</a:t>
            </a:r>
            <a:endParaRPr lang="de-DE" altLang="en-US" sz="2200" b="0" baseline="0">
              <a:solidFill>
                <a:srgbClr val="FFFF00"/>
              </a:solidFill>
            </a:endParaRPr>
          </a:p>
        </p:txBody>
      </p:sp>
      <p:sp>
        <p:nvSpPr>
          <p:cNvPr id="102413" name="Text Box 54"/>
          <p:cNvSpPr txBox="1">
            <a:spLocks noChangeArrowheads="1"/>
          </p:cNvSpPr>
          <p:nvPr/>
        </p:nvSpPr>
        <p:spPr bwMode="auto">
          <a:xfrm>
            <a:off x="6718300" y="2128838"/>
            <a:ext cx="2149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2200" baseline="0">
                <a:solidFill>
                  <a:srgbClr val="FF0000"/>
                </a:solidFill>
              </a:rPr>
              <a:t>Y(A,B,P,L,H,K)</a:t>
            </a:r>
          </a:p>
        </p:txBody>
      </p:sp>
      <p:sp>
        <p:nvSpPr>
          <p:cNvPr id="102414" name="Text Box 57"/>
          <p:cNvSpPr txBox="1">
            <a:spLocks noChangeArrowheads="1"/>
          </p:cNvSpPr>
          <p:nvPr/>
        </p:nvSpPr>
        <p:spPr bwMode="auto">
          <a:xfrm>
            <a:off x="836613" y="2092325"/>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0" baseline="0"/>
              <a:t>Y</a:t>
            </a:r>
            <a:r>
              <a:rPr lang="de-DE" altLang="en-US" sz="1800" b="0" baseline="0"/>
              <a:t> </a:t>
            </a:r>
            <a:r>
              <a:rPr lang="de-DE" altLang="en-US" sz="1800" baseline="0"/>
              <a:t> </a:t>
            </a:r>
          </a:p>
        </p:txBody>
      </p:sp>
      <p:cxnSp>
        <p:nvCxnSpPr>
          <p:cNvPr id="102415" name="Gerade Verbindung mit Pfeil 16"/>
          <p:cNvCxnSpPr>
            <a:cxnSpLocks noChangeShapeType="1"/>
          </p:cNvCxnSpPr>
          <p:nvPr/>
        </p:nvCxnSpPr>
        <p:spPr bwMode="auto">
          <a:xfrm flipV="1">
            <a:off x="1346200" y="1987550"/>
            <a:ext cx="0" cy="4545013"/>
          </a:xfrm>
          <a:prstGeom prst="straightConnector1">
            <a:avLst/>
          </a:prstGeom>
          <a:noFill/>
          <a:ln w="28575" algn="ctr">
            <a:solidFill>
              <a:schemeClr val="tx1"/>
            </a:solidFill>
            <a:round/>
            <a:headEnd type="none" w="med" len="lg"/>
            <a:tailEnd type="arrow" w="med" len="med"/>
          </a:ln>
          <a:extLst>
            <a:ext uri="{909E8E84-426E-40DD-AFC4-6F175D3DCCD1}">
              <a14:hiddenFill xmlns:a14="http://schemas.microsoft.com/office/drawing/2010/main">
                <a:noFill/>
              </a14:hiddenFill>
            </a:ext>
          </a:extLst>
        </p:spPr>
      </p:cxnSp>
      <p:cxnSp>
        <p:nvCxnSpPr>
          <p:cNvPr id="102416" name="Gerade Verbindung mit Pfeil 17"/>
          <p:cNvCxnSpPr>
            <a:cxnSpLocks noChangeShapeType="1"/>
          </p:cNvCxnSpPr>
          <p:nvPr/>
        </p:nvCxnSpPr>
        <p:spPr bwMode="auto">
          <a:xfrm>
            <a:off x="1360488" y="6526213"/>
            <a:ext cx="6856412" cy="0"/>
          </a:xfrm>
          <a:prstGeom prst="straightConnector1">
            <a:avLst/>
          </a:prstGeom>
          <a:noFill/>
          <a:ln w="28575" algn="ctr">
            <a:solidFill>
              <a:schemeClr val="tx1"/>
            </a:solidFill>
            <a:round/>
            <a:headEnd type="none" w="med" len="lg"/>
            <a:tailEnd type="arrow" w="med" len="med"/>
          </a:ln>
          <a:extLst>
            <a:ext uri="{909E8E84-426E-40DD-AFC4-6F175D3DCCD1}">
              <a14:hiddenFill xmlns:a14="http://schemas.microsoft.com/office/drawing/2010/main">
                <a:noFill/>
              </a14:hiddenFill>
            </a:ext>
          </a:extLst>
        </p:spPr>
      </p:cxn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F48DEC46-A13C-450D-B9A6-1C9C7F37DB19}" type="slidenum">
              <a:rPr lang="de-DE" altLang="en-US" sz="1600" smtClean="0"/>
              <a:pPr>
                <a:spcBef>
                  <a:spcPct val="0"/>
                </a:spcBef>
                <a:buClrTx/>
                <a:buFontTx/>
                <a:buNone/>
              </a:pPr>
              <a:t>69</a:t>
            </a:fld>
            <a:r>
              <a:rPr lang="de-DE" altLang="en-US" sz="1600"/>
              <a:t> -</a:t>
            </a:r>
          </a:p>
        </p:txBody>
      </p:sp>
      <p:sp>
        <p:nvSpPr>
          <p:cNvPr id="737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73732" name="Object 2"/>
          <p:cNvGraphicFramePr>
            <a:graphicFrameLocks/>
          </p:cNvGraphicFramePr>
          <p:nvPr>
            <p:extLst>
              <p:ext uri="{D42A27DB-BD31-4B8C-83A1-F6EECF244321}">
                <p14:modId xmlns:p14="http://schemas.microsoft.com/office/powerpoint/2010/main" val="4180092352"/>
              </p:ext>
            </p:extLst>
          </p:nvPr>
        </p:nvGraphicFramePr>
        <p:xfrm>
          <a:off x="1216025" y="1323190"/>
          <a:ext cx="6927850" cy="5129997"/>
        </p:xfrm>
        <a:graphic>
          <a:graphicData uri="http://schemas.openxmlformats.org/presentationml/2006/ole">
            <mc:AlternateContent xmlns:mc="http://schemas.openxmlformats.org/markup-compatibility/2006">
              <mc:Choice xmlns:v="urn:schemas-microsoft-com:vml" Requires="v">
                <p:oleObj spid="_x0000_s132130" name="Diagramm" r:id="rId4" imgW="7448702" imgH="5324551" progId="MSGraph.Chart.8">
                  <p:embed followColorScheme="full"/>
                </p:oleObj>
              </mc:Choice>
              <mc:Fallback>
                <p:oleObj name="Diagramm" r:id="rId4" imgW="7448702" imgH="5324551" progId="MSGraph.Chart.8">
                  <p:embed followColorScheme="full"/>
                  <p:pic>
                    <p:nvPicPr>
                      <p:cNvPr id="73732"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5" y="1323190"/>
                        <a:ext cx="6927850" cy="5129997"/>
                      </a:xfrm>
                      <a:prstGeom prst="rect">
                        <a:avLst/>
                      </a:prstGeom>
                      <a:noFill/>
                      <a:ln>
                        <a:noFill/>
                      </a:ln>
                      <a:effectLst/>
                      <a:extLst/>
                    </p:spPr>
                  </p:pic>
                </p:oleObj>
              </mc:Fallback>
            </mc:AlternateContent>
          </a:graphicData>
        </a:graphic>
      </p:graphicFrame>
      <p:sp>
        <p:nvSpPr>
          <p:cNvPr id="73733" name="Text Box 4"/>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K</a:t>
            </a:r>
            <a:r>
              <a:rPr lang="de-DE" altLang="en-US" sz="1800" baseline="0"/>
              <a:t>  </a:t>
            </a:r>
          </a:p>
        </p:txBody>
      </p:sp>
      <p:sp>
        <p:nvSpPr>
          <p:cNvPr id="73735" name="Arc 6"/>
          <p:cNvSpPr>
            <a:spLocks/>
          </p:cNvSpPr>
          <p:nvPr/>
        </p:nvSpPr>
        <p:spPr bwMode="auto">
          <a:xfrm flipH="1">
            <a:off x="1358898" y="3363152"/>
            <a:ext cx="6270625" cy="2836036"/>
          </a:xfrm>
          <a:custGeom>
            <a:avLst/>
            <a:gdLst>
              <a:gd name="T0" fmla="*/ 2147483647 w 21600"/>
              <a:gd name="T1" fmla="*/ 0 h 21512"/>
              <a:gd name="T2" fmla="*/ 2147483647 w 21600"/>
              <a:gd name="T3" fmla="*/ 2147483647 h 21512"/>
              <a:gd name="T4" fmla="*/ 0 w 21600"/>
              <a:gd name="T5" fmla="*/ 2147483647 h 21512"/>
              <a:gd name="T6" fmla="*/ 0 60000 65536"/>
              <a:gd name="T7" fmla="*/ 0 60000 65536"/>
              <a:gd name="T8" fmla="*/ 0 60000 65536"/>
              <a:gd name="T9" fmla="*/ 0 w 21600"/>
              <a:gd name="T10" fmla="*/ 0 h 21512"/>
              <a:gd name="T11" fmla="*/ 21600 w 21600"/>
              <a:gd name="T12" fmla="*/ 21512 h 21512"/>
            </a:gdLst>
            <a:ahLst/>
            <a:cxnLst>
              <a:cxn ang="T6">
                <a:pos x="T0" y="T1"/>
              </a:cxn>
              <a:cxn ang="T7">
                <a:pos x="T2" y="T3"/>
              </a:cxn>
              <a:cxn ang="T8">
                <a:pos x="T4" y="T5"/>
              </a:cxn>
            </a:cxnLst>
            <a:rect l="T9" t="T10" r="T11" b="T12"/>
            <a:pathLst>
              <a:path w="21600" h="21512" fill="none" extrusionOk="0">
                <a:moveTo>
                  <a:pt x="1947" y="0"/>
                </a:moveTo>
                <a:cubicBezTo>
                  <a:pt x="13076" y="1007"/>
                  <a:pt x="21600" y="10337"/>
                  <a:pt x="21600" y="21512"/>
                </a:cubicBezTo>
              </a:path>
              <a:path w="21600" h="21512" stroke="0" extrusionOk="0">
                <a:moveTo>
                  <a:pt x="1947" y="0"/>
                </a:moveTo>
                <a:cubicBezTo>
                  <a:pt x="13076" y="1007"/>
                  <a:pt x="21600" y="10337"/>
                  <a:pt x="21600" y="21512"/>
                </a:cubicBezTo>
                <a:lnTo>
                  <a:pt x="0" y="21512"/>
                </a:lnTo>
                <a:lnTo>
                  <a:pt x="1947"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square" lIns="90000" tIns="46800" rIns="90000" bIns="46800" anchor="ctr">
            <a:noAutofit/>
          </a:bodyPr>
          <a:lstStyle/>
          <a:p>
            <a:endParaRPr lang="en-US"/>
          </a:p>
        </p:txBody>
      </p:sp>
      <p:sp>
        <p:nvSpPr>
          <p:cNvPr id="73736" name="Arc 7"/>
          <p:cNvSpPr>
            <a:spLocks/>
          </p:cNvSpPr>
          <p:nvPr/>
        </p:nvSpPr>
        <p:spPr bwMode="auto">
          <a:xfrm flipH="1">
            <a:off x="1346199" y="1858452"/>
            <a:ext cx="6270625" cy="4339148"/>
          </a:xfrm>
          <a:custGeom>
            <a:avLst/>
            <a:gdLst>
              <a:gd name="T0" fmla="*/ 2147483647 w 21600"/>
              <a:gd name="T1" fmla="*/ 0 h 21377"/>
              <a:gd name="T2" fmla="*/ 2147483647 w 21600"/>
              <a:gd name="T3" fmla="*/ 2147483647 h 21377"/>
              <a:gd name="T4" fmla="*/ 0 w 21600"/>
              <a:gd name="T5" fmla="*/ 2147483647 h 21377"/>
              <a:gd name="T6" fmla="*/ 0 60000 65536"/>
              <a:gd name="T7" fmla="*/ 0 60000 65536"/>
              <a:gd name="T8" fmla="*/ 0 60000 65536"/>
              <a:gd name="T9" fmla="*/ 0 w 21600"/>
              <a:gd name="T10" fmla="*/ 0 h 21377"/>
              <a:gd name="T11" fmla="*/ 21600 w 21600"/>
              <a:gd name="T12" fmla="*/ 21377 h 21377"/>
            </a:gdLst>
            <a:ahLst/>
            <a:cxnLst>
              <a:cxn ang="T6">
                <a:pos x="T0" y="T1"/>
              </a:cxn>
              <a:cxn ang="T7">
                <a:pos x="T2" y="T3"/>
              </a:cxn>
              <a:cxn ang="T8">
                <a:pos x="T4" y="T5"/>
              </a:cxn>
            </a:cxnLst>
            <a:rect l="T9" t="T10" r="T11" b="T12"/>
            <a:pathLst>
              <a:path w="21600" h="21377" fill="none" extrusionOk="0">
                <a:moveTo>
                  <a:pt x="3097" y="0"/>
                </a:moveTo>
                <a:cubicBezTo>
                  <a:pt x="13719" y="1539"/>
                  <a:pt x="21600" y="10644"/>
                  <a:pt x="21600" y="21377"/>
                </a:cubicBezTo>
              </a:path>
              <a:path w="21600" h="21377" stroke="0" extrusionOk="0">
                <a:moveTo>
                  <a:pt x="3097" y="0"/>
                </a:moveTo>
                <a:cubicBezTo>
                  <a:pt x="13719" y="1539"/>
                  <a:pt x="21600" y="10644"/>
                  <a:pt x="21600" y="21377"/>
                </a:cubicBezTo>
                <a:lnTo>
                  <a:pt x="0" y="21377"/>
                </a:lnTo>
                <a:lnTo>
                  <a:pt x="3097"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square" lIns="90000" tIns="46800" rIns="90000" bIns="46800" anchor="ctr">
            <a:noAutofit/>
          </a:bodyPr>
          <a:lstStyle/>
          <a:p>
            <a:endParaRPr lang="en-US"/>
          </a:p>
        </p:txBody>
      </p:sp>
      <p:sp>
        <p:nvSpPr>
          <p:cNvPr id="73737" name="Line 8"/>
          <p:cNvSpPr>
            <a:spLocks noChangeShapeType="1"/>
          </p:cNvSpPr>
          <p:nvPr/>
        </p:nvSpPr>
        <p:spPr bwMode="auto">
          <a:xfrm flipV="1">
            <a:off x="1335088" y="2358449"/>
            <a:ext cx="4904347" cy="3796288"/>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en-US"/>
          </a:p>
        </p:txBody>
      </p:sp>
      <p:sp>
        <p:nvSpPr>
          <p:cNvPr id="73738" name="Text Box 9"/>
          <p:cNvSpPr txBox="1">
            <a:spLocks noChangeArrowheads="1"/>
          </p:cNvSpPr>
          <p:nvPr/>
        </p:nvSpPr>
        <p:spPr bwMode="auto">
          <a:xfrm>
            <a:off x="6262799" y="2104451"/>
            <a:ext cx="84296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1800" b="0" baseline="0" dirty="0">
                <a:solidFill>
                  <a:srgbClr val="66FFFF"/>
                </a:solidFill>
              </a:rPr>
              <a:t>K * </a:t>
            </a:r>
            <a:r>
              <a:rPr lang="el-GR" altLang="en-US" sz="1800" b="0" baseline="0" dirty="0">
                <a:solidFill>
                  <a:srgbClr val="66FFFF"/>
                </a:solidFill>
                <a:cs typeface="Arial" charset="0"/>
              </a:rPr>
              <a:t>λ</a:t>
            </a:r>
          </a:p>
        </p:txBody>
      </p:sp>
      <p:sp>
        <p:nvSpPr>
          <p:cNvPr id="73743" name="Text Box 14"/>
          <p:cNvSpPr txBox="1">
            <a:spLocks noChangeArrowheads="1"/>
          </p:cNvSpPr>
          <p:nvPr/>
        </p:nvSpPr>
        <p:spPr bwMode="auto">
          <a:xfrm>
            <a:off x="7048499" y="3207020"/>
            <a:ext cx="147478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square"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1800" b="0" baseline="0" dirty="0">
                <a:solidFill>
                  <a:srgbClr val="00FF00"/>
                </a:solidFill>
              </a:rPr>
              <a:t>S = s*</a:t>
            </a:r>
            <a:r>
              <a:rPr lang="de-DE" altLang="en-US" sz="1800" b="0" baseline="0" dirty="0" err="1">
                <a:solidFill>
                  <a:srgbClr val="00FF00"/>
                </a:solidFill>
              </a:rPr>
              <a:t>Y</a:t>
            </a:r>
            <a:r>
              <a:rPr lang="de-DE" altLang="en-US" sz="1800" dirty="0" err="1">
                <a:solidFill>
                  <a:srgbClr val="00FF00"/>
                </a:solidFill>
              </a:rPr>
              <a:t>1</a:t>
            </a:r>
            <a:endParaRPr lang="de-DE" altLang="en-US" sz="1800" b="0" baseline="0" dirty="0">
              <a:solidFill>
                <a:srgbClr val="00FF00"/>
              </a:solidFill>
            </a:endParaRPr>
          </a:p>
        </p:txBody>
      </p:sp>
      <p:sp>
        <p:nvSpPr>
          <p:cNvPr id="73744" name="Text Box 15"/>
          <p:cNvSpPr txBox="1">
            <a:spLocks noChangeArrowheads="1"/>
          </p:cNvSpPr>
          <p:nvPr/>
        </p:nvSpPr>
        <p:spPr bwMode="auto">
          <a:xfrm>
            <a:off x="6684280" y="1624749"/>
            <a:ext cx="214947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1800" b="0" baseline="0" dirty="0">
                <a:solidFill>
                  <a:srgbClr val="FF0000"/>
                </a:solidFill>
              </a:rPr>
              <a:t>Y(A</a:t>
            </a:r>
            <a:r>
              <a:rPr lang="de-DE" altLang="en-US" sz="1800" b="0" dirty="0">
                <a:solidFill>
                  <a:srgbClr val="FF0000"/>
                </a:solidFill>
              </a:rPr>
              <a:t>1</a:t>
            </a:r>
            <a:r>
              <a:rPr lang="de-DE" altLang="en-US" sz="1800" b="0" baseline="0" dirty="0">
                <a:solidFill>
                  <a:srgbClr val="FF0000"/>
                </a:solidFill>
              </a:rPr>
              <a:t>,B</a:t>
            </a:r>
            <a:r>
              <a:rPr lang="de-DE" altLang="en-US" sz="1800" b="0" dirty="0">
                <a:solidFill>
                  <a:srgbClr val="FF0000"/>
                </a:solidFill>
              </a:rPr>
              <a:t>1</a:t>
            </a:r>
            <a:r>
              <a:rPr lang="de-DE" altLang="en-US" sz="1800" b="0" baseline="0" dirty="0">
                <a:solidFill>
                  <a:srgbClr val="FF0000"/>
                </a:solidFill>
              </a:rPr>
              <a:t>,P</a:t>
            </a:r>
            <a:r>
              <a:rPr lang="de-DE" altLang="en-US" sz="1800" b="0" dirty="0">
                <a:solidFill>
                  <a:srgbClr val="FF0000"/>
                </a:solidFill>
              </a:rPr>
              <a:t>1</a:t>
            </a:r>
            <a:r>
              <a:rPr lang="de-DE" altLang="en-US" sz="1800" b="0" baseline="0" dirty="0">
                <a:solidFill>
                  <a:srgbClr val="FF0000"/>
                </a:solidFill>
              </a:rPr>
              <a:t>,L</a:t>
            </a:r>
            <a:r>
              <a:rPr lang="de-DE" altLang="en-US" sz="1800" b="0" dirty="0">
                <a:solidFill>
                  <a:srgbClr val="FF0000"/>
                </a:solidFill>
              </a:rPr>
              <a:t>1</a:t>
            </a:r>
            <a:r>
              <a:rPr lang="de-DE" altLang="en-US" sz="1800" b="0" baseline="0" dirty="0">
                <a:solidFill>
                  <a:srgbClr val="FF0000"/>
                </a:solidFill>
              </a:rPr>
              <a:t>,H</a:t>
            </a:r>
            <a:r>
              <a:rPr lang="de-DE" altLang="en-US" sz="1800" b="0" dirty="0">
                <a:solidFill>
                  <a:srgbClr val="FF0000"/>
                </a:solidFill>
              </a:rPr>
              <a:t>1</a:t>
            </a:r>
            <a:r>
              <a:rPr lang="de-DE" altLang="en-US" sz="1800" b="0" baseline="0" dirty="0">
                <a:solidFill>
                  <a:srgbClr val="FF0000"/>
                </a:solidFill>
              </a:rPr>
              <a:t>,K)</a:t>
            </a:r>
          </a:p>
        </p:txBody>
      </p:sp>
      <p:sp>
        <p:nvSpPr>
          <p:cNvPr id="73746" name="Arc 17"/>
          <p:cNvSpPr>
            <a:spLocks/>
          </p:cNvSpPr>
          <p:nvPr/>
        </p:nvSpPr>
        <p:spPr bwMode="auto">
          <a:xfrm flipH="1">
            <a:off x="1355369" y="2883450"/>
            <a:ext cx="6270625" cy="2809475"/>
          </a:xfrm>
          <a:custGeom>
            <a:avLst/>
            <a:gdLst>
              <a:gd name="T0" fmla="*/ 2147483647 w 21600"/>
              <a:gd name="T1" fmla="*/ 0 h 21512"/>
              <a:gd name="T2" fmla="*/ 2147483647 w 21600"/>
              <a:gd name="T3" fmla="*/ 2147483647 h 21512"/>
              <a:gd name="T4" fmla="*/ 0 w 21600"/>
              <a:gd name="T5" fmla="*/ 2147483647 h 21512"/>
              <a:gd name="T6" fmla="*/ 0 60000 65536"/>
              <a:gd name="T7" fmla="*/ 0 60000 65536"/>
              <a:gd name="T8" fmla="*/ 0 60000 65536"/>
              <a:gd name="T9" fmla="*/ 0 w 21600"/>
              <a:gd name="T10" fmla="*/ 0 h 21512"/>
              <a:gd name="T11" fmla="*/ 21600 w 21600"/>
              <a:gd name="T12" fmla="*/ 21512 h 21512"/>
            </a:gdLst>
            <a:ahLst/>
            <a:cxnLst>
              <a:cxn ang="T6">
                <a:pos x="T0" y="T1"/>
              </a:cxn>
              <a:cxn ang="T7">
                <a:pos x="T2" y="T3"/>
              </a:cxn>
              <a:cxn ang="T8">
                <a:pos x="T4" y="T5"/>
              </a:cxn>
            </a:cxnLst>
            <a:rect l="T9" t="T10" r="T11" b="T12"/>
            <a:pathLst>
              <a:path w="21600" h="21512" fill="none" extrusionOk="0">
                <a:moveTo>
                  <a:pt x="1947" y="0"/>
                </a:moveTo>
                <a:cubicBezTo>
                  <a:pt x="13076" y="1007"/>
                  <a:pt x="21600" y="10337"/>
                  <a:pt x="21600" y="21512"/>
                </a:cubicBezTo>
              </a:path>
              <a:path w="21600" h="21512" stroke="0" extrusionOk="0">
                <a:moveTo>
                  <a:pt x="1947" y="0"/>
                </a:moveTo>
                <a:cubicBezTo>
                  <a:pt x="13076" y="1007"/>
                  <a:pt x="21600" y="10337"/>
                  <a:pt x="21600" y="21512"/>
                </a:cubicBezTo>
                <a:lnTo>
                  <a:pt x="0" y="21512"/>
                </a:lnTo>
                <a:lnTo>
                  <a:pt x="1947" y="0"/>
                </a:lnTo>
                <a:close/>
              </a:path>
            </a:pathLst>
          </a:custGeom>
          <a:noFill/>
          <a:ln w="381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square" lIns="90000" tIns="46800" rIns="90000" bIns="46800" anchor="ctr">
            <a:noAutofit/>
          </a:bodyPr>
          <a:lstStyle/>
          <a:p>
            <a:endParaRPr lang="en-US"/>
          </a:p>
        </p:txBody>
      </p:sp>
      <p:sp>
        <p:nvSpPr>
          <p:cNvPr id="73747" name="Text Box 18"/>
          <p:cNvSpPr txBox="1">
            <a:spLocks noChangeArrowheads="1"/>
          </p:cNvSpPr>
          <p:nvPr/>
        </p:nvSpPr>
        <p:spPr bwMode="auto">
          <a:xfrm>
            <a:off x="7062787" y="2670425"/>
            <a:ext cx="196317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square"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1800" b="0" baseline="0" dirty="0">
                <a:solidFill>
                  <a:srgbClr val="FFFF00"/>
                </a:solidFill>
              </a:rPr>
              <a:t>I= s*</a:t>
            </a:r>
            <a:r>
              <a:rPr lang="de-DE" altLang="en-US" sz="1800" b="0" baseline="0" dirty="0" err="1">
                <a:solidFill>
                  <a:srgbClr val="FFFF00"/>
                </a:solidFill>
              </a:rPr>
              <a:t>Y</a:t>
            </a:r>
            <a:r>
              <a:rPr lang="de-DE" altLang="en-US" sz="1800" dirty="0" err="1">
                <a:solidFill>
                  <a:srgbClr val="FFFF00"/>
                </a:solidFill>
              </a:rPr>
              <a:t>1</a:t>
            </a:r>
            <a:r>
              <a:rPr lang="de-DE" altLang="en-US" sz="1800" b="0" baseline="0" dirty="0">
                <a:solidFill>
                  <a:srgbClr val="FFFF00"/>
                </a:solidFill>
              </a:rPr>
              <a:t> + KM</a:t>
            </a:r>
            <a:r>
              <a:rPr lang="de-DE" altLang="en-US" sz="1800" dirty="0">
                <a:solidFill>
                  <a:srgbClr val="FFFF00"/>
                </a:solidFill>
              </a:rPr>
              <a:t>1</a:t>
            </a:r>
            <a:r>
              <a:rPr lang="de-DE" altLang="en-US" sz="1800" b="0" baseline="0" dirty="0">
                <a:solidFill>
                  <a:srgbClr val="FFFF00"/>
                </a:solidFill>
              </a:rPr>
              <a:t> </a:t>
            </a:r>
          </a:p>
        </p:txBody>
      </p:sp>
      <p:sp>
        <p:nvSpPr>
          <p:cNvPr id="73756" name="Text Box 38"/>
          <p:cNvSpPr txBox="1">
            <a:spLocks noChangeArrowheads="1"/>
          </p:cNvSpPr>
          <p:nvPr/>
        </p:nvSpPr>
        <p:spPr bwMode="auto">
          <a:xfrm>
            <a:off x="836613" y="1575731"/>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dirty="0"/>
              <a:t>Y</a:t>
            </a:r>
            <a:r>
              <a:rPr lang="de-DE" altLang="en-US" sz="1800" baseline="0" dirty="0"/>
              <a:t>  </a:t>
            </a:r>
          </a:p>
        </p:txBody>
      </p:sp>
      <p:sp>
        <p:nvSpPr>
          <p:cNvPr id="32" name="Rectangle 9">
            <a:extLst>
              <a:ext uri="{FF2B5EF4-FFF2-40B4-BE49-F238E27FC236}">
                <a16:creationId xmlns:a16="http://schemas.microsoft.com/office/drawing/2014/main" id="{E6D6EBF0-6E09-45CC-A1CB-E04B09E41BBB}"/>
              </a:ext>
            </a:extLst>
          </p:cNvPr>
          <p:cNvSpPr>
            <a:spLocks noChangeArrowheads="1"/>
          </p:cNvSpPr>
          <p:nvPr/>
        </p:nvSpPr>
        <p:spPr bwMode="auto">
          <a:xfrm>
            <a:off x="0" y="824288"/>
            <a:ext cx="9144000" cy="646973"/>
          </a:xfrm>
          <a:prstGeom prst="rect">
            <a:avLst/>
          </a:prstGeom>
          <a:noFill/>
          <a:ln w="9525">
            <a:noFill/>
            <a:miter lim="800000"/>
            <a:headEnd/>
            <a:tailEnd/>
          </a:ln>
          <a:effectLst/>
        </p:spPr>
        <p:txBody>
          <a:bodyPr lIns="92075" tIns="46038" rIns="92075" bIns="46038">
            <a:spAutoFit/>
          </a:bodyPr>
          <a:lstStyle/>
          <a:p>
            <a:pPr marL="342900" indent="-342900" eaLnBrk="1" hangingPunct="1">
              <a:spcBef>
                <a:spcPct val="60000"/>
              </a:spcBef>
              <a:buClr>
                <a:srgbClr val="FF0000"/>
              </a:buClr>
              <a:buFont typeface="+mj-lt"/>
              <a:buAutoNum type="arabicPeriod" startAt="14"/>
              <a:defRPr/>
            </a:pPr>
            <a:r>
              <a:rPr lang="en-US" sz="1800" b="0" baseline="0" dirty="0">
                <a:solidFill>
                  <a:schemeClr val="tx1"/>
                </a:solidFill>
                <a:effectLst>
                  <a:outerShdw blurRad="38100" dist="38100" dir="2700000" algn="tl">
                    <a:srgbClr val="000000"/>
                  </a:outerShdw>
                </a:effectLst>
              </a:rPr>
              <a:t>Determine first the initial steady state. What happens, if the stock of public goods (P) decreases due to insufficient government investment in P?</a:t>
            </a:r>
          </a:p>
        </p:txBody>
      </p:sp>
      <p:sp>
        <p:nvSpPr>
          <p:cNvPr id="33" name="Rectangle 8">
            <a:extLst>
              <a:ext uri="{FF2B5EF4-FFF2-40B4-BE49-F238E27FC236}">
                <a16:creationId xmlns:a16="http://schemas.microsoft.com/office/drawing/2014/main" id="{40EC8D3A-2F0E-4961-A3C8-80ACE8C61AE4}"/>
              </a:ext>
            </a:extLst>
          </p:cNvPr>
          <p:cNvSpPr>
            <a:spLocks noGrp="1" noChangeArrowheads="1"/>
          </p:cNvSpPr>
          <p:nvPr>
            <p:ph type="title"/>
          </p:nvPr>
        </p:nvSpPr>
        <p:spPr>
          <a:xfrm>
            <a:off x="457200" y="31750"/>
            <a:ext cx="8229600" cy="1100138"/>
          </a:xfrm>
        </p:spPr>
        <p:txBody>
          <a:bodyPr/>
          <a:lstStyle/>
          <a:p>
            <a:pPr eaLnBrk="1" hangingPunct="1">
              <a:defRPr/>
            </a:pPr>
            <a:r>
              <a:rPr lang="de-DE" dirty="0"/>
              <a:t>2.4. </a:t>
            </a:r>
            <a:r>
              <a:rPr lang="de-DE" dirty="0" err="1"/>
              <a:t>Questions</a:t>
            </a:r>
            <a:r>
              <a:rPr lang="de-DE" dirty="0"/>
              <a:t> </a:t>
            </a:r>
            <a:r>
              <a:rPr lang="de-DE" dirty="0" err="1"/>
              <a:t>for</a:t>
            </a:r>
            <a:r>
              <a:rPr lang="de-DE" dirty="0"/>
              <a:t> Review</a:t>
            </a:r>
          </a:p>
        </p:txBody>
      </p:sp>
    </p:spTree>
    <p:extLst>
      <p:ext uri="{BB962C8B-B14F-4D97-AF65-F5344CB8AC3E}">
        <p14:creationId xmlns:p14="http://schemas.microsoft.com/office/powerpoint/2010/main" val="41060599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2DB52B84-9FA9-498F-84CC-A0C665CF35FA}" type="slidenum">
              <a:rPr lang="de-DE" altLang="en-US" sz="1600" baseline="-25000" smtClean="0">
                <a:solidFill>
                  <a:srgbClr val="FFFFFF"/>
                </a:solidFill>
              </a:rPr>
              <a:pPr>
                <a:spcBef>
                  <a:spcPct val="0"/>
                </a:spcBef>
                <a:buClrTx/>
                <a:buFontTx/>
                <a:buNone/>
              </a:pPr>
              <a:t>7</a:t>
            </a:fld>
            <a:r>
              <a:rPr lang="de-DE" altLang="en-US" sz="1600" baseline="-25000">
                <a:solidFill>
                  <a:srgbClr val="FFFFFF"/>
                </a:solidFill>
              </a:rPr>
              <a:t> -</a:t>
            </a:r>
          </a:p>
        </p:txBody>
      </p:sp>
      <p:sp>
        <p:nvSpPr>
          <p:cNvPr id="3686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7605252" name="Rectangle 4"/>
          <p:cNvSpPr>
            <a:spLocks noGrp="1" noChangeArrowheads="1"/>
          </p:cNvSpPr>
          <p:nvPr>
            <p:ph type="title" idx="4294967295"/>
          </p:nvPr>
        </p:nvSpPr>
        <p:spPr/>
        <p:txBody>
          <a:bodyPr/>
          <a:lstStyle/>
          <a:p>
            <a:pPr eaLnBrk="1" hangingPunct="1">
              <a:defRPr/>
            </a:pPr>
            <a:r>
              <a:rPr lang="en-US" sz="3000" dirty="0"/>
              <a:t>2. Economic Growth in Open Economies</a:t>
            </a:r>
            <a:br>
              <a:rPr lang="de-DE" sz="3000" dirty="0"/>
            </a:br>
            <a:r>
              <a:rPr lang="en-US" dirty="0"/>
              <a:t>2.1. The Balance of Payments</a:t>
            </a:r>
            <a:endParaRPr lang="de-DE" dirty="0"/>
          </a:p>
        </p:txBody>
      </p:sp>
      <p:sp>
        <p:nvSpPr>
          <p:cNvPr id="7605253" name="Rectangle 5"/>
          <p:cNvSpPr>
            <a:spLocks noGrp="1" noChangeArrowheads="1"/>
          </p:cNvSpPr>
          <p:nvPr>
            <p:ph type="body" idx="4294967295"/>
          </p:nvPr>
        </p:nvSpPr>
        <p:spPr>
          <a:xfrm>
            <a:off x="457200" y="1100138"/>
            <a:ext cx="8229600" cy="4525962"/>
          </a:xfrm>
        </p:spPr>
        <p:txBody>
          <a:bodyPr/>
          <a:lstStyle/>
          <a:p>
            <a:pPr eaLnBrk="1" hangingPunct="1">
              <a:buFont typeface="Arial Unicode MS" pitchFamily="34" charset="-128"/>
              <a:buNone/>
              <a:defRPr/>
            </a:pPr>
            <a:r>
              <a:rPr lang="de-DE"/>
              <a:t>                  S    –   (I + D</a:t>
            </a:r>
            <a:r>
              <a:rPr lang="de-DE" baseline="-25000"/>
              <a:t>G </a:t>
            </a:r>
            <a:r>
              <a:rPr lang="de-DE">
                <a:effectLst/>
              </a:rPr>
              <a:t>)</a:t>
            </a:r>
            <a:r>
              <a:rPr lang="de-DE" baseline="-25000"/>
              <a:t>       </a:t>
            </a:r>
            <a:r>
              <a:rPr lang="de-DE"/>
              <a:t>=         X   –   M</a:t>
            </a:r>
            <a:endParaRPr lang="en-US"/>
          </a:p>
        </p:txBody>
      </p:sp>
      <p:sp>
        <p:nvSpPr>
          <p:cNvPr id="36870" name="_s1031"/>
          <p:cNvSpPr>
            <a:spLocks noChangeArrowheads="1"/>
          </p:cNvSpPr>
          <p:nvPr/>
        </p:nvSpPr>
        <p:spPr bwMode="auto">
          <a:xfrm>
            <a:off x="293688" y="2325688"/>
            <a:ext cx="1751012" cy="1039812"/>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200" b="0" baseline="0" dirty="0" err="1">
                <a:solidFill>
                  <a:srgbClr val="0000FF"/>
                </a:solidFill>
              </a:rPr>
              <a:t>Domestic</a:t>
            </a:r>
            <a:r>
              <a:rPr lang="de-DE" altLang="en-US" sz="2200" b="0" baseline="0" dirty="0">
                <a:solidFill>
                  <a:srgbClr val="0000FF"/>
                </a:solidFill>
              </a:rPr>
              <a:t> </a:t>
            </a:r>
            <a:r>
              <a:rPr lang="de-DE" altLang="en-US" sz="2200" b="0" baseline="0" dirty="0" err="1">
                <a:solidFill>
                  <a:srgbClr val="0000FF"/>
                </a:solidFill>
              </a:rPr>
              <a:t>Savings</a:t>
            </a:r>
            <a:endParaRPr lang="de-DE" altLang="en-US" sz="2200" b="0" baseline="0" dirty="0">
              <a:solidFill>
                <a:srgbClr val="0000FF"/>
              </a:solidFill>
            </a:endParaRPr>
          </a:p>
        </p:txBody>
      </p:sp>
      <p:sp>
        <p:nvSpPr>
          <p:cNvPr id="36871" name="AutoShape 8"/>
          <p:cNvSpPr>
            <a:spLocks/>
          </p:cNvSpPr>
          <p:nvPr/>
        </p:nvSpPr>
        <p:spPr bwMode="auto">
          <a:xfrm rot="5400000">
            <a:off x="3418681" y="1142207"/>
            <a:ext cx="231775" cy="1081088"/>
          </a:xfrm>
          <a:prstGeom prst="rightBrace">
            <a:avLst>
              <a:gd name="adj1" fmla="val 38870"/>
              <a:gd name="adj2" fmla="val 50000"/>
            </a:avLst>
          </a:prstGeom>
          <a:noFill/>
          <a:ln w="38100">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0" baseline="0">
              <a:solidFill>
                <a:srgbClr val="66FFFF"/>
              </a:solidFill>
            </a:endParaRPr>
          </a:p>
        </p:txBody>
      </p:sp>
      <p:sp>
        <p:nvSpPr>
          <p:cNvPr id="36872" name="_s1031"/>
          <p:cNvSpPr>
            <a:spLocks noChangeArrowheads="1"/>
          </p:cNvSpPr>
          <p:nvPr/>
        </p:nvSpPr>
        <p:spPr bwMode="auto">
          <a:xfrm>
            <a:off x="2652713" y="2327275"/>
            <a:ext cx="1751012" cy="1039813"/>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0" baseline="0">
                <a:solidFill>
                  <a:srgbClr val="0000FF"/>
                </a:solidFill>
              </a:rPr>
              <a:t>Domestic Capital Demand</a:t>
            </a:r>
            <a:endParaRPr lang="de-DE" altLang="en-US" sz="2200" b="0" baseline="0">
              <a:solidFill>
                <a:srgbClr val="0000FF"/>
              </a:solidFill>
            </a:endParaRPr>
          </a:p>
        </p:txBody>
      </p:sp>
      <p:sp>
        <p:nvSpPr>
          <p:cNvPr id="36873" name="_s1031"/>
          <p:cNvSpPr>
            <a:spLocks noChangeArrowheads="1"/>
          </p:cNvSpPr>
          <p:nvPr/>
        </p:nvSpPr>
        <p:spPr bwMode="auto">
          <a:xfrm>
            <a:off x="4737100" y="2324100"/>
            <a:ext cx="1922463" cy="2016125"/>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b="0" baseline="0" dirty="0">
                <a:solidFill>
                  <a:srgbClr val="0000FF"/>
                </a:solidFill>
              </a:rPr>
              <a:t>Foreign demand for domestic goods</a:t>
            </a:r>
          </a:p>
        </p:txBody>
      </p:sp>
      <p:sp>
        <p:nvSpPr>
          <p:cNvPr id="36882" name="Line 7"/>
          <p:cNvSpPr>
            <a:spLocks noChangeShapeType="1"/>
          </p:cNvSpPr>
          <p:nvPr/>
        </p:nvSpPr>
        <p:spPr bwMode="auto">
          <a:xfrm flipH="1">
            <a:off x="1214438" y="1595696"/>
            <a:ext cx="833438" cy="563065"/>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6883" name="Line 12"/>
          <p:cNvSpPr>
            <a:spLocks noChangeShapeType="1"/>
          </p:cNvSpPr>
          <p:nvPr/>
        </p:nvSpPr>
        <p:spPr bwMode="auto">
          <a:xfrm flipH="1">
            <a:off x="3532188" y="1781932"/>
            <a:ext cx="1588" cy="365937"/>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6884" name="Line 13"/>
          <p:cNvSpPr>
            <a:spLocks noChangeShapeType="1"/>
          </p:cNvSpPr>
          <p:nvPr/>
        </p:nvSpPr>
        <p:spPr bwMode="auto">
          <a:xfrm>
            <a:off x="5527676" y="1539063"/>
            <a:ext cx="203200" cy="646925"/>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6885" name="Line 14"/>
          <p:cNvSpPr>
            <a:spLocks noChangeShapeType="1"/>
          </p:cNvSpPr>
          <p:nvPr/>
        </p:nvSpPr>
        <p:spPr bwMode="auto">
          <a:xfrm>
            <a:off x="6537326" y="1530350"/>
            <a:ext cx="1392238" cy="599005"/>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6875" name="_s1031"/>
          <p:cNvSpPr>
            <a:spLocks noChangeArrowheads="1"/>
          </p:cNvSpPr>
          <p:nvPr/>
        </p:nvSpPr>
        <p:spPr bwMode="auto">
          <a:xfrm>
            <a:off x="7011988" y="2325688"/>
            <a:ext cx="1922462" cy="2016125"/>
          </a:xfrm>
          <a:prstGeom prst="roundRect">
            <a:avLst>
              <a:gd name="adj" fmla="val 16667"/>
            </a:avLst>
          </a:prstGeom>
          <a:solidFill>
            <a:srgbClr val="FFFF99"/>
          </a:solidFill>
          <a:ln w="28575">
            <a:solidFill>
              <a:srgbClr val="FF0000"/>
            </a:solidFill>
            <a:round/>
            <a:headEnd/>
            <a:tailEnd/>
          </a:ln>
        </p:spPr>
        <p:txBody>
          <a:bodyPr lIns="18000" tIns="46800" rIns="18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b="0" baseline="0">
                <a:solidFill>
                  <a:srgbClr val="0000FF"/>
                </a:solidFill>
              </a:rPr>
              <a:t>Domestic demand for foreign    goods</a:t>
            </a:r>
          </a:p>
        </p:txBody>
      </p:sp>
      <p:sp>
        <p:nvSpPr>
          <p:cNvPr id="36876" name="AutoShape 16"/>
          <p:cNvSpPr>
            <a:spLocks/>
          </p:cNvSpPr>
          <p:nvPr/>
        </p:nvSpPr>
        <p:spPr bwMode="auto">
          <a:xfrm rot="5400000">
            <a:off x="2084388" y="2657475"/>
            <a:ext cx="368300" cy="4016375"/>
          </a:xfrm>
          <a:prstGeom prst="rightBrace">
            <a:avLst>
              <a:gd name="adj1" fmla="val 90876"/>
              <a:gd name="adj2" fmla="val 50000"/>
            </a:avLst>
          </a:prstGeom>
          <a:noFill/>
          <a:ln w="38100">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0" baseline="0">
              <a:solidFill>
                <a:srgbClr val="66FFFF"/>
              </a:solidFill>
            </a:endParaRPr>
          </a:p>
        </p:txBody>
      </p:sp>
      <p:sp>
        <p:nvSpPr>
          <p:cNvPr id="36877" name="AutoShape 17"/>
          <p:cNvSpPr>
            <a:spLocks/>
          </p:cNvSpPr>
          <p:nvPr/>
        </p:nvSpPr>
        <p:spPr bwMode="auto">
          <a:xfrm rot="5400000">
            <a:off x="6577013" y="2655887"/>
            <a:ext cx="368300" cy="4016375"/>
          </a:xfrm>
          <a:prstGeom prst="rightBrace">
            <a:avLst>
              <a:gd name="adj1" fmla="val 90876"/>
              <a:gd name="adj2" fmla="val 50000"/>
            </a:avLst>
          </a:prstGeom>
          <a:noFill/>
          <a:ln w="38100">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0" baseline="0">
              <a:solidFill>
                <a:srgbClr val="66FFFF"/>
              </a:solidFill>
            </a:endParaRPr>
          </a:p>
        </p:txBody>
      </p:sp>
      <p:sp>
        <p:nvSpPr>
          <p:cNvPr id="36878" name="_s1031"/>
          <p:cNvSpPr>
            <a:spLocks noChangeArrowheads="1"/>
          </p:cNvSpPr>
          <p:nvPr/>
        </p:nvSpPr>
        <p:spPr bwMode="auto">
          <a:xfrm>
            <a:off x="144463" y="4965700"/>
            <a:ext cx="3795712" cy="53340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200" b="0" baseline="0" dirty="0">
                <a:solidFill>
                  <a:srgbClr val="0000FF"/>
                </a:solidFill>
              </a:rPr>
              <a:t>Balance </a:t>
            </a:r>
            <a:r>
              <a:rPr lang="de-DE" altLang="en-US" sz="2200" b="0" baseline="0" dirty="0" err="1">
                <a:solidFill>
                  <a:srgbClr val="0000FF"/>
                </a:solidFill>
              </a:rPr>
              <a:t>of</a:t>
            </a:r>
            <a:r>
              <a:rPr lang="de-DE" altLang="en-US" sz="2200" b="0" baseline="0" dirty="0">
                <a:solidFill>
                  <a:srgbClr val="0000FF"/>
                </a:solidFill>
              </a:rPr>
              <a:t> </a:t>
            </a:r>
            <a:r>
              <a:rPr lang="de-DE" altLang="en-US" sz="2200" b="0" baseline="0" dirty="0" err="1">
                <a:solidFill>
                  <a:srgbClr val="0000FF"/>
                </a:solidFill>
              </a:rPr>
              <a:t>capital</a:t>
            </a:r>
            <a:r>
              <a:rPr lang="de-DE" altLang="en-US" sz="2200" b="0" baseline="0" dirty="0">
                <a:solidFill>
                  <a:srgbClr val="0000FF"/>
                </a:solidFill>
              </a:rPr>
              <a:t> </a:t>
            </a:r>
            <a:r>
              <a:rPr lang="de-DE" altLang="en-US" sz="2200" b="0" baseline="0" dirty="0" err="1">
                <a:solidFill>
                  <a:srgbClr val="0000FF"/>
                </a:solidFill>
              </a:rPr>
              <a:t>payments</a:t>
            </a:r>
            <a:endParaRPr lang="de-DE" altLang="en-US" sz="2200" b="0" baseline="0" dirty="0">
              <a:solidFill>
                <a:srgbClr val="0000FF"/>
              </a:solidFill>
            </a:endParaRPr>
          </a:p>
        </p:txBody>
      </p:sp>
      <p:sp>
        <p:nvSpPr>
          <p:cNvPr id="36879" name="_s1031"/>
          <p:cNvSpPr>
            <a:spLocks noChangeArrowheads="1"/>
          </p:cNvSpPr>
          <p:nvPr/>
        </p:nvSpPr>
        <p:spPr bwMode="auto">
          <a:xfrm>
            <a:off x="4979988" y="4989513"/>
            <a:ext cx="3954462" cy="53340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200" b="0" baseline="0" dirty="0">
                <a:solidFill>
                  <a:srgbClr val="0000FF"/>
                </a:solidFill>
              </a:rPr>
              <a:t>Balance </a:t>
            </a:r>
            <a:r>
              <a:rPr lang="de-DE" altLang="en-US" sz="2200" b="0" baseline="0" dirty="0" err="1">
                <a:solidFill>
                  <a:srgbClr val="0000FF"/>
                </a:solidFill>
              </a:rPr>
              <a:t>of</a:t>
            </a:r>
            <a:r>
              <a:rPr lang="de-DE" altLang="en-US" sz="2200" b="0" baseline="0" dirty="0">
                <a:solidFill>
                  <a:srgbClr val="0000FF"/>
                </a:solidFill>
              </a:rPr>
              <a:t> </a:t>
            </a:r>
            <a:r>
              <a:rPr lang="de-DE" altLang="en-US" sz="2200" b="0" baseline="0" dirty="0" err="1">
                <a:solidFill>
                  <a:srgbClr val="0000FF"/>
                </a:solidFill>
              </a:rPr>
              <a:t>current</a:t>
            </a:r>
            <a:r>
              <a:rPr lang="de-DE" altLang="en-US" sz="2200" b="0" baseline="0" dirty="0">
                <a:solidFill>
                  <a:srgbClr val="0000FF"/>
                </a:solidFill>
              </a:rPr>
              <a:t> </a:t>
            </a:r>
            <a:r>
              <a:rPr lang="de-DE" altLang="en-US" sz="2200" b="0" baseline="0" dirty="0" err="1">
                <a:solidFill>
                  <a:srgbClr val="0000FF"/>
                </a:solidFill>
              </a:rPr>
              <a:t>account</a:t>
            </a:r>
            <a:r>
              <a:rPr lang="de-DE" altLang="en-US" sz="2200" b="0" baseline="30000" dirty="0" err="1">
                <a:solidFill>
                  <a:srgbClr val="0000FF"/>
                </a:solidFill>
              </a:rPr>
              <a:t>1</a:t>
            </a:r>
            <a:r>
              <a:rPr lang="de-DE" altLang="en-US" sz="2200" b="0" baseline="30000" dirty="0">
                <a:solidFill>
                  <a:srgbClr val="0000FF"/>
                </a:solidFill>
              </a:rPr>
              <a:t>)</a:t>
            </a:r>
          </a:p>
        </p:txBody>
      </p:sp>
      <p:sp>
        <p:nvSpPr>
          <p:cNvPr id="36880" name="_s1031"/>
          <p:cNvSpPr>
            <a:spLocks noChangeArrowheads="1"/>
          </p:cNvSpPr>
          <p:nvPr/>
        </p:nvSpPr>
        <p:spPr bwMode="auto">
          <a:xfrm>
            <a:off x="4205288" y="4962525"/>
            <a:ext cx="523875" cy="53340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200" b="0" baseline="0">
                <a:solidFill>
                  <a:srgbClr val="0000FF"/>
                </a:solidFill>
              </a:rPr>
              <a:t>=</a:t>
            </a:r>
          </a:p>
        </p:txBody>
      </p:sp>
      <p:sp>
        <p:nvSpPr>
          <p:cNvPr id="36881" name="Text Box 23"/>
          <p:cNvSpPr txBox="1">
            <a:spLocks noChangeArrowheads="1"/>
          </p:cNvSpPr>
          <p:nvPr/>
        </p:nvSpPr>
        <p:spPr bwMode="auto">
          <a:xfrm>
            <a:off x="0" y="5605463"/>
            <a:ext cx="9005888"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200" b="0" baseline="30000">
                <a:solidFill>
                  <a:srgbClr val="FFFFFF"/>
                </a:solidFill>
              </a:rPr>
              <a:t>1)</a:t>
            </a:r>
            <a:r>
              <a:rPr lang="de-DE" altLang="en-US" sz="2000" b="0" baseline="30000">
                <a:solidFill>
                  <a:srgbClr val="FFFFFF"/>
                </a:solidFill>
              </a:rPr>
              <a:t> </a:t>
            </a:r>
            <a:r>
              <a:rPr lang="en-US" altLang="en-US" sz="1200" b="0" baseline="0">
                <a:solidFill>
                  <a:srgbClr val="FFFFFF"/>
                </a:solidFill>
              </a:rPr>
              <a:t>Strictly speaking is EX-IM only equal to the so called „</a:t>
            </a:r>
            <a:r>
              <a:rPr lang="en-US" altLang="en-US" sz="1200" b="0" baseline="0">
                <a:solidFill>
                  <a:srgbClr val="00FF00"/>
                </a:solidFill>
              </a:rPr>
              <a:t>Net exports</a:t>
            </a:r>
            <a:r>
              <a:rPr lang="en-US" altLang="en-US" sz="1200" b="0" baseline="0">
                <a:solidFill>
                  <a:srgbClr val="FFFFFF"/>
                </a:solidFill>
              </a:rPr>
              <a:t>“ (Domestic concept). In order to achieve the complete balance of capital and current account (national concept), the balance of income with foreign countries as well as the balance of the transfers between nationals and foreigners must be added. The exact current account balance is obtained if the above calculation steps are carried out not with the GDP but with the Gross National Product (GNP). For the sake of simplicity, these subtleties are neglected.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8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87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8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8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8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36871" grpId="0" animBg="1"/>
      <p:bldP spid="36872" grpId="0" animBg="1"/>
      <p:bldP spid="36873" grpId="0" animBg="1"/>
      <p:bldP spid="36882" grpId="0" animBg="1"/>
      <p:bldP spid="36883" grpId="0" animBg="1"/>
      <p:bldP spid="36884" grpId="0" animBg="1"/>
      <p:bldP spid="36885" grpId="0" animBg="1"/>
      <p:bldP spid="36875" grpId="0" animBg="1"/>
      <p:bldP spid="36876" grpId="0" animBg="1"/>
      <p:bldP spid="36877" grpId="0" animBg="1"/>
      <p:bldP spid="36878" grpId="0" animBg="1"/>
      <p:bldP spid="3687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1600"/>
              <a:t>- </a:t>
            </a:r>
            <a:fld id="{F48DEC46-A13C-450D-B9A6-1C9C7F37DB19}" type="slidenum">
              <a:rPr lang="de-DE" altLang="en-US" sz="1600" smtClean="0"/>
              <a:pPr>
                <a:spcBef>
                  <a:spcPct val="0"/>
                </a:spcBef>
                <a:buClrTx/>
                <a:buFontTx/>
                <a:buNone/>
              </a:pPr>
              <a:t>70</a:t>
            </a:fld>
            <a:r>
              <a:rPr lang="de-DE" altLang="en-US" sz="1600"/>
              <a:t> -</a:t>
            </a:r>
          </a:p>
        </p:txBody>
      </p:sp>
      <p:sp>
        <p:nvSpPr>
          <p:cNvPr id="737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73732" name="Object 2"/>
          <p:cNvGraphicFramePr>
            <a:graphicFrameLocks/>
          </p:cNvGraphicFramePr>
          <p:nvPr/>
        </p:nvGraphicFramePr>
        <p:xfrm>
          <a:off x="1216025" y="1323190"/>
          <a:ext cx="6927850" cy="5129997"/>
        </p:xfrm>
        <a:graphic>
          <a:graphicData uri="http://schemas.openxmlformats.org/presentationml/2006/ole">
            <mc:AlternateContent xmlns:mc="http://schemas.openxmlformats.org/markup-compatibility/2006">
              <mc:Choice xmlns:v="urn:schemas-microsoft-com:vml" Requires="v">
                <p:oleObj spid="_x0000_s134171" name="Diagramm" r:id="rId4" imgW="7448537" imgH="5324441" progId="MSGraph.Chart.8">
                  <p:embed followColorScheme="full"/>
                </p:oleObj>
              </mc:Choice>
              <mc:Fallback>
                <p:oleObj name="Diagramm" r:id="rId4" imgW="7448537" imgH="5324441" progId="MSGraph.Chart.8">
                  <p:embed followColorScheme="full"/>
                  <p:pic>
                    <p:nvPicPr>
                      <p:cNvPr id="73732" name="Object 2"/>
                      <p:cNvPicPr>
                        <a:picLocks noChangeArrowheads="1"/>
                      </p:cNvPicPr>
                      <p:nvPr/>
                    </p:nvPicPr>
                    <p:blipFill>
                      <a:blip r:embed="rId5"/>
                      <a:srcRect/>
                      <a:stretch>
                        <a:fillRect/>
                      </a:stretch>
                    </p:blipFill>
                    <p:spPr bwMode="auto">
                      <a:xfrm>
                        <a:off x="1216025" y="1323190"/>
                        <a:ext cx="6927850" cy="5129997"/>
                      </a:xfrm>
                      <a:prstGeom prst="rect">
                        <a:avLst/>
                      </a:prstGeom>
                      <a:noFill/>
                      <a:ln>
                        <a:noFill/>
                      </a:ln>
                      <a:effectLst/>
                      <a:extLst/>
                    </p:spPr>
                  </p:pic>
                </p:oleObj>
              </mc:Fallback>
            </mc:AlternateContent>
          </a:graphicData>
        </a:graphic>
      </p:graphicFrame>
      <p:sp>
        <p:nvSpPr>
          <p:cNvPr id="73733" name="Text Box 4"/>
          <p:cNvSpPr txBox="1">
            <a:spLocks noChangeArrowheads="1"/>
          </p:cNvSpPr>
          <p:nvPr/>
        </p:nvSpPr>
        <p:spPr bwMode="auto">
          <a:xfrm>
            <a:off x="7715250" y="6197600"/>
            <a:ext cx="44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a:t>K</a:t>
            </a:r>
            <a:r>
              <a:rPr lang="de-DE" altLang="en-US" sz="1800" baseline="0"/>
              <a:t>  </a:t>
            </a:r>
          </a:p>
        </p:txBody>
      </p:sp>
      <p:sp>
        <p:nvSpPr>
          <p:cNvPr id="73736" name="Arc 7"/>
          <p:cNvSpPr>
            <a:spLocks/>
          </p:cNvSpPr>
          <p:nvPr/>
        </p:nvSpPr>
        <p:spPr bwMode="auto">
          <a:xfrm flipH="1">
            <a:off x="1346197" y="3109154"/>
            <a:ext cx="6270625" cy="3088445"/>
          </a:xfrm>
          <a:custGeom>
            <a:avLst/>
            <a:gdLst>
              <a:gd name="T0" fmla="*/ 2147483647 w 21600"/>
              <a:gd name="T1" fmla="*/ 0 h 21377"/>
              <a:gd name="T2" fmla="*/ 2147483647 w 21600"/>
              <a:gd name="T3" fmla="*/ 2147483647 h 21377"/>
              <a:gd name="T4" fmla="*/ 0 w 21600"/>
              <a:gd name="T5" fmla="*/ 2147483647 h 21377"/>
              <a:gd name="T6" fmla="*/ 0 60000 65536"/>
              <a:gd name="T7" fmla="*/ 0 60000 65536"/>
              <a:gd name="T8" fmla="*/ 0 60000 65536"/>
              <a:gd name="T9" fmla="*/ 0 w 21600"/>
              <a:gd name="T10" fmla="*/ 0 h 21377"/>
              <a:gd name="T11" fmla="*/ 21600 w 21600"/>
              <a:gd name="T12" fmla="*/ 21377 h 21377"/>
            </a:gdLst>
            <a:ahLst/>
            <a:cxnLst>
              <a:cxn ang="T6">
                <a:pos x="T0" y="T1"/>
              </a:cxn>
              <a:cxn ang="T7">
                <a:pos x="T2" y="T3"/>
              </a:cxn>
              <a:cxn ang="T8">
                <a:pos x="T4" y="T5"/>
              </a:cxn>
            </a:cxnLst>
            <a:rect l="T9" t="T10" r="T11" b="T12"/>
            <a:pathLst>
              <a:path w="21600" h="21377" fill="none" extrusionOk="0">
                <a:moveTo>
                  <a:pt x="3097" y="0"/>
                </a:moveTo>
                <a:cubicBezTo>
                  <a:pt x="13719" y="1539"/>
                  <a:pt x="21600" y="10644"/>
                  <a:pt x="21600" y="21377"/>
                </a:cubicBezTo>
              </a:path>
              <a:path w="21600" h="21377" stroke="0" extrusionOk="0">
                <a:moveTo>
                  <a:pt x="3097" y="0"/>
                </a:moveTo>
                <a:cubicBezTo>
                  <a:pt x="13719" y="1539"/>
                  <a:pt x="21600" y="10644"/>
                  <a:pt x="21600" y="21377"/>
                </a:cubicBezTo>
                <a:lnTo>
                  <a:pt x="0" y="21377"/>
                </a:lnTo>
                <a:lnTo>
                  <a:pt x="3097" y="0"/>
                </a:lnTo>
                <a:close/>
              </a:path>
            </a:pathLst>
          </a:cu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square" lIns="90000" tIns="46800" rIns="90000" bIns="46800" anchor="ctr">
            <a:noAutofit/>
          </a:bodyPr>
          <a:lstStyle/>
          <a:p>
            <a:endParaRPr lang="en-US"/>
          </a:p>
        </p:txBody>
      </p:sp>
      <p:sp>
        <p:nvSpPr>
          <p:cNvPr id="73737" name="Line 8"/>
          <p:cNvSpPr>
            <a:spLocks noChangeShapeType="1"/>
          </p:cNvSpPr>
          <p:nvPr/>
        </p:nvSpPr>
        <p:spPr bwMode="auto">
          <a:xfrm flipV="1">
            <a:off x="1335088" y="2358449"/>
            <a:ext cx="4904347" cy="3796288"/>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en-US"/>
          </a:p>
        </p:txBody>
      </p:sp>
      <p:sp>
        <p:nvSpPr>
          <p:cNvPr id="73738" name="Text Box 9"/>
          <p:cNvSpPr txBox="1">
            <a:spLocks noChangeArrowheads="1"/>
          </p:cNvSpPr>
          <p:nvPr/>
        </p:nvSpPr>
        <p:spPr bwMode="auto">
          <a:xfrm>
            <a:off x="6262799" y="2104451"/>
            <a:ext cx="84296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1800" b="0" baseline="0" dirty="0">
                <a:solidFill>
                  <a:srgbClr val="66FFFF"/>
                </a:solidFill>
              </a:rPr>
              <a:t>K * </a:t>
            </a:r>
            <a:r>
              <a:rPr lang="el-GR" altLang="en-US" sz="1800" b="0" baseline="0" dirty="0">
                <a:solidFill>
                  <a:srgbClr val="66FFFF"/>
                </a:solidFill>
                <a:cs typeface="Arial" charset="0"/>
              </a:rPr>
              <a:t>λ</a:t>
            </a:r>
          </a:p>
        </p:txBody>
      </p:sp>
      <p:sp>
        <p:nvSpPr>
          <p:cNvPr id="73743" name="Text Box 14"/>
          <p:cNvSpPr txBox="1">
            <a:spLocks noChangeArrowheads="1"/>
          </p:cNvSpPr>
          <p:nvPr/>
        </p:nvSpPr>
        <p:spPr bwMode="auto">
          <a:xfrm>
            <a:off x="7048499" y="3787938"/>
            <a:ext cx="147478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square"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1800" b="0" baseline="0" dirty="0">
                <a:solidFill>
                  <a:srgbClr val="00FF00"/>
                </a:solidFill>
              </a:rPr>
              <a:t>S = s*</a:t>
            </a:r>
            <a:r>
              <a:rPr lang="de-DE" altLang="en-US" sz="1800" b="0" baseline="0" dirty="0" err="1">
                <a:solidFill>
                  <a:srgbClr val="00FF00"/>
                </a:solidFill>
              </a:rPr>
              <a:t>Y</a:t>
            </a:r>
            <a:r>
              <a:rPr lang="de-DE" altLang="en-US" sz="1800" dirty="0" err="1">
                <a:solidFill>
                  <a:srgbClr val="00FF00"/>
                </a:solidFill>
              </a:rPr>
              <a:t>1</a:t>
            </a:r>
            <a:endParaRPr lang="de-DE" altLang="en-US" sz="1800" b="0" baseline="0" dirty="0">
              <a:solidFill>
                <a:srgbClr val="00FF00"/>
              </a:solidFill>
            </a:endParaRPr>
          </a:p>
        </p:txBody>
      </p:sp>
      <p:sp>
        <p:nvSpPr>
          <p:cNvPr id="73744" name="Text Box 15"/>
          <p:cNvSpPr txBox="1">
            <a:spLocks noChangeArrowheads="1"/>
          </p:cNvSpPr>
          <p:nvPr/>
        </p:nvSpPr>
        <p:spPr bwMode="auto">
          <a:xfrm>
            <a:off x="6723064" y="2951140"/>
            <a:ext cx="214947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1800" b="0" baseline="0" dirty="0">
                <a:solidFill>
                  <a:srgbClr val="FF0000"/>
                </a:solidFill>
              </a:rPr>
              <a:t>Y(A</a:t>
            </a:r>
            <a:r>
              <a:rPr lang="de-DE" altLang="en-US" sz="1800" b="0" dirty="0">
                <a:solidFill>
                  <a:srgbClr val="FF0000"/>
                </a:solidFill>
              </a:rPr>
              <a:t>1</a:t>
            </a:r>
            <a:r>
              <a:rPr lang="de-DE" altLang="en-US" sz="1800" b="0" baseline="0" dirty="0">
                <a:solidFill>
                  <a:srgbClr val="FF0000"/>
                </a:solidFill>
              </a:rPr>
              <a:t>,B</a:t>
            </a:r>
            <a:r>
              <a:rPr lang="de-DE" altLang="en-US" sz="1800" b="0" dirty="0">
                <a:solidFill>
                  <a:srgbClr val="FF0000"/>
                </a:solidFill>
              </a:rPr>
              <a:t>1</a:t>
            </a:r>
            <a:r>
              <a:rPr lang="de-DE" altLang="en-US" sz="1800" b="0" baseline="0" dirty="0">
                <a:solidFill>
                  <a:srgbClr val="FF0000"/>
                </a:solidFill>
              </a:rPr>
              <a:t>,P</a:t>
            </a:r>
            <a:r>
              <a:rPr lang="de-DE" altLang="en-US" sz="1800" b="0" dirty="0">
                <a:solidFill>
                  <a:srgbClr val="FF0000"/>
                </a:solidFill>
              </a:rPr>
              <a:t>1</a:t>
            </a:r>
            <a:r>
              <a:rPr lang="de-DE" altLang="en-US" sz="1800" b="0" baseline="0" dirty="0">
                <a:solidFill>
                  <a:srgbClr val="FF0000"/>
                </a:solidFill>
              </a:rPr>
              <a:t>,L</a:t>
            </a:r>
            <a:r>
              <a:rPr lang="de-DE" altLang="en-US" sz="1800" b="0" dirty="0">
                <a:solidFill>
                  <a:srgbClr val="FF0000"/>
                </a:solidFill>
              </a:rPr>
              <a:t>1</a:t>
            </a:r>
            <a:r>
              <a:rPr lang="de-DE" altLang="en-US" sz="1800" b="0" baseline="0" dirty="0">
                <a:solidFill>
                  <a:srgbClr val="FF0000"/>
                </a:solidFill>
              </a:rPr>
              <a:t>,H</a:t>
            </a:r>
            <a:r>
              <a:rPr lang="de-DE" altLang="en-US" sz="1800" b="0" dirty="0">
                <a:solidFill>
                  <a:srgbClr val="FF0000"/>
                </a:solidFill>
              </a:rPr>
              <a:t>1</a:t>
            </a:r>
            <a:r>
              <a:rPr lang="de-DE" altLang="en-US" sz="1800" b="0" baseline="0" dirty="0">
                <a:solidFill>
                  <a:srgbClr val="FF0000"/>
                </a:solidFill>
              </a:rPr>
              <a:t>,K)</a:t>
            </a:r>
          </a:p>
        </p:txBody>
      </p:sp>
      <p:sp>
        <p:nvSpPr>
          <p:cNvPr id="73746" name="Arc 17"/>
          <p:cNvSpPr>
            <a:spLocks/>
          </p:cNvSpPr>
          <p:nvPr/>
        </p:nvSpPr>
        <p:spPr bwMode="auto">
          <a:xfrm flipH="1">
            <a:off x="1325557" y="4476692"/>
            <a:ext cx="6270625" cy="1725639"/>
          </a:xfrm>
          <a:custGeom>
            <a:avLst/>
            <a:gdLst>
              <a:gd name="T0" fmla="*/ 2147483647 w 21600"/>
              <a:gd name="T1" fmla="*/ 0 h 21512"/>
              <a:gd name="T2" fmla="*/ 2147483647 w 21600"/>
              <a:gd name="T3" fmla="*/ 2147483647 h 21512"/>
              <a:gd name="T4" fmla="*/ 0 w 21600"/>
              <a:gd name="T5" fmla="*/ 2147483647 h 21512"/>
              <a:gd name="T6" fmla="*/ 0 60000 65536"/>
              <a:gd name="T7" fmla="*/ 0 60000 65536"/>
              <a:gd name="T8" fmla="*/ 0 60000 65536"/>
              <a:gd name="T9" fmla="*/ 0 w 21600"/>
              <a:gd name="T10" fmla="*/ 0 h 21512"/>
              <a:gd name="T11" fmla="*/ 21600 w 21600"/>
              <a:gd name="T12" fmla="*/ 21512 h 21512"/>
            </a:gdLst>
            <a:ahLst/>
            <a:cxnLst>
              <a:cxn ang="T6">
                <a:pos x="T0" y="T1"/>
              </a:cxn>
              <a:cxn ang="T7">
                <a:pos x="T2" y="T3"/>
              </a:cxn>
              <a:cxn ang="T8">
                <a:pos x="T4" y="T5"/>
              </a:cxn>
            </a:cxnLst>
            <a:rect l="T9" t="T10" r="T11" b="T12"/>
            <a:pathLst>
              <a:path w="21600" h="21512" fill="none" extrusionOk="0">
                <a:moveTo>
                  <a:pt x="1947" y="0"/>
                </a:moveTo>
                <a:cubicBezTo>
                  <a:pt x="13076" y="1007"/>
                  <a:pt x="21600" y="10337"/>
                  <a:pt x="21600" y="21512"/>
                </a:cubicBezTo>
              </a:path>
              <a:path w="21600" h="21512" stroke="0" extrusionOk="0">
                <a:moveTo>
                  <a:pt x="1947" y="0"/>
                </a:moveTo>
                <a:cubicBezTo>
                  <a:pt x="13076" y="1007"/>
                  <a:pt x="21600" y="10337"/>
                  <a:pt x="21600" y="21512"/>
                </a:cubicBezTo>
                <a:lnTo>
                  <a:pt x="0" y="21512"/>
                </a:lnTo>
                <a:lnTo>
                  <a:pt x="1947" y="0"/>
                </a:lnTo>
                <a:close/>
              </a:path>
            </a:pathLst>
          </a:custGeom>
          <a:noFill/>
          <a:ln w="38100">
            <a:solidFill>
              <a:srgbClr val="FF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square" lIns="90000" tIns="46800" rIns="90000" bIns="46800" anchor="ctr">
            <a:noAutofit/>
          </a:bodyPr>
          <a:lstStyle/>
          <a:p>
            <a:endParaRPr lang="en-US"/>
          </a:p>
        </p:txBody>
      </p:sp>
      <p:sp>
        <p:nvSpPr>
          <p:cNvPr id="73747" name="Text Box 18"/>
          <p:cNvSpPr txBox="1">
            <a:spLocks noChangeArrowheads="1"/>
          </p:cNvSpPr>
          <p:nvPr/>
        </p:nvSpPr>
        <p:spPr bwMode="auto">
          <a:xfrm>
            <a:off x="7062787" y="4305594"/>
            <a:ext cx="196317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square"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eaLnBrk="1" hangingPunct="1">
              <a:spcBef>
                <a:spcPct val="50000"/>
              </a:spcBef>
              <a:buClrTx/>
              <a:buFontTx/>
              <a:buNone/>
            </a:pPr>
            <a:r>
              <a:rPr lang="de-DE" altLang="en-US" sz="1800" b="0" baseline="0" dirty="0">
                <a:solidFill>
                  <a:srgbClr val="FFFF00"/>
                </a:solidFill>
              </a:rPr>
              <a:t>I= s*</a:t>
            </a:r>
            <a:r>
              <a:rPr lang="de-DE" altLang="en-US" sz="1800" b="0" baseline="0" dirty="0" err="1">
                <a:solidFill>
                  <a:srgbClr val="FFFF00"/>
                </a:solidFill>
              </a:rPr>
              <a:t>Y</a:t>
            </a:r>
            <a:r>
              <a:rPr lang="de-DE" altLang="en-US" sz="1800" dirty="0" err="1">
                <a:solidFill>
                  <a:srgbClr val="FFFF00"/>
                </a:solidFill>
              </a:rPr>
              <a:t>1</a:t>
            </a:r>
            <a:r>
              <a:rPr lang="de-DE" altLang="en-US" sz="1800" b="0" baseline="0" dirty="0">
                <a:solidFill>
                  <a:srgbClr val="FFFF00"/>
                </a:solidFill>
              </a:rPr>
              <a:t> + EX</a:t>
            </a:r>
            <a:r>
              <a:rPr lang="de-DE" altLang="en-US" sz="1800" dirty="0">
                <a:solidFill>
                  <a:srgbClr val="FFFF00"/>
                </a:solidFill>
              </a:rPr>
              <a:t>1</a:t>
            </a:r>
            <a:r>
              <a:rPr lang="de-DE" altLang="en-US" sz="1800" b="0" baseline="0" dirty="0">
                <a:solidFill>
                  <a:srgbClr val="FFFF00"/>
                </a:solidFill>
              </a:rPr>
              <a:t> </a:t>
            </a:r>
          </a:p>
        </p:txBody>
      </p:sp>
      <p:sp>
        <p:nvSpPr>
          <p:cNvPr id="73756" name="Text Box 38"/>
          <p:cNvSpPr txBox="1">
            <a:spLocks noChangeArrowheads="1"/>
          </p:cNvSpPr>
          <p:nvPr/>
        </p:nvSpPr>
        <p:spPr bwMode="auto">
          <a:xfrm>
            <a:off x="836613" y="1575731"/>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3000">
                <a:solidFill>
                  <a:schemeClr val="tx1"/>
                </a:solidFill>
                <a:latin typeface="Arial" charset="0"/>
              </a:defRPr>
            </a:lvl1pPr>
            <a:lvl2pPr marL="742950" indent="-285750">
              <a:spcBef>
                <a:spcPct val="20000"/>
              </a:spcBef>
              <a:buClr>
                <a:srgbClr val="FF0000"/>
              </a:buClr>
              <a:buFont typeface="Arial Unicode MS" pitchFamily="34" charset="-128"/>
              <a:buChar char="■"/>
              <a:defRPr sz="26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4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2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2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200">
                <a:solidFill>
                  <a:schemeClr val="tx1"/>
                </a:solidFill>
                <a:latin typeface="Arial" charset="0"/>
              </a:defRPr>
            </a:lvl9pPr>
          </a:lstStyle>
          <a:p>
            <a:pPr algn="r" eaLnBrk="1" hangingPunct="1">
              <a:spcBef>
                <a:spcPct val="50000"/>
              </a:spcBef>
              <a:buClrTx/>
              <a:buFontTx/>
              <a:buNone/>
            </a:pPr>
            <a:r>
              <a:rPr lang="de-DE" altLang="en-US" sz="2800" baseline="0" dirty="0"/>
              <a:t>Y</a:t>
            </a:r>
            <a:r>
              <a:rPr lang="de-DE" altLang="en-US" sz="1800" baseline="0" dirty="0"/>
              <a:t>  </a:t>
            </a:r>
          </a:p>
        </p:txBody>
      </p:sp>
      <p:sp>
        <p:nvSpPr>
          <p:cNvPr id="32" name="Rectangle 9">
            <a:extLst>
              <a:ext uri="{FF2B5EF4-FFF2-40B4-BE49-F238E27FC236}">
                <a16:creationId xmlns:a16="http://schemas.microsoft.com/office/drawing/2014/main" id="{E6D6EBF0-6E09-45CC-A1CB-E04B09E41BBB}"/>
              </a:ext>
            </a:extLst>
          </p:cNvPr>
          <p:cNvSpPr>
            <a:spLocks noChangeArrowheads="1"/>
          </p:cNvSpPr>
          <p:nvPr/>
        </p:nvSpPr>
        <p:spPr bwMode="auto">
          <a:xfrm>
            <a:off x="0" y="824288"/>
            <a:ext cx="9144000" cy="646973"/>
          </a:xfrm>
          <a:prstGeom prst="rect">
            <a:avLst/>
          </a:prstGeom>
          <a:noFill/>
          <a:ln w="9525">
            <a:noFill/>
            <a:miter lim="800000"/>
            <a:headEnd/>
            <a:tailEnd/>
          </a:ln>
          <a:effectLst/>
        </p:spPr>
        <p:txBody>
          <a:bodyPr lIns="92075" tIns="46038" rIns="92075" bIns="46038">
            <a:spAutoFit/>
          </a:bodyPr>
          <a:lstStyle/>
          <a:p>
            <a:pPr marL="342900" indent="-342900" eaLnBrk="1" hangingPunct="1">
              <a:spcBef>
                <a:spcPct val="60000"/>
              </a:spcBef>
              <a:buClr>
                <a:srgbClr val="FF0000"/>
              </a:buClr>
              <a:buFont typeface="+mj-lt"/>
              <a:buAutoNum type="arabicPeriod" startAt="15"/>
              <a:defRPr/>
            </a:pPr>
            <a:r>
              <a:rPr lang="en-US" sz="1800" b="0" baseline="0" dirty="0">
                <a:solidFill>
                  <a:schemeClr val="tx1"/>
                </a:solidFill>
                <a:effectLst>
                  <a:outerShdw blurRad="38100" dist="38100" dir="2700000" algn="tl">
                    <a:srgbClr val="000000"/>
                  </a:outerShdw>
                </a:effectLst>
              </a:rPr>
              <a:t>Determine first the initial steady state. What happens, if the stock of human capital (H) grows due to an improvement of this country’s education system?</a:t>
            </a:r>
          </a:p>
        </p:txBody>
      </p:sp>
      <p:sp>
        <p:nvSpPr>
          <p:cNvPr id="33" name="Rectangle 8">
            <a:extLst>
              <a:ext uri="{FF2B5EF4-FFF2-40B4-BE49-F238E27FC236}">
                <a16:creationId xmlns:a16="http://schemas.microsoft.com/office/drawing/2014/main" id="{40EC8D3A-2F0E-4961-A3C8-80ACE8C61AE4}"/>
              </a:ext>
            </a:extLst>
          </p:cNvPr>
          <p:cNvSpPr>
            <a:spLocks noGrp="1" noChangeArrowheads="1"/>
          </p:cNvSpPr>
          <p:nvPr>
            <p:ph type="title"/>
          </p:nvPr>
        </p:nvSpPr>
        <p:spPr>
          <a:xfrm>
            <a:off x="457200" y="31750"/>
            <a:ext cx="8229600" cy="1100138"/>
          </a:xfrm>
        </p:spPr>
        <p:txBody>
          <a:bodyPr/>
          <a:lstStyle/>
          <a:p>
            <a:pPr eaLnBrk="1" hangingPunct="1">
              <a:defRPr/>
            </a:pPr>
            <a:r>
              <a:rPr lang="de-DE" dirty="0"/>
              <a:t>2.4. </a:t>
            </a:r>
            <a:r>
              <a:rPr lang="de-DE" dirty="0" err="1"/>
              <a:t>Questions</a:t>
            </a:r>
            <a:r>
              <a:rPr lang="de-DE" dirty="0"/>
              <a:t> </a:t>
            </a:r>
            <a:r>
              <a:rPr lang="de-DE" dirty="0" err="1"/>
              <a:t>for</a:t>
            </a:r>
            <a:r>
              <a:rPr lang="de-DE" dirty="0"/>
              <a:t> Review</a:t>
            </a:r>
          </a:p>
        </p:txBody>
      </p:sp>
      <p:cxnSp>
        <p:nvCxnSpPr>
          <p:cNvPr id="17" name="Gerade Verbindung mit Pfeil 16">
            <a:extLst>
              <a:ext uri="{FF2B5EF4-FFF2-40B4-BE49-F238E27FC236}">
                <a16:creationId xmlns:a16="http://schemas.microsoft.com/office/drawing/2014/main" id="{0624E18D-1362-4709-BA94-6069E59E1BAB}"/>
              </a:ext>
            </a:extLst>
          </p:cNvPr>
          <p:cNvCxnSpPr>
            <a:cxnSpLocks noChangeShapeType="1"/>
          </p:cNvCxnSpPr>
          <p:nvPr/>
        </p:nvCxnSpPr>
        <p:spPr bwMode="auto">
          <a:xfrm flipH="1" flipV="1">
            <a:off x="1346199" y="1471261"/>
            <a:ext cx="1" cy="4717056"/>
          </a:xfrm>
          <a:prstGeom prst="straightConnector1">
            <a:avLst/>
          </a:prstGeom>
          <a:noFill/>
          <a:ln w="28575" algn="ctr">
            <a:solidFill>
              <a:schemeClr val="tx1"/>
            </a:solidFill>
            <a:round/>
            <a:headEnd type="none" w="med" len="lg"/>
            <a:tailEnd type="arrow" w="med" len="med"/>
          </a:ln>
          <a:extLst>
            <a:ext uri="{909E8E84-426E-40DD-AFC4-6F175D3DCCD1}">
              <a14:hiddenFill xmlns:a14="http://schemas.microsoft.com/office/drawing/2010/main">
                <a:noFill/>
              </a14:hiddenFill>
            </a:ext>
          </a:extLst>
        </p:spPr>
      </p:cxnSp>
      <p:cxnSp>
        <p:nvCxnSpPr>
          <p:cNvPr id="18" name="Gerade Verbindung mit Pfeil 17">
            <a:extLst>
              <a:ext uri="{FF2B5EF4-FFF2-40B4-BE49-F238E27FC236}">
                <a16:creationId xmlns:a16="http://schemas.microsoft.com/office/drawing/2014/main" id="{8CF7550C-5F9E-4C71-8377-D51C09C285E8}"/>
              </a:ext>
            </a:extLst>
          </p:cNvPr>
          <p:cNvCxnSpPr>
            <a:cxnSpLocks noChangeShapeType="1"/>
          </p:cNvCxnSpPr>
          <p:nvPr/>
        </p:nvCxnSpPr>
        <p:spPr bwMode="auto">
          <a:xfrm>
            <a:off x="1360488" y="6192724"/>
            <a:ext cx="6856412" cy="0"/>
          </a:xfrm>
          <a:prstGeom prst="straightConnector1">
            <a:avLst/>
          </a:prstGeom>
          <a:noFill/>
          <a:ln w="28575" algn="ctr">
            <a:solidFill>
              <a:schemeClr val="tx1"/>
            </a:solidFill>
            <a:round/>
            <a:headEnd type="none" w="med" len="lg"/>
            <a:tailEnd type="arrow" w="med" len="med"/>
          </a:ln>
          <a:extLst>
            <a:ext uri="{909E8E84-426E-40DD-AFC4-6F175D3DCCD1}">
              <a14:hiddenFill xmlns:a14="http://schemas.microsoft.com/office/drawing/2010/main">
                <a:noFill/>
              </a14:hiddenFill>
            </a:ext>
          </a:extLst>
        </p:spPr>
      </p:cxnSp>
      <p:sp>
        <p:nvSpPr>
          <p:cNvPr id="19" name="Arc 6">
            <a:extLst>
              <a:ext uri="{FF2B5EF4-FFF2-40B4-BE49-F238E27FC236}">
                <a16:creationId xmlns:a16="http://schemas.microsoft.com/office/drawing/2014/main" id="{B78EDCD1-1F51-4505-B987-AC02E133E123}"/>
              </a:ext>
            </a:extLst>
          </p:cNvPr>
          <p:cNvSpPr>
            <a:spLocks/>
          </p:cNvSpPr>
          <p:nvPr/>
        </p:nvSpPr>
        <p:spPr bwMode="auto">
          <a:xfrm flipH="1">
            <a:off x="1358896" y="4005660"/>
            <a:ext cx="6270625" cy="2193528"/>
          </a:xfrm>
          <a:custGeom>
            <a:avLst/>
            <a:gdLst>
              <a:gd name="T0" fmla="*/ 2147483647 w 21600"/>
              <a:gd name="T1" fmla="*/ 0 h 21512"/>
              <a:gd name="T2" fmla="*/ 2147483647 w 21600"/>
              <a:gd name="T3" fmla="*/ 2147483647 h 21512"/>
              <a:gd name="T4" fmla="*/ 0 w 21600"/>
              <a:gd name="T5" fmla="*/ 2147483647 h 21512"/>
              <a:gd name="T6" fmla="*/ 0 60000 65536"/>
              <a:gd name="T7" fmla="*/ 0 60000 65536"/>
              <a:gd name="T8" fmla="*/ 0 60000 65536"/>
              <a:gd name="T9" fmla="*/ 0 w 21600"/>
              <a:gd name="T10" fmla="*/ 0 h 21512"/>
              <a:gd name="T11" fmla="*/ 21600 w 21600"/>
              <a:gd name="T12" fmla="*/ 21512 h 21512"/>
            </a:gdLst>
            <a:ahLst/>
            <a:cxnLst>
              <a:cxn ang="T6">
                <a:pos x="T0" y="T1"/>
              </a:cxn>
              <a:cxn ang="T7">
                <a:pos x="T2" y="T3"/>
              </a:cxn>
              <a:cxn ang="T8">
                <a:pos x="T4" y="T5"/>
              </a:cxn>
            </a:cxnLst>
            <a:rect l="T9" t="T10" r="T11" b="T12"/>
            <a:pathLst>
              <a:path w="21600" h="21512" fill="none" extrusionOk="0">
                <a:moveTo>
                  <a:pt x="1947" y="0"/>
                </a:moveTo>
                <a:cubicBezTo>
                  <a:pt x="13076" y="1007"/>
                  <a:pt x="21600" y="10337"/>
                  <a:pt x="21600" y="21512"/>
                </a:cubicBezTo>
              </a:path>
              <a:path w="21600" h="21512" stroke="0" extrusionOk="0">
                <a:moveTo>
                  <a:pt x="1947" y="0"/>
                </a:moveTo>
                <a:cubicBezTo>
                  <a:pt x="13076" y="1007"/>
                  <a:pt x="21600" y="10337"/>
                  <a:pt x="21600" y="21512"/>
                </a:cubicBezTo>
                <a:lnTo>
                  <a:pt x="0" y="21512"/>
                </a:lnTo>
                <a:lnTo>
                  <a:pt x="1947" y="0"/>
                </a:lnTo>
                <a:close/>
              </a:path>
            </a:pathLst>
          </a:custGeom>
          <a:noFill/>
          <a:ln w="38100">
            <a:solidFill>
              <a:srgbClr val="00FF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square" lIns="90000" tIns="46800" rIns="90000" bIns="46800" anchor="ctr">
            <a:noAutofit/>
          </a:bodyPr>
          <a:lstStyle/>
          <a:p>
            <a:endParaRPr lang="en-US"/>
          </a:p>
        </p:txBody>
      </p:sp>
    </p:spTree>
    <p:extLst>
      <p:ext uri="{BB962C8B-B14F-4D97-AF65-F5344CB8AC3E}">
        <p14:creationId xmlns:p14="http://schemas.microsoft.com/office/powerpoint/2010/main" val="366522924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0C611A43-BF37-442F-BDE1-17BB37D8507C}" type="slidenum">
              <a:rPr lang="de-DE" altLang="en-US" sz="1600" baseline="-25000" smtClean="0">
                <a:solidFill>
                  <a:srgbClr val="FFFFFF"/>
                </a:solidFill>
              </a:rPr>
              <a:pPr>
                <a:spcBef>
                  <a:spcPct val="0"/>
                </a:spcBef>
                <a:buClrTx/>
                <a:buFontTx/>
                <a:buNone/>
              </a:pPr>
              <a:t>8</a:t>
            </a:fld>
            <a:r>
              <a:rPr lang="de-DE" altLang="en-US" sz="1600" baseline="-25000">
                <a:solidFill>
                  <a:srgbClr val="FFFFFF"/>
                </a:solidFill>
              </a:rPr>
              <a:t> -</a:t>
            </a:r>
          </a:p>
        </p:txBody>
      </p:sp>
      <p:sp>
        <p:nvSpPr>
          <p:cNvPr id="3789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sp>
        <p:nvSpPr>
          <p:cNvPr id="7607298" name="Rectangle 2"/>
          <p:cNvSpPr>
            <a:spLocks noGrp="1" noChangeArrowheads="1"/>
          </p:cNvSpPr>
          <p:nvPr>
            <p:ph type="title" idx="4294967295"/>
          </p:nvPr>
        </p:nvSpPr>
        <p:spPr/>
        <p:txBody>
          <a:bodyPr/>
          <a:lstStyle/>
          <a:p>
            <a:pPr eaLnBrk="1" hangingPunct="1">
              <a:defRPr/>
            </a:pPr>
            <a:r>
              <a:rPr lang="en-US" sz="3000" dirty="0"/>
              <a:t>2. Economic Growth in Open Economies</a:t>
            </a:r>
            <a:br>
              <a:rPr lang="de-DE" sz="3000" dirty="0"/>
            </a:br>
            <a:r>
              <a:rPr lang="en-US" dirty="0"/>
              <a:t>2.1. The Balance of Payments</a:t>
            </a:r>
            <a:endParaRPr lang="de-DE" dirty="0"/>
          </a:p>
        </p:txBody>
      </p:sp>
      <p:sp>
        <p:nvSpPr>
          <p:cNvPr id="7607299" name="Rectangle 3"/>
          <p:cNvSpPr>
            <a:spLocks noGrp="1" noChangeArrowheads="1"/>
          </p:cNvSpPr>
          <p:nvPr>
            <p:ph type="body" idx="4294967295"/>
          </p:nvPr>
        </p:nvSpPr>
        <p:spPr>
          <a:xfrm>
            <a:off x="457200" y="1371600"/>
            <a:ext cx="8229600" cy="5208588"/>
          </a:xfrm>
        </p:spPr>
        <p:txBody>
          <a:bodyPr/>
          <a:lstStyle/>
          <a:p>
            <a:pPr eaLnBrk="1" hangingPunct="1">
              <a:buFont typeface="Arial Unicode MS" pitchFamily="34" charset="-128"/>
              <a:buNone/>
              <a:defRPr/>
            </a:pPr>
            <a:r>
              <a:rPr lang="de-DE" dirty="0"/>
              <a:t>                 </a:t>
            </a:r>
          </a:p>
          <a:p>
            <a:pPr eaLnBrk="1" hangingPunct="1">
              <a:buFont typeface="Arial Unicode MS" pitchFamily="34" charset="-128"/>
              <a:buNone/>
              <a:defRPr/>
            </a:pPr>
            <a:endParaRPr lang="de-DE" dirty="0"/>
          </a:p>
          <a:p>
            <a:pPr eaLnBrk="1" hangingPunct="1">
              <a:buFont typeface="Arial Unicode MS" pitchFamily="34" charset="-128"/>
              <a:buNone/>
              <a:defRPr/>
            </a:pPr>
            <a:endParaRPr lang="de-DE" dirty="0"/>
          </a:p>
          <a:p>
            <a:pPr eaLnBrk="1" hangingPunct="1">
              <a:buFont typeface="Arial Unicode MS" pitchFamily="34" charset="-128"/>
              <a:buNone/>
              <a:defRPr/>
            </a:pPr>
            <a:endParaRPr lang="de-DE" dirty="0"/>
          </a:p>
          <a:p>
            <a:pPr eaLnBrk="1" hangingPunct="1">
              <a:buFont typeface="Arial Unicode MS" pitchFamily="34" charset="-128"/>
              <a:buNone/>
              <a:defRPr/>
            </a:pPr>
            <a:endParaRPr lang="de-DE" dirty="0"/>
          </a:p>
          <a:p>
            <a:pPr eaLnBrk="1" hangingPunct="1">
              <a:buFont typeface="Arial Unicode MS" pitchFamily="34" charset="-128"/>
              <a:buNone/>
              <a:defRPr/>
            </a:pPr>
            <a:endParaRPr lang="de-DE" dirty="0"/>
          </a:p>
          <a:p>
            <a:pPr eaLnBrk="1" hangingPunct="1">
              <a:buFont typeface="Arial Unicode MS" pitchFamily="34" charset="-128"/>
              <a:buNone/>
              <a:defRPr/>
            </a:pPr>
            <a:endParaRPr lang="de-DE" dirty="0"/>
          </a:p>
          <a:p>
            <a:pPr eaLnBrk="1" hangingPunct="1">
              <a:buFont typeface="Arial Unicode MS" pitchFamily="34" charset="-128"/>
              <a:buNone/>
              <a:defRPr/>
            </a:pPr>
            <a:r>
              <a:rPr lang="de-DE" dirty="0"/>
              <a:t>    </a:t>
            </a:r>
            <a:r>
              <a:rPr lang="en-US" dirty="0"/>
              <a:t>The settlement of the balance of payments (i.e. balance of payments balance = 0) is a mathematical necessity (tautology), which follows (as seen above) from the expenditure account of GDP.</a:t>
            </a:r>
          </a:p>
        </p:txBody>
      </p:sp>
      <p:sp>
        <p:nvSpPr>
          <p:cNvPr id="37894" name="_s1031"/>
          <p:cNvSpPr>
            <a:spLocks noChangeArrowheads="1"/>
          </p:cNvSpPr>
          <p:nvPr/>
        </p:nvSpPr>
        <p:spPr bwMode="auto">
          <a:xfrm>
            <a:off x="234950" y="1325563"/>
            <a:ext cx="2738438" cy="631825"/>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Arial Unicode MS" pitchFamily="34" charset="-128"/>
              <a:buNone/>
            </a:pPr>
            <a:r>
              <a:rPr lang="de-DE" altLang="en-US" sz="2000" b="0" baseline="0">
                <a:solidFill>
                  <a:srgbClr val="0000FF"/>
                </a:solidFill>
              </a:rPr>
              <a:t>Balance of capital payments</a:t>
            </a:r>
          </a:p>
        </p:txBody>
      </p:sp>
      <p:sp>
        <p:nvSpPr>
          <p:cNvPr id="37895" name="_s1031"/>
          <p:cNvSpPr>
            <a:spLocks noChangeArrowheads="1"/>
          </p:cNvSpPr>
          <p:nvPr/>
        </p:nvSpPr>
        <p:spPr bwMode="auto">
          <a:xfrm>
            <a:off x="3894138" y="1325563"/>
            <a:ext cx="2924175" cy="64135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0" baseline="0">
                <a:solidFill>
                  <a:srgbClr val="0000FF"/>
                </a:solidFill>
              </a:rPr>
              <a:t>Balance of current account</a:t>
            </a:r>
          </a:p>
        </p:txBody>
      </p:sp>
      <p:sp>
        <p:nvSpPr>
          <p:cNvPr id="37896" name="_s1031"/>
          <p:cNvSpPr>
            <a:spLocks noChangeArrowheads="1"/>
          </p:cNvSpPr>
          <p:nvPr/>
        </p:nvSpPr>
        <p:spPr bwMode="auto">
          <a:xfrm>
            <a:off x="3175000" y="1325563"/>
            <a:ext cx="523875" cy="62865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200" b="0" baseline="0">
                <a:solidFill>
                  <a:srgbClr val="0000FF"/>
                </a:solidFill>
              </a:rPr>
              <a:t>=</a:t>
            </a:r>
          </a:p>
        </p:txBody>
      </p:sp>
      <p:sp>
        <p:nvSpPr>
          <p:cNvPr id="37897" name="_s1031"/>
          <p:cNvSpPr>
            <a:spLocks noChangeArrowheads="1"/>
          </p:cNvSpPr>
          <p:nvPr/>
        </p:nvSpPr>
        <p:spPr bwMode="auto">
          <a:xfrm>
            <a:off x="236538" y="2112963"/>
            <a:ext cx="2738437" cy="631825"/>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0" baseline="0" dirty="0">
                <a:solidFill>
                  <a:srgbClr val="0000FF"/>
                </a:solidFill>
              </a:rPr>
              <a:t>Balance </a:t>
            </a:r>
            <a:r>
              <a:rPr lang="de-DE" altLang="en-US" sz="2000" b="0" baseline="0" dirty="0" err="1">
                <a:solidFill>
                  <a:srgbClr val="0000FF"/>
                </a:solidFill>
              </a:rPr>
              <a:t>of</a:t>
            </a:r>
            <a:r>
              <a:rPr lang="de-DE" altLang="en-US" sz="2000" b="0" baseline="0" dirty="0">
                <a:solidFill>
                  <a:srgbClr val="0000FF"/>
                </a:solidFill>
              </a:rPr>
              <a:t> </a:t>
            </a:r>
            <a:r>
              <a:rPr lang="de-DE" altLang="en-US" sz="2000" b="0" baseline="0" dirty="0" err="1">
                <a:solidFill>
                  <a:srgbClr val="0000FF"/>
                </a:solidFill>
              </a:rPr>
              <a:t>capital</a:t>
            </a:r>
            <a:r>
              <a:rPr lang="de-DE" altLang="en-US" sz="2000" b="0" baseline="0" dirty="0">
                <a:solidFill>
                  <a:srgbClr val="0000FF"/>
                </a:solidFill>
              </a:rPr>
              <a:t> </a:t>
            </a:r>
            <a:r>
              <a:rPr lang="de-DE" altLang="en-US" sz="2000" b="0" baseline="0" dirty="0" err="1">
                <a:solidFill>
                  <a:srgbClr val="0000FF"/>
                </a:solidFill>
              </a:rPr>
              <a:t>payments</a:t>
            </a:r>
            <a:endParaRPr lang="de-DE" altLang="en-US" sz="2000" b="0" baseline="0" dirty="0">
              <a:solidFill>
                <a:srgbClr val="0000FF"/>
              </a:solidFill>
            </a:endParaRPr>
          </a:p>
        </p:txBody>
      </p:sp>
      <p:sp>
        <p:nvSpPr>
          <p:cNvPr id="37898" name="_s1031"/>
          <p:cNvSpPr>
            <a:spLocks noChangeArrowheads="1"/>
          </p:cNvSpPr>
          <p:nvPr/>
        </p:nvSpPr>
        <p:spPr bwMode="auto">
          <a:xfrm>
            <a:off x="3895725" y="2112963"/>
            <a:ext cx="2924175" cy="64135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0" baseline="0">
                <a:solidFill>
                  <a:srgbClr val="0000FF"/>
                </a:solidFill>
              </a:rPr>
              <a:t>Balance of current account</a:t>
            </a:r>
          </a:p>
        </p:txBody>
      </p:sp>
      <p:sp>
        <p:nvSpPr>
          <p:cNvPr id="37899" name="_s1031"/>
          <p:cNvSpPr>
            <a:spLocks noChangeArrowheads="1"/>
          </p:cNvSpPr>
          <p:nvPr/>
        </p:nvSpPr>
        <p:spPr bwMode="auto">
          <a:xfrm>
            <a:off x="3176588" y="2112963"/>
            <a:ext cx="523875" cy="62865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200" b="0" baseline="0">
                <a:solidFill>
                  <a:srgbClr val="0000FF"/>
                </a:solidFill>
              </a:rPr>
              <a:t>-</a:t>
            </a:r>
          </a:p>
        </p:txBody>
      </p:sp>
      <p:sp>
        <p:nvSpPr>
          <p:cNvPr id="37900" name="_s1031"/>
          <p:cNvSpPr>
            <a:spLocks noChangeArrowheads="1"/>
          </p:cNvSpPr>
          <p:nvPr/>
        </p:nvSpPr>
        <p:spPr bwMode="auto">
          <a:xfrm>
            <a:off x="7048500" y="2236788"/>
            <a:ext cx="523875" cy="53340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200" b="0" baseline="0">
                <a:solidFill>
                  <a:srgbClr val="0000FF"/>
                </a:solidFill>
              </a:rPr>
              <a:t>=</a:t>
            </a:r>
          </a:p>
        </p:txBody>
      </p:sp>
      <p:sp>
        <p:nvSpPr>
          <p:cNvPr id="37901" name="_s1031"/>
          <p:cNvSpPr>
            <a:spLocks noChangeArrowheads="1"/>
          </p:cNvSpPr>
          <p:nvPr/>
        </p:nvSpPr>
        <p:spPr bwMode="auto">
          <a:xfrm>
            <a:off x="7835900" y="2238375"/>
            <a:ext cx="523875" cy="53340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200" b="0" baseline="0">
                <a:solidFill>
                  <a:srgbClr val="0000FF"/>
                </a:solidFill>
              </a:rPr>
              <a:t>0</a:t>
            </a:r>
          </a:p>
        </p:txBody>
      </p:sp>
      <p:sp>
        <p:nvSpPr>
          <p:cNvPr id="37902" name="AutoShape 25"/>
          <p:cNvSpPr>
            <a:spLocks/>
          </p:cNvSpPr>
          <p:nvPr/>
        </p:nvSpPr>
        <p:spPr bwMode="auto">
          <a:xfrm rot="5400000">
            <a:off x="3423444" y="29369"/>
            <a:ext cx="368300" cy="6310312"/>
          </a:xfrm>
          <a:prstGeom prst="rightBrace">
            <a:avLst>
              <a:gd name="adj1" fmla="val 142780"/>
              <a:gd name="adj2" fmla="val 50000"/>
            </a:avLst>
          </a:prstGeom>
          <a:noFill/>
          <a:ln w="38100">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0" baseline="0">
              <a:solidFill>
                <a:srgbClr val="66FFFF"/>
              </a:solidFill>
            </a:endParaRPr>
          </a:p>
        </p:txBody>
      </p:sp>
      <p:sp>
        <p:nvSpPr>
          <p:cNvPr id="37903" name="_s1031"/>
          <p:cNvSpPr>
            <a:spLocks noChangeArrowheads="1"/>
          </p:cNvSpPr>
          <p:nvPr/>
        </p:nvSpPr>
        <p:spPr bwMode="auto">
          <a:xfrm>
            <a:off x="2181225" y="3484563"/>
            <a:ext cx="2828925" cy="646112"/>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0" baseline="0">
                <a:solidFill>
                  <a:srgbClr val="0000FF"/>
                </a:solidFill>
              </a:rPr>
              <a:t>Balance of payments</a:t>
            </a:r>
          </a:p>
        </p:txBody>
      </p:sp>
      <p:sp>
        <p:nvSpPr>
          <p:cNvPr id="37904" name="_s1031"/>
          <p:cNvSpPr>
            <a:spLocks noChangeArrowheads="1"/>
          </p:cNvSpPr>
          <p:nvPr/>
        </p:nvSpPr>
        <p:spPr bwMode="auto">
          <a:xfrm>
            <a:off x="7050088" y="3481388"/>
            <a:ext cx="523875" cy="53340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200" b="0" baseline="0">
                <a:solidFill>
                  <a:srgbClr val="0000FF"/>
                </a:solidFill>
              </a:rPr>
              <a:t>=</a:t>
            </a:r>
          </a:p>
        </p:txBody>
      </p:sp>
      <p:sp>
        <p:nvSpPr>
          <p:cNvPr id="37905" name="_s1031"/>
          <p:cNvSpPr>
            <a:spLocks noChangeArrowheads="1"/>
          </p:cNvSpPr>
          <p:nvPr/>
        </p:nvSpPr>
        <p:spPr bwMode="auto">
          <a:xfrm>
            <a:off x="7837488" y="3482975"/>
            <a:ext cx="523875" cy="53340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200" b="0" baseline="0">
                <a:solidFill>
                  <a:srgbClr val="0000FF"/>
                </a:solidFill>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9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8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9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9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9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90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07299">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072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7299" grpId="0" build="p"/>
      <p:bldP spid="37897" grpId="0" animBg="1"/>
      <p:bldP spid="37898" grpId="0" animBg="1"/>
      <p:bldP spid="37899" grpId="0" animBg="1"/>
      <p:bldP spid="37900" grpId="0" animBg="1"/>
      <p:bldP spid="37901" grpId="0" animBg="1"/>
      <p:bldP spid="37902" grpId="0" animBg="1"/>
      <p:bldP spid="37903" grpId="0" animBg="1"/>
      <p:bldP spid="37904" grpId="0" animBg="1"/>
      <p:bldP spid="3790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baseline="-25000">
                <a:solidFill>
                  <a:srgbClr val="FFFFFF"/>
                </a:solidFill>
              </a:rPr>
              <a:t>- </a:t>
            </a:r>
            <a:fld id="{65DAE3AB-C704-4DB0-ADA0-6E8DCBEDD482}" type="slidenum">
              <a:rPr lang="de-DE" altLang="en-US" sz="1600" baseline="-25000" smtClean="0">
                <a:solidFill>
                  <a:srgbClr val="FFFFFF"/>
                </a:solidFill>
              </a:rPr>
              <a:pPr>
                <a:spcBef>
                  <a:spcPct val="0"/>
                </a:spcBef>
                <a:buClrTx/>
                <a:buFontTx/>
                <a:buNone/>
              </a:pPr>
              <a:t>9</a:t>
            </a:fld>
            <a:r>
              <a:rPr lang="de-DE" altLang="en-US" sz="1600" baseline="-25000">
                <a:solidFill>
                  <a:srgbClr val="FFFFFF"/>
                </a:solidFill>
              </a:rPr>
              <a:t> -</a:t>
            </a:r>
          </a:p>
        </p:txBody>
      </p:sp>
      <p:sp>
        <p:nvSpPr>
          <p:cNvPr id="3891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b="1" baseline="-25000">
                <a:solidFill>
                  <a:srgbClr val="FFFFFF"/>
                </a:solidFill>
              </a:rPr>
              <a:t>Prof. Dr. Rainer Maurer</a:t>
            </a:r>
          </a:p>
        </p:txBody>
      </p:sp>
      <p:graphicFrame>
        <p:nvGraphicFramePr>
          <p:cNvPr id="7530615" name="Group 119"/>
          <p:cNvGraphicFramePr>
            <a:graphicFrameLocks noGrp="1"/>
          </p:cNvGraphicFramePr>
          <p:nvPr>
            <p:extLst>
              <p:ext uri="{D42A27DB-BD31-4B8C-83A1-F6EECF244321}">
                <p14:modId xmlns:p14="http://schemas.microsoft.com/office/powerpoint/2010/main" val="304928696"/>
              </p:ext>
            </p:extLst>
          </p:nvPr>
        </p:nvGraphicFramePr>
        <p:xfrm>
          <a:off x="4583113" y="0"/>
          <a:ext cx="4560887" cy="4287842"/>
        </p:xfrm>
        <a:graphic>
          <a:graphicData uri="http://schemas.openxmlformats.org/drawingml/2006/table">
            <a:tbl>
              <a:tblPr/>
              <a:tblGrid>
                <a:gridCol w="2281237">
                  <a:extLst>
                    <a:ext uri="{9D8B030D-6E8A-4147-A177-3AD203B41FA5}">
                      <a16:colId xmlns:a16="http://schemas.microsoft.com/office/drawing/2014/main" val="20000"/>
                    </a:ext>
                  </a:extLst>
                </a:gridCol>
                <a:gridCol w="2279650">
                  <a:extLst>
                    <a:ext uri="{9D8B030D-6E8A-4147-A177-3AD203B41FA5}">
                      <a16:colId xmlns:a16="http://schemas.microsoft.com/office/drawing/2014/main" val="20001"/>
                    </a:ext>
                  </a:extLst>
                </a:gridCol>
              </a:tblGrid>
              <a:tr h="459360">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rgbClr val="00FF00"/>
                          </a:solidFill>
                          <a:effectLst>
                            <a:outerShdw blurRad="38100" dist="38100" dir="2700000" algn="tl">
                              <a:srgbClr val="000000"/>
                            </a:outerShdw>
                          </a:effectLst>
                          <a:latin typeface="Arial" charset="0"/>
                        </a:rPr>
                        <a:t>Balance of Current Account </a:t>
                      </a: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in Bn. €</a:t>
                      </a:r>
                    </a:p>
                  </a:txBody>
                  <a:tcPr marL="90000" marR="90000" marT="46800" marB="46800"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398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Export</a:t>
                      </a:r>
                    </a:p>
                  </a:txBody>
                  <a:tcPr marL="90000" marR="90000" marT="46800" marB="46800"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Import</a:t>
                      </a:r>
                    </a:p>
                  </a:txBody>
                  <a:tcPr marL="90000" marR="90000" marT="46800" marB="46800"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1"/>
                  </a:ext>
                </a:extLst>
              </a:tr>
              <a:tr h="409575">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Trade Balance</a:t>
                      </a:r>
                    </a:p>
                  </a:txBody>
                  <a:tcPr marL="90000" marR="90000" marT="46800" marB="46800"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2"/>
                  </a:ext>
                </a:extLst>
              </a:tr>
              <a:tr h="1068959">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Export of goods (fob)             650,5</a:t>
                      </a:r>
                    </a:p>
                  </a:txBody>
                  <a:tcPr marL="90000" marR="90000" marT="46800" marB="46800"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Import of goods (fob)             516,6</a:t>
                      </a:r>
                    </a:p>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rgbClr val="00FF00"/>
                          </a:solidFill>
                          <a:effectLst>
                            <a:outerShdw blurRad="38100" dist="38100" dir="2700000" algn="tl">
                              <a:srgbClr val="000000"/>
                            </a:outerShdw>
                          </a:effectLst>
                          <a:latin typeface="Arial" charset="0"/>
                        </a:rPr>
                        <a:t>Balance      133,9</a:t>
                      </a:r>
                      <a:endPar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endParaRPr>
                    </a:p>
                  </a:txBody>
                  <a:tcPr marL="90000" marR="90000" marT="46800" marB="46800"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3"/>
                  </a:ext>
                </a:extLst>
              </a:tr>
              <a:tr h="398400">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Service </a:t>
                      </a:r>
                      <a:r>
                        <a:rPr kumimoji="0" lang="en-US" sz="2000" b="0" i="0" u="none" strike="noStrike" cap="none" normalizeH="0" baseline="0" noProof="0" dirty="0" err="1">
                          <a:ln>
                            <a:noFill/>
                          </a:ln>
                          <a:solidFill>
                            <a:schemeClr val="tx1"/>
                          </a:solidFill>
                          <a:effectLst>
                            <a:outerShdw blurRad="38100" dist="38100" dir="2700000" algn="tl">
                              <a:srgbClr val="000000"/>
                            </a:outerShdw>
                          </a:effectLst>
                          <a:latin typeface="Arial" charset="0"/>
                        </a:rPr>
                        <a:t>balance</a:t>
                      </a:r>
                      <a:r>
                        <a:rPr kumimoji="0" lang="en-US" sz="2000" b="0" i="0" u="none" strike="noStrike" cap="none" normalizeH="0" baseline="30000" noProof="0" dirty="0" err="1">
                          <a:ln>
                            <a:noFill/>
                          </a:ln>
                          <a:solidFill>
                            <a:schemeClr val="tx1"/>
                          </a:solidFill>
                          <a:effectLst>
                            <a:outerShdw blurRad="38100" dist="38100" dir="2700000" algn="tl">
                              <a:srgbClr val="000000"/>
                            </a:outerShdw>
                          </a:effectLst>
                          <a:latin typeface="Arial" charset="0"/>
                        </a:rPr>
                        <a:t>1</a:t>
                      </a:r>
                      <a:r>
                        <a:rPr kumimoji="0" lang="en-US" sz="2000" b="0" i="0" u="none" strike="noStrike" cap="none" normalizeH="0" baseline="30000" noProof="0" dirty="0">
                          <a:ln>
                            <a:noFill/>
                          </a:ln>
                          <a:solidFill>
                            <a:schemeClr val="tx1"/>
                          </a:solidFill>
                          <a:effectLst>
                            <a:outerShdw blurRad="38100" dist="38100" dir="2700000" algn="tl">
                              <a:srgbClr val="000000"/>
                            </a:outerShdw>
                          </a:effectLst>
                          <a:latin typeface="Arial" charset="0"/>
                        </a:rPr>
                        <a:t>)</a:t>
                      </a:r>
                    </a:p>
                  </a:txBody>
                  <a:tcPr marL="90000" marR="90000" marT="46800" marB="46800"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4"/>
                  </a:ext>
                </a:extLst>
              </a:tr>
              <a:tr h="1068959">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Export of services                    241,1</a:t>
                      </a:r>
                    </a:p>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noProof="0" dirty="0">
                        <a:ln>
                          <a:noFill/>
                        </a:ln>
                        <a:solidFill>
                          <a:srgbClr val="00FF00"/>
                        </a:solidFill>
                        <a:effectLst>
                          <a:outerShdw blurRad="38100" dist="38100" dir="2700000" algn="tl">
                            <a:srgbClr val="000000"/>
                          </a:outerShdw>
                        </a:effectLst>
                        <a:latin typeface="Arial" charset="0"/>
                      </a:endParaRPr>
                    </a:p>
                  </a:txBody>
                  <a:tcPr marL="90000" marR="90000" marT="46800" marB="46800"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a:ln>
                            <a:noFill/>
                          </a:ln>
                          <a:solidFill>
                            <a:schemeClr val="tx1"/>
                          </a:solidFill>
                          <a:effectLst>
                            <a:outerShdw blurRad="38100" dist="38100" dir="2700000" algn="tl">
                              <a:srgbClr val="000000"/>
                            </a:outerShdw>
                          </a:effectLst>
                          <a:latin typeface="Arial" charset="0"/>
                        </a:rPr>
                        <a:t>Import of services                      </a:t>
                      </a: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315,1</a:t>
                      </a:r>
                    </a:p>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rgbClr val="00FF00"/>
                          </a:solidFill>
                          <a:effectLst>
                            <a:outerShdw blurRad="38100" dist="38100" dir="2700000" algn="tl">
                              <a:srgbClr val="000000"/>
                            </a:outerShdw>
                          </a:effectLst>
                          <a:latin typeface="Arial" charset="0"/>
                        </a:rPr>
                        <a:t>Balance        -74,0</a:t>
                      </a:r>
                    </a:p>
                  </a:txBody>
                  <a:tcPr marL="90000" marR="90000" marT="46800" marB="46800"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5"/>
                  </a:ext>
                </a:extLst>
              </a:tr>
              <a:tr h="484187">
                <a:tc gridSpan="2">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rgbClr val="00FF00"/>
                          </a:solidFill>
                          <a:effectLst>
                            <a:outerShdw blurRad="38100" dist="38100" dir="2700000" algn="tl">
                              <a:srgbClr val="000000"/>
                            </a:outerShdw>
                          </a:effectLst>
                          <a:latin typeface="Arial" charset="0"/>
                        </a:rPr>
                        <a:t>Current Account Balance</a:t>
                      </a: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 </a:t>
                      </a:r>
                      <a:r>
                        <a:rPr kumimoji="0" lang="en-US" sz="2000" b="0" i="0" u="none" strike="noStrike" cap="none" normalizeH="0" baseline="0" noProof="0" dirty="0">
                          <a:ln>
                            <a:noFill/>
                          </a:ln>
                          <a:solidFill>
                            <a:srgbClr val="00FF00"/>
                          </a:solidFill>
                          <a:effectLst>
                            <a:outerShdw blurRad="38100" dist="38100" dir="2700000" algn="tl">
                              <a:srgbClr val="000000"/>
                            </a:outerShdw>
                          </a:effectLst>
                          <a:latin typeface="Arial" charset="0"/>
                        </a:rPr>
                        <a:t>             59,9</a:t>
                      </a:r>
                    </a:p>
                  </a:txBody>
                  <a:tcPr marL="90000" marR="90000" marT="46800" marB="46800"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6"/>
                  </a:ext>
                </a:extLst>
              </a:tr>
            </a:tbl>
          </a:graphicData>
        </a:graphic>
      </p:graphicFrame>
      <p:sp>
        <p:nvSpPr>
          <p:cNvPr id="38940" name="Text Box 50"/>
          <p:cNvSpPr txBox="1">
            <a:spLocks noChangeArrowheads="1"/>
          </p:cNvSpPr>
          <p:nvPr/>
        </p:nvSpPr>
        <p:spPr bwMode="auto">
          <a:xfrm rot="-5400000">
            <a:off x="3978275" y="1608138"/>
            <a:ext cx="1165225" cy="912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vert="eaVert" lIns="90000" tIns="46800" rIns="90000" bIns="46800">
            <a:spAutoFit/>
          </a:bodyPr>
          <a:lstStyle>
            <a:lvl1pPr marL="342900" indent="-3429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AutoNum type="arabicParenR"/>
            </a:pPr>
            <a:r>
              <a:rPr lang="en-US" altLang="en-US" sz="1600" b="0" baseline="0">
                <a:solidFill>
                  <a:srgbClr val="FFFFFF"/>
                </a:solidFill>
              </a:rPr>
              <a:t>Service balance inclusive of the balance of income with foreign countries as well as the balance of the transfers between residents and foreigners. </a:t>
            </a:r>
            <a:r>
              <a:rPr lang="en-US" altLang="en-US" sz="1600" b="0" baseline="30000">
                <a:solidFill>
                  <a:srgbClr val="FFFFFF"/>
                </a:solidFill>
              </a:rPr>
              <a:t>2)</a:t>
            </a:r>
            <a:r>
              <a:rPr lang="en-US" altLang="en-US" sz="1600" b="0" baseline="0">
                <a:solidFill>
                  <a:srgbClr val="FFFFFF"/>
                </a:solidFill>
              </a:rPr>
              <a:t> Remaining assets inclusive balance of credit exchange and change of exchange reserves of the Bundesbank. </a:t>
            </a:r>
            <a:r>
              <a:rPr lang="en-US" altLang="en-US" sz="1600" b="0" baseline="30000">
                <a:solidFill>
                  <a:srgbClr val="FFFFFF"/>
                </a:solidFill>
              </a:rPr>
              <a:t>3) </a:t>
            </a:r>
            <a:r>
              <a:rPr lang="en-US" altLang="en-US" sz="1600" b="0" baseline="0">
                <a:solidFill>
                  <a:srgbClr val="FFFFFF"/>
                </a:solidFill>
              </a:rPr>
              <a:t>Balance of not-measured transactions in the current and capital account            Source: Deutsche Bundesbank</a:t>
            </a:r>
          </a:p>
        </p:txBody>
      </p:sp>
      <p:graphicFrame>
        <p:nvGraphicFramePr>
          <p:cNvPr id="7530627" name="Group 131"/>
          <p:cNvGraphicFramePr>
            <a:graphicFrameLocks noGrp="1"/>
          </p:cNvGraphicFramePr>
          <p:nvPr>
            <p:extLst>
              <p:ext uri="{D42A27DB-BD31-4B8C-83A1-F6EECF244321}">
                <p14:modId xmlns:p14="http://schemas.microsoft.com/office/powerpoint/2010/main" val="1899067166"/>
              </p:ext>
            </p:extLst>
          </p:nvPr>
        </p:nvGraphicFramePr>
        <p:xfrm>
          <a:off x="12700" y="0"/>
          <a:ext cx="4548188" cy="5530855"/>
        </p:xfrm>
        <a:graphic>
          <a:graphicData uri="http://schemas.openxmlformats.org/drawingml/2006/table">
            <a:tbl>
              <a:tblPr/>
              <a:tblGrid>
                <a:gridCol w="2274888">
                  <a:extLst>
                    <a:ext uri="{9D8B030D-6E8A-4147-A177-3AD203B41FA5}">
                      <a16:colId xmlns:a16="http://schemas.microsoft.com/office/drawing/2014/main" val="20000"/>
                    </a:ext>
                  </a:extLst>
                </a:gridCol>
                <a:gridCol w="2273300">
                  <a:extLst>
                    <a:ext uri="{9D8B030D-6E8A-4147-A177-3AD203B41FA5}">
                      <a16:colId xmlns:a16="http://schemas.microsoft.com/office/drawing/2014/main" val="20001"/>
                    </a:ext>
                  </a:extLst>
                </a:gridCol>
              </a:tblGrid>
              <a:tr h="459338">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rgbClr val="00FF00"/>
                          </a:solidFill>
                          <a:effectLst>
                            <a:outerShdw blurRad="38100" dist="38100" dir="2700000" algn="tl">
                              <a:srgbClr val="000000"/>
                            </a:outerShdw>
                          </a:effectLst>
                          <a:latin typeface="Arial" charset="0"/>
                        </a:rPr>
                        <a:t>Balance of Capital Payments </a:t>
                      </a: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in Bn. €</a:t>
                      </a:r>
                    </a:p>
                  </a:txBody>
                  <a:tcPr marL="90000" marR="90000" marT="46789" marB="46789"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38565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1800" b="0" i="0" u="none" strike="noStrike" cap="none" normalizeH="0" baseline="0" noProof="0" dirty="0">
                          <a:ln>
                            <a:noFill/>
                          </a:ln>
                          <a:solidFill>
                            <a:schemeClr val="tx1"/>
                          </a:solidFill>
                          <a:effectLst>
                            <a:outerShdw blurRad="38100" dist="38100" dir="2700000" algn="tl">
                              <a:srgbClr val="000000"/>
                            </a:outerShdw>
                          </a:effectLst>
                          <a:latin typeface="Arial" charset="0"/>
                        </a:rPr>
                        <a:t>Dom. Receivables</a:t>
                      </a:r>
                    </a:p>
                  </a:txBody>
                  <a:tcPr marL="90000" marR="90000" marT="46789" marB="46789"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1800" b="0" i="0" u="none" strike="noStrike" cap="none" normalizeH="0" baseline="0" noProof="0" dirty="0">
                          <a:ln>
                            <a:noFill/>
                          </a:ln>
                          <a:solidFill>
                            <a:schemeClr val="tx1"/>
                          </a:solidFill>
                          <a:effectLst>
                            <a:outerShdw blurRad="38100" dist="38100" dir="2700000" algn="tl">
                              <a:srgbClr val="000000"/>
                            </a:outerShdw>
                          </a:effectLst>
                          <a:latin typeface="Arial" charset="0"/>
                        </a:rPr>
                        <a:t>Foreign Receivables</a:t>
                      </a:r>
                    </a:p>
                  </a:txBody>
                  <a:tcPr marL="90000" marR="90000" marT="46789" marB="46789"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1"/>
                  </a:ext>
                </a:extLst>
              </a:tr>
              <a:tr h="409460">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Direct investment</a:t>
                      </a:r>
                    </a:p>
                  </a:txBody>
                  <a:tcPr marL="90000" marR="90000" marT="46789" marB="46789"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2"/>
                  </a:ext>
                </a:extLst>
              </a:tr>
              <a:tr h="764137">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28,7</a:t>
                      </a:r>
                    </a:p>
                  </a:txBody>
                  <a:tcPr marL="90000" marR="90000" marT="46789" marB="46789"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35,6</a:t>
                      </a:r>
                    </a:p>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rgbClr val="00FF00"/>
                          </a:solidFill>
                          <a:effectLst>
                            <a:outerShdw blurRad="38100" dist="38100" dir="2700000" algn="tl">
                              <a:srgbClr val="000000"/>
                            </a:outerShdw>
                          </a:effectLst>
                          <a:latin typeface="Arial" charset="0"/>
                        </a:rPr>
                        <a:t>Balance          -6,9</a:t>
                      </a:r>
                      <a:endPar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endParaRPr>
                    </a:p>
                  </a:txBody>
                  <a:tcPr marL="90000" marR="90000" marT="46789" marB="46789"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3"/>
                  </a:ext>
                </a:extLst>
              </a:tr>
              <a:tr h="398378">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Portfolio investment</a:t>
                      </a:r>
                      <a:endParaRPr kumimoji="0" lang="en-US" sz="2000" b="0" i="0" u="none" strike="noStrike" cap="none" normalizeH="0" baseline="30000" noProof="0" dirty="0">
                        <a:ln>
                          <a:noFill/>
                        </a:ln>
                        <a:solidFill>
                          <a:schemeClr val="tx1"/>
                        </a:solidFill>
                        <a:effectLst>
                          <a:outerShdw blurRad="38100" dist="38100" dir="2700000" algn="tl">
                            <a:srgbClr val="000000"/>
                          </a:outerShdw>
                        </a:effectLst>
                        <a:latin typeface="Arial" charset="0"/>
                      </a:endParaRPr>
                    </a:p>
                  </a:txBody>
                  <a:tcPr marL="90000" marR="90000" marT="46789" marB="46789"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4"/>
                  </a:ext>
                </a:extLst>
              </a:tr>
              <a:tr h="764137">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69,5</a:t>
                      </a:r>
                    </a:p>
                  </a:txBody>
                  <a:tcPr marL="90000" marR="90000" marT="46789" marB="46789"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105,9</a:t>
                      </a:r>
                    </a:p>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rgbClr val="00FF00"/>
                          </a:solidFill>
                          <a:effectLst>
                            <a:outerShdw blurRad="38100" dist="38100" dir="2700000" algn="tl">
                              <a:srgbClr val="000000"/>
                            </a:outerShdw>
                          </a:effectLst>
                          <a:latin typeface="Arial" charset="0"/>
                        </a:rPr>
                        <a:t>Balance        -36,4</a:t>
                      </a:r>
                      <a:endPar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endParaRPr>
                    </a:p>
                  </a:txBody>
                  <a:tcPr marL="90000" marR="90000" marT="46789" marB="46789"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5"/>
                  </a:ext>
                </a:extLst>
              </a:tr>
              <a:tr h="398378">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Remaining </a:t>
                      </a:r>
                      <a:r>
                        <a:rPr kumimoji="0" lang="en-US" sz="2000" b="0" i="0" u="none" strike="noStrike" cap="none" normalizeH="0" baseline="0" noProof="0" dirty="0" err="1">
                          <a:ln>
                            <a:noFill/>
                          </a:ln>
                          <a:solidFill>
                            <a:schemeClr val="tx1"/>
                          </a:solidFill>
                          <a:effectLst>
                            <a:outerShdw blurRad="38100" dist="38100" dir="2700000" algn="tl">
                              <a:srgbClr val="000000"/>
                            </a:outerShdw>
                          </a:effectLst>
                          <a:latin typeface="Arial" charset="0"/>
                        </a:rPr>
                        <a:t>assets</a:t>
                      </a:r>
                      <a:r>
                        <a:rPr kumimoji="0" lang="en-US" sz="2000" b="0" i="0" u="none" strike="noStrike" cap="none" normalizeH="0" baseline="30000" noProof="0" dirty="0" err="1">
                          <a:ln>
                            <a:noFill/>
                          </a:ln>
                          <a:solidFill>
                            <a:schemeClr val="tx1"/>
                          </a:solidFill>
                          <a:effectLst>
                            <a:outerShdw blurRad="38100" dist="38100" dir="2700000" algn="tl">
                              <a:srgbClr val="000000"/>
                            </a:outerShdw>
                          </a:effectLst>
                          <a:latin typeface="Arial" charset="0"/>
                        </a:rPr>
                        <a:t>2</a:t>
                      </a:r>
                      <a:r>
                        <a:rPr kumimoji="0" lang="en-US" sz="2000" b="0" i="0" u="none" strike="noStrike" cap="none" normalizeH="0" baseline="30000" noProof="0" dirty="0">
                          <a:ln>
                            <a:noFill/>
                          </a:ln>
                          <a:solidFill>
                            <a:schemeClr val="tx1"/>
                          </a:solidFill>
                          <a:effectLst>
                            <a:outerShdw blurRad="38100" dist="38100" dir="2700000" algn="tl">
                              <a:srgbClr val="000000"/>
                            </a:outerShdw>
                          </a:effectLst>
                          <a:latin typeface="Arial" charset="0"/>
                        </a:rPr>
                        <a:t>)</a:t>
                      </a:r>
                    </a:p>
                  </a:txBody>
                  <a:tcPr marL="90000" marR="90000" marT="46789" marB="46789"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6"/>
                  </a:ext>
                </a:extLst>
              </a:tr>
              <a:tr h="764137">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158,1</a:t>
                      </a:r>
                    </a:p>
                  </a:txBody>
                  <a:tcPr marL="90000" marR="90000" marT="46789" marB="46789"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30,7</a:t>
                      </a:r>
                    </a:p>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rgbClr val="00FF00"/>
                          </a:solidFill>
                          <a:effectLst>
                            <a:outerShdw blurRad="38100" dist="38100" dir="2700000" algn="tl">
                              <a:srgbClr val="000000"/>
                            </a:outerShdw>
                          </a:effectLst>
                          <a:latin typeface="Arial" charset="0"/>
                        </a:rPr>
                        <a:t>Balance       127,4</a:t>
                      </a:r>
                      <a:endPar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endParaRPr>
                    </a:p>
                  </a:txBody>
                  <a:tcPr marL="90000" marR="90000" marT="46789" marB="46789"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7"/>
                  </a:ext>
                </a:extLst>
              </a:tr>
              <a:tr h="703177">
                <a:tc gridSpan="2">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rgbClr val="00FF00"/>
                          </a:solidFill>
                          <a:effectLst>
                            <a:outerShdw blurRad="38100" dist="38100" dir="2700000" algn="tl">
                              <a:srgbClr val="000000"/>
                            </a:outerShdw>
                          </a:effectLst>
                          <a:latin typeface="Arial" charset="0"/>
                        </a:rPr>
                        <a:t>Balance </a:t>
                      </a: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of statistically not measured </a:t>
                      </a:r>
                      <a:r>
                        <a:rPr kumimoji="0" lang="en-US" sz="2000" b="0" i="0" u="none" strike="noStrike" cap="none" normalizeH="0" baseline="0" noProof="0" dirty="0" err="1">
                          <a:ln>
                            <a:noFill/>
                          </a:ln>
                          <a:solidFill>
                            <a:schemeClr val="tx1"/>
                          </a:solidFill>
                          <a:effectLst>
                            <a:outerShdw blurRad="38100" dist="38100" dir="2700000" algn="tl">
                              <a:srgbClr val="000000"/>
                            </a:outerShdw>
                          </a:effectLst>
                          <a:latin typeface="Arial" charset="0"/>
                        </a:rPr>
                        <a:t>transactions</a:t>
                      </a:r>
                      <a:r>
                        <a:rPr kumimoji="0" lang="en-US" sz="2000" b="0" i="0" u="none" strike="noStrike" cap="none" normalizeH="0" baseline="30000" noProof="0" dirty="0" err="1">
                          <a:ln>
                            <a:noFill/>
                          </a:ln>
                          <a:solidFill>
                            <a:schemeClr val="tx1"/>
                          </a:solidFill>
                          <a:effectLst>
                            <a:outerShdw blurRad="38100" dist="38100" dir="2700000" algn="tl">
                              <a:srgbClr val="000000"/>
                            </a:outerShdw>
                          </a:effectLst>
                          <a:latin typeface="Arial" charset="0"/>
                        </a:rPr>
                        <a:t>3</a:t>
                      </a:r>
                      <a:r>
                        <a:rPr kumimoji="0" lang="en-US" sz="2000" b="0" i="0" u="none" strike="noStrike" cap="none" normalizeH="0" baseline="30000" noProof="0" dirty="0">
                          <a:ln>
                            <a:noFill/>
                          </a:ln>
                          <a:solidFill>
                            <a:schemeClr val="tx1"/>
                          </a:solidFill>
                          <a:effectLst>
                            <a:outerShdw blurRad="38100" dist="38100" dir="2700000" algn="tl">
                              <a:srgbClr val="000000"/>
                            </a:outerShdw>
                          </a:effectLst>
                          <a:latin typeface="Arial" charset="0"/>
                        </a:rPr>
                        <a:t>)</a:t>
                      </a:r>
                      <a:r>
                        <a:rPr kumimoji="0" lang="en-US" sz="2000" b="0" i="0" u="none" strike="noStrike" cap="none" normalizeH="0" baseline="0" noProof="0" dirty="0">
                          <a:ln>
                            <a:noFill/>
                          </a:ln>
                          <a:solidFill>
                            <a:srgbClr val="00FF00"/>
                          </a:solidFill>
                          <a:effectLst>
                            <a:outerShdw blurRad="38100" dist="38100" dir="2700000" algn="tl">
                              <a:srgbClr val="000000"/>
                            </a:outerShdw>
                          </a:effectLst>
                          <a:latin typeface="Arial" charset="0"/>
                        </a:rPr>
                        <a:t>  -24,5</a:t>
                      </a:r>
                    </a:p>
                  </a:txBody>
                  <a:tcPr marL="90000" marR="90000" marT="46789" marB="46789"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8"/>
                  </a:ext>
                </a:extLst>
              </a:tr>
              <a:tr h="484054">
                <a:tc gridSpan="2">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noProof="0" dirty="0">
                          <a:ln>
                            <a:noFill/>
                          </a:ln>
                          <a:solidFill>
                            <a:srgbClr val="00FF00"/>
                          </a:solidFill>
                          <a:effectLst>
                            <a:outerShdw blurRad="38100" dist="38100" dir="2700000" algn="tl">
                              <a:srgbClr val="000000"/>
                            </a:outerShdw>
                          </a:effectLst>
                          <a:latin typeface="Arial" charset="0"/>
                        </a:rPr>
                        <a:t>Capital Account Balance</a:t>
                      </a:r>
                      <a:r>
                        <a:rPr kumimoji="0" lang="en-US" sz="2000" b="0" i="0" u="none" strike="noStrike" cap="none" normalizeH="0" baseline="0" noProof="0" dirty="0">
                          <a:ln>
                            <a:noFill/>
                          </a:ln>
                          <a:solidFill>
                            <a:schemeClr val="tx1"/>
                          </a:solidFill>
                          <a:effectLst>
                            <a:outerShdw blurRad="38100" dist="38100" dir="2700000" algn="tl">
                              <a:srgbClr val="000000"/>
                            </a:outerShdw>
                          </a:effectLst>
                          <a:latin typeface="Arial" charset="0"/>
                        </a:rPr>
                        <a:t> </a:t>
                      </a:r>
                      <a:r>
                        <a:rPr kumimoji="0" lang="en-US" sz="2000" b="0" i="0" u="none" strike="noStrike" cap="none" normalizeH="0" baseline="0" noProof="0" dirty="0">
                          <a:ln>
                            <a:noFill/>
                          </a:ln>
                          <a:solidFill>
                            <a:srgbClr val="00FF00"/>
                          </a:solidFill>
                          <a:effectLst>
                            <a:outerShdw blurRad="38100" dist="38100" dir="2700000" algn="tl">
                              <a:srgbClr val="000000"/>
                            </a:outerShdw>
                          </a:effectLst>
                          <a:latin typeface="Arial" charset="0"/>
                        </a:rPr>
                        <a:t>59,9</a:t>
                      </a:r>
                    </a:p>
                  </a:txBody>
                  <a:tcPr marL="90000" marR="90000" marT="46789" marB="46789" horzOverflow="overflow">
                    <a:lnL w="38100" cap="flat" cmpd="sng" algn="ctr">
                      <a:solidFill>
                        <a:schemeClr val="tx1"/>
                      </a:solidFill>
                      <a:prstDash val="solid"/>
                      <a:round/>
                      <a:headEnd type="none" w="med" len="lg"/>
                      <a:tailEnd type="none" w="lg" len="lg"/>
                    </a:lnL>
                    <a:lnR w="38100" cap="flat" cmpd="sng" algn="ctr">
                      <a:solidFill>
                        <a:schemeClr val="tx1"/>
                      </a:solidFill>
                      <a:prstDash val="solid"/>
                      <a:round/>
                      <a:headEnd type="none" w="med" len="lg"/>
                      <a:tailEnd type="none" w="lg" len="lg"/>
                    </a:lnR>
                    <a:lnT w="38100" cap="flat" cmpd="sng" algn="ctr">
                      <a:solidFill>
                        <a:schemeClr val="tx1"/>
                      </a:solidFill>
                      <a:prstDash val="solid"/>
                      <a:round/>
                      <a:headEnd type="none" w="med" len="lg"/>
                      <a:tailEnd type="none" w="lg" len="lg"/>
                    </a:lnT>
                    <a:lnB w="38100" cap="flat" cmpd="sng" algn="ctr">
                      <a:solidFill>
                        <a:schemeClr val="tx1"/>
                      </a:solidFill>
                      <a:prstDash val="solid"/>
                      <a:round/>
                      <a:headEnd type="none" w="med" len="lg"/>
                      <a:tailEnd type="none" w="lg" len="lg"/>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9"/>
                  </a:ext>
                </a:extLst>
              </a:tr>
            </a:tbl>
          </a:graphicData>
        </a:graphic>
      </p:graphicFrame>
    </p:spTree>
  </p:cSld>
  <p:clrMapOvr>
    <a:masterClrMapping/>
  </p:clrMapOvr>
  <p:transition/>
</p:sld>
</file>

<file path=ppt/theme/theme1.xml><?xml version="1.0" encoding="utf-8"?>
<a:theme xmlns:a="http://schemas.openxmlformats.org/drawingml/2006/main" name="Vorlesung Standard">
  <a:themeElements>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Vorlesung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28575" cap="flat" cmpd="sng" algn="ctr">
          <a:solidFill>
            <a:srgbClr val="FF0000"/>
          </a:solidFill>
          <a:prstDash val="solid"/>
          <a:round/>
          <a:headEnd type="none" w="med" len="lg"/>
          <a:tailEnd type="none" w="lg" len="lg"/>
        </a:ln>
        <a:effectLst/>
      </a:spPr>
      <a:bodyPr vert="horz" wrap="square" lIns="36000" tIns="36000" rIns="36000" bIns="360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2500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rgbClr val="FFFF99"/>
        </a:solidFill>
        <a:ln w="28575" cap="flat" cmpd="sng" algn="ctr">
          <a:solidFill>
            <a:srgbClr val="FF0000"/>
          </a:solidFill>
          <a:prstDash val="solid"/>
          <a:round/>
          <a:headEnd type="none" w="med" len="lg"/>
          <a:tailEnd type="none" w="lg" len="lg"/>
        </a:ln>
        <a:effectLst/>
      </a:spPr>
      <a:bodyPr vert="horz" wrap="square" lIns="36000" tIns="36000" rIns="36000" bIns="360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25000" smtClean="0">
            <a:ln>
              <a:noFill/>
            </a:ln>
            <a:solidFill>
              <a:srgbClr val="FFFF00"/>
            </a:solidFill>
            <a:effectLst/>
            <a:latin typeface="Arial" charset="0"/>
          </a:defRPr>
        </a:defPPr>
      </a:lstStyle>
    </a:lnDef>
  </a:objectDefaults>
  <a:extraClrSchemeLst>
    <a:extraClrScheme>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Vorlesung Standard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Vorlesung Standard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Vorlesung Standard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Vorlesung Standard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Vorlesung Standard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Vorlesung Standard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Vorlesung Standard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Vorlesung Standard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orlesung Standard">
  <a:themeElements>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Vorlesung 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Vorlesung Standard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Vorlesung Standard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Vorlesung Standard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Vorlesung Standard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Vorlesung Standard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Vorlesung Standard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Vorlesung Standard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Vorlesung Standard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Vorlesung Standard">
  <a:themeElements>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Vorlesung 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FF0000"/>
          </a:solidFill>
          <a:prstDash val="solid"/>
          <a:round/>
          <a:headEnd type="none" w="med" len="lg"/>
          <a:tailEnd type="none" w="lg" len="lg"/>
        </a:ln>
        <a:effectLst/>
      </a:spPr>
      <a:bodyPr vert="horz" wrap="square" lIns="0" tIns="0" rIns="0" bIns="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rgbClr val="66FFFF"/>
            </a:solidFill>
            <a:effectLst/>
            <a:latin typeface="Arial" charset="0"/>
          </a:defRPr>
        </a:defPPr>
      </a:lstStyle>
    </a:spDef>
    <a:lnDef>
      <a:spPr bwMode="auto">
        <a:solidFill>
          <a:srgbClr val="99CCFF"/>
        </a:solidFill>
        <a:ln w="25400" cap="flat" cmpd="sng" algn="ctr">
          <a:solidFill>
            <a:srgbClr val="FF0000"/>
          </a:solidFill>
          <a:prstDash val="solid"/>
          <a:round/>
          <a:headEnd type="none" w="med" len="lg"/>
          <a:tailEnd type="arrow"/>
        </a:ln>
        <a:effectLst/>
      </a:spPr>
      <a:bodyPr/>
      <a:lstStyle/>
    </a:lnDef>
    <a:txDef>
      <a:spPr>
        <a:noFill/>
      </a:spPr>
      <a:bodyPr wrap="square" rtlCol="0">
        <a:spAutoFit/>
      </a:bodyPr>
      <a:lstStyle>
        <a:defPPr algn="just">
          <a:defRPr dirty="0">
            <a:solidFill>
              <a:schemeClr val="tx1"/>
            </a:solidFill>
          </a:defRPr>
        </a:defPPr>
      </a:lstStyle>
    </a:txDef>
  </a:objectDefaults>
  <a:extraClrSchemeLst>
    <a:extraClrScheme>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Vorlesung Standard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Vorlesung Standard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Vorlesung Standard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Vorlesung Standard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Vorlesung Standard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Vorlesung Standard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Vorlesung Standard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Vorlesung Standard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Vorlesung Standard">
  <a:themeElements>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Vorlesung 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FF0000"/>
          </a:solidFill>
          <a:prstDash val="solid"/>
          <a:round/>
          <a:headEnd type="none" w="med" len="lg"/>
          <a:tailEnd type="none" w="lg" len="lg"/>
        </a:ln>
        <a:effectLst/>
      </a:spPr>
      <a:bodyPr vert="horz" wrap="square" lIns="0" tIns="0" rIns="0" bIns="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rgbClr val="66FFFF"/>
            </a:solidFill>
            <a:effectLst/>
            <a:latin typeface="Arial" charset="0"/>
          </a:defRPr>
        </a:defPPr>
      </a:lstStyle>
    </a:spDef>
    <a:lnDef>
      <a:spPr bwMode="auto">
        <a:solidFill>
          <a:srgbClr val="99CCFF"/>
        </a:solidFill>
        <a:ln w="25400" cap="flat" cmpd="sng" algn="ctr">
          <a:solidFill>
            <a:srgbClr val="FF0000"/>
          </a:solidFill>
          <a:prstDash val="solid"/>
          <a:round/>
          <a:headEnd type="none" w="med" len="lg"/>
          <a:tailEnd type="arrow"/>
        </a:ln>
        <a:effectLst/>
      </a:spPr>
      <a:bodyPr/>
      <a:lstStyle/>
    </a:lnDef>
    <a:txDef>
      <a:spPr>
        <a:noFill/>
      </a:spPr>
      <a:bodyPr wrap="square" rtlCol="0">
        <a:spAutoFit/>
      </a:bodyPr>
      <a:lstStyle>
        <a:defPPr algn="just">
          <a:defRPr dirty="0">
            <a:solidFill>
              <a:schemeClr val="tx1"/>
            </a:solidFill>
          </a:defRPr>
        </a:defPPr>
      </a:lstStyle>
    </a:txDef>
  </a:objectDefaults>
  <a:extraClrSchemeLst>
    <a:extraClrScheme>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Vorlesung Standard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Vorlesung Standard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Vorlesung Standard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Vorlesung Standard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Vorlesung Standard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Vorlesung Standard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Vorlesung Standard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Vorlesung Standard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7789364</Pages>
  <Words>12220</Words>
  <Application>Microsoft Office PowerPoint</Application>
  <PresentationFormat>On-screen Show (4:3)</PresentationFormat>
  <Paragraphs>1436</Paragraphs>
  <Slides>70</Slides>
  <Notes>70</Notes>
  <HiddenSlides>7</HiddenSlides>
  <MMClips>0</MMClips>
  <ScaleCrop>false</ScaleCrop>
  <HeadingPairs>
    <vt:vector size="10" baseType="variant">
      <vt:variant>
        <vt:lpstr>Fonts Used</vt:lpstr>
      </vt:variant>
      <vt:variant>
        <vt:i4>5</vt:i4>
      </vt:variant>
      <vt:variant>
        <vt:lpstr>Theme</vt:lpstr>
      </vt:variant>
      <vt:variant>
        <vt:i4>4</vt:i4>
      </vt:variant>
      <vt:variant>
        <vt:lpstr>Links</vt:lpstr>
      </vt:variant>
      <vt:variant>
        <vt:i4>5</vt:i4>
      </vt:variant>
      <vt:variant>
        <vt:lpstr>Embedded OLE Servers</vt:lpstr>
      </vt:variant>
      <vt:variant>
        <vt:i4>2</vt:i4>
      </vt:variant>
      <vt:variant>
        <vt:lpstr>Slide Titles</vt:lpstr>
      </vt:variant>
      <vt:variant>
        <vt:i4>70</vt:i4>
      </vt:variant>
    </vt:vector>
  </HeadingPairs>
  <TitlesOfParts>
    <vt:vector size="86" baseType="lpstr">
      <vt:lpstr>Arial Unicode MS</vt:lpstr>
      <vt:lpstr>Arial</vt:lpstr>
      <vt:lpstr>Courier New</vt:lpstr>
      <vt:lpstr>Times New Roman</vt:lpstr>
      <vt:lpstr>Wingdings</vt:lpstr>
      <vt:lpstr>Vorlesung Standard</vt:lpstr>
      <vt:lpstr>1_Vorlesung Standard</vt:lpstr>
      <vt:lpstr>2_Vorlesung Standard</vt:lpstr>
      <vt:lpstr>3_Vorlesung Standard</vt:lpstr>
      <vt:lpstr>file:///D:\Arbeit\Archiv\Google%20Drive\0Vorlesungen\2.%20Makroökonomik\Grafik-Daten\BIP_Verwendungsrechnung_Destatis.xlsx!Diagramm%20farbig%20engl</vt:lpstr>
      <vt:lpstr>file:///D:\Arbeit\Archiv\Google%20Drive\0Vorlesungen\4.%20International%20Economics\Grafik-Daten\InternationalInvestmentPosition_Ger_Esp.xls!Diagramm1%20Engl</vt:lpstr>
      <vt:lpstr>file:///D:\Arbeit\Archiv\Google%20Drive\0Vorlesungen\4.%20International%20Economics\Grafik-Daten\InternationalInvestmentPosition_Ger_Esp.xls!IIP%20Engl</vt:lpstr>
      <vt:lpstr>file:///D:\Arbeit\Archiv\Google%20Drive\0Vorlesungen\2.%20Makroökonomik\Grafik-Daten\BIP_Verwendungsrechnung_Destatis.xlsx!Diagramm%20farbig%20engl</vt:lpstr>
      <vt:lpstr>file:///D:\Arbeit\Archiv\Google%20Drive\0Vorlesungen\2.%20Makroökonomik\Grafik-Daten\GER%20Growth%20and%20Investment_cycle.xls!Net%20Investment</vt:lpstr>
      <vt:lpstr>Unknown</vt:lpstr>
      <vt:lpstr>Diagramm</vt:lpstr>
      <vt:lpstr>International Economics  2. Economic Growth in Open Economies</vt:lpstr>
      <vt:lpstr>International Economics</vt:lpstr>
      <vt:lpstr>International Economics</vt:lpstr>
      <vt:lpstr>2. Economic Growth in Open Economies 2.1. The Balance of Payments</vt:lpstr>
      <vt:lpstr>2. Economic Growth in Open Economies 2.1. The Balance of Payments</vt:lpstr>
      <vt:lpstr>2. Economic Growth in Open Economies 2.1. The Balance of Payments</vt:lpstr>
      <vt:lpstr>2. Economic Growth in Open Economies 2.1. The Balance of Payments</vt:lpstr>
      <vt:lpstr>2. Economic Growth in Open Economies 2.1. The Balance of Payments</vt:lpstr>
      <vt:lpstr>PowerPoint Presentation</vt:lpstr>
      <vt:lpstr>2. Economic Growth in Open Economies 2.1. The Balance of Payments</vt:lpstr>
      <vt:lpstr>2. Economic Growth in Open Economies 2.1. The Balance of Payments</vt:lpstr>
      <vt:lpstr>2. Economic Growth in Open Economies 2.1. The Balance of Payments</vt:lpstr>
      <vt:lpstr>2. Economic Growth in Open Economies 2.1. The Balance of Payments</vt:lpstr>
      <vt:lpstr>PowerPoint Presentation</vt:lpstr>
      <vt:lpstr>2. Economic Growth in Open Economies 2.1. The Balance of Payments</vt:lpstr>
      <vt:lpstr>PowerPoint Presentation</vt:lpstr>
      <vt:lpstr>PowerPoint Presentation</vt:lpstr>
      <vt:lpstr>PowerPoint Presentation</vt:lpstr>
      <vt:lpstr>PowerPoint Presentation</vt:lpstr>
      <vt:lpstr>2. Economic Growth in Open Economies 2.1. The Balance of Payments</vt:lpstr>
      <vt:lpstr>PowerPoint Presentation</vt:lpstr>
      <vt:lpstr>PowerPoint Presentation</vt:lpstr>
      <vt:lpstr>International Economics</vt:lpstr>
      <vt:lpstr>2. Economic Growth in Open Economies 2.2. The Solow-Swan Model</vt:lpstr>
      <vt:lpstr>2. Economic Growth in Open Economies 2.2. The Solow-Swan Model</vt:lpstr>
      <vt:lpstr>2. Economic Growth in Open Economies 2.2. The Solow-Swan Model</vt:lpstr>
      <vt:lpstr>2. Economic Growth in Open Economies 2.2. The Solow-Swan Model</vt:lpstr>
      <vt:lpstr>2. Economic Growth in Open Economies 2.2. The Solow-Swan Model</vt:lpstr>
      <vt:lpstr>2. Economic Growth in Open Economies 2.2. The Solow-Swan Model</vt:lpstr>
      <vt:lpstr>2. Economic Growth in Open Economies 2.2. The Solow-Swan Model</vt:lpstr>
      <vt:lpstr>2. Economic Growth in Open Economies 2.2. The Solow-Swan Model</vt:lpstr>
      <vt:lpstr>4. Die langfristige Entwicklung von Volkswirtschaften  4.1. Das Solow-Swan Modell einer geschlossenen Volkswirtschaft</vt:lpstr>
      <vt:lpstr>2. Economic Growth in Open Economies 2.2. The Solow-Swan Model</vt:lpstr>
      <vt:lpstr>2. Economic Growth in Open Economies 2.2. The Solow-Swan Model</vt:lpstr>
      <vt:lpstr>Capital Market in a Small Open Economy</vt:lpstr>
      <vt:lpstr>Capital Market in a Small Open Economy</vt:lpstr>
      <vt:lpstr>Capital Market in a Small Open Economy</vt:lpstr>
      <vt:lpstr>2. Economic Growth in Open Economies 2.2. The Solow-Swan Model</vt:lpstr>
      <vt:lpstr>2. Economic Growth in Open Economies 2.2. The Solow-Swan Model</vt:lpstr>
      <vt:lpstr>2. Economic Growth in Open Economies 2.2. The Solow-Swan Model</vt:lpstr>
      <vt:lpstr>2. Economic Growth in Open Economies 2.2. The Solow-Swan Model</vt:lpstr>
      <vt:lpstr>2. Economic Growth in Open Economies 2.2. The Solow-Swan Model</vt:lpstr>
      <vt:lpstr>2. Economic Growth in Open Economies 2.2. The Solow-Swan Model</vt:lpstr>
      <vt:lpstr>Capital Market in a Small Open Economy</vt:lpstr>
      <vt:lpstr>2. Economic Growth in Open Economies 2.2. The Solow-Swan Model</vt:lpstr>
      <vt:lpstr>2. Economic Growth in Open Economies 2.2. The Solow-Swan Model</vt:lpstr>
      <vt:lpstr>2. Economic Growth in Open Economies 2.2. The Solow-Swan Model</vt:lpstr>
      <vt:lpstr>2. Economic Growth in Open Economies 2.2. The Solow-Swan Model</vt:lpstr>
      <vt:lpstr>International Economics</vt:lpstr>
      <vt:lpstr>2. Economic Growth in Open Economies 2.3. Economic Policy Conclusions</vt:lpstr>
      <vt:lpstr>Capital Market in a Small Open Economy</vt:lpstr>
      <vt:lpstr>Capital Market in a Small Open Economy</vt:lpstr>
      <vt:lpstr>2. Economic Growth in Open Economies 2.3. Economic Policy Conclusions</vt:lpstr>
      <vt:lpstr>Capital Market in a Small Open Economy</vt:lpstr>
      <vt:lpstr>2. Economic Growth in Open Economies 2.3. Economic Policy Conclusions</vt:lpstr>
      <vt:lpstr>2. Economic Growth in Open Economies 2.3. Economic Policy Conclusions</vt:lpstr>
      <vt:lpstr>2. Economic Growth in Open Economies 2.3. Economic Policy Conclusions</vt:lpstr>
      <vt:lpstr>2. Economic Growth in Open Economies 2.3. Economic Policy Conclusions</vt:lpstr>
      <vt:lpstr>2. Economic Growth in Open Economies 2.3. Economic Policy Conclusions</vt:lpstr>
      <vt:lpstr>2. Economic Growth in Open Economies 2.3. Economic Policy Conclusions</vt:lpstr>
      <vt:lpstr>PowerPoint Presentation</vt:lpstr>
      <vt:lpstr>PowerPoint Presentation</vt:lpstr>
      <vt:lpstr>2. Economic Growth in Open Economies 2.3. Economic Policy Conclusions</vt:lpstr>
      <vt:lpstr>2.4. Questions for Review</vt:lpstr>
      <vt:lpstr>2.4. Questions for Review</vt:lpstr>
      <vt:lpstr>2.4. Questions for Review</vt:lpstr>
      <vt:lpstr>2.4. Questions for Review</vt:lpstr>
      <vt:lpstr>2.4. Questions for Review</vt:lpstr>
      <vt:lpstr>2.4. Questions for Review</vt:lpstr>
      <vt:lpstr>2.4. Questions for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Grundzüge Mikroökonomik Arbeitsunterlage 4: Grundlagen der Angebotstheorie</dc:title>
  <dc:creator>Rainer Maurer</dc:creator>
  <cp:lastModifiedBy>XYZ</cp:lastModifiedBy>
  <cp:revision>7692544</cp:revision>
  <cp:lastPrinted>2019-01-20T19:06:20Z</cp:lastPrinted>
  <dcterms:created xsi:type="dcterms:W3CDTF">1997-10-10T18:07:54Z</dcterms:created>
  <dcterms:modified xsi:type="dcterms:W3CDTF">2021-11-23T19:20:44Z</dcterms:modified>
</cp:coreProperties>
</file>